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27"/>
  </p:notesMasterIdLst>
  <p:sldIdLst>
    <p:sldId id="481" r:id="rId2"/>
    <p:sldId id="551" r:id="rId3"/>
    <p:sldId id="552" r:id="rId4"/>
    <p:sldId id="555" r:id="rId5"/>
    <p:sldId id="554" r:id="rId6"/>
    <p:sldId id="556" r:id="rId7"/>
    <p:sldId id="557" r:id="rId8"/>
    <p:sldId id="558" r:id="rId9"/>
    <p:sldId id="559" r:id="rId10"/>
    <p:sldId id="561" r:id="rId11"/>
    <p:sldId id="569" r:id="rId12"/>
    <p:sldId id="570" r:id="rId13"/>
    <p:sldId id="588" r:id="rId14"/>
    <p:sldId id="563" r:id="rId15"/>
    <p:sldId id="560" r:id="rId16"/>
    <p:sldId id="562" r:id="rId17"/>
    <p:sldId id="564" r:id="rId18"/>
    <p:sldId id="567" r:id="rId19"/>
    <p:sldId id="568" r:id="rId20"/>
    <p:sldId id="566" r:id="rId21"/>
    <p:sldId id="572" r:id="rId22"/>
    <p:sldId id="571" r:id="rId23"/>
    <p:sldId id="460" r:id="rId24"/>
    <p:sldId id="459" r:id="rId25"/>
    <p:sldId id="462" r:id="rId2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9"/>
    <p:restoredTop sz="94674"/>
  </p:normalViewPr>
  <p:slideViewPr>
    <p:cSldViewPr snapToGrid="0" snapToObjects="1">
      <p:cViewPr varScale="1">
        <p:scale>
          <a:sx n="41" d="100"/>
          <a:sy n="41" d="100"/>
        </p:scale>
        <p:origin x="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38592-1C7C-E443-A335-18B74F84A203}" type="datetimeFigureOut">
              <a:rPr lang="da-DK" smtClean="0"/>
              <a:t>19/11/2019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3723B-FEF9-D544-B57D-CC8A0A570C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182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24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39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76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66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56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9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1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511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88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Negative doblinger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6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0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tiff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8.tiff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Relationship Id="rId14" Type="http://schemas.openxmlformats.org/officeDocument/2006/relationships/image" Target="../media/image17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365BD-5059-7F46-BAA2-1F2EA16B0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 fontScale="90000"/>
          </a:bodyPr>
          <a:lstStyle/>
          <a:p>
            <a:r>
              <a:rPr lang="da-DK" sz="5400" dirty="0" err="1"/>
              <a:t>SpilføriNg</a:t>
            </a:r>
            <a:br>
              <a:rPr lang="da-DK" sz="5400" dirty="0"/>
            </a:br>
            <a:br>
              <a:rPr lang="da-DK" sz="5400" dirty="0"/>
            </a:br>
            <a:r>
              <a:rPr lang="da-DK" sz="5400" dirty="0"/>
              <a:t> </a:t>
            </a:r>
            <a:r>
              <a:rPr lang="da-DK" sz="2700" dirty="0"/>
              <a:t>- Fra Staubs øverste hylde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D752DCA-AEFB-8A41-95B3-B258CFDB3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74" y="3529159"/>
            <a:ext cx="4972063" cy="1612688"/>
          </a:xfrm>
        </p:spPr>
        <p:txBody>
          <a:bodyPr>
            <a:normAutofit/>
          </a:bodyPr>
          <a:lstStyle/>
          <a:p>
            <a:r>
              <a:rPr lang="da-DK" dirty="0"/>
              <a:t>Spilføring - Basis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68A7E3D-A3C7-EE48-B167-F1481DB5FD6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223" y="1368360"/>
            <a:ext cx="3362141" cy="33621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63169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Knibning og opspil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Det simple opspil 2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94" y="2542911"/>
            <a:ext cx="717878" cy="95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04" y="2545822"/>
            <a:ext cx="721606" cy="96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84" y="2527104"/>
            <a:ext cx="717878" cy="99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49" y="2542911"/>
            <a:ext cx="721607" cy="98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5442" y="3595154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87" y="4702865"/>
            <a:ext cx="717876" cy="95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38" y="4702865"/>
            <a:ext cx="717877" cy="95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39" y="2527104"/>
            <a:ext cx="717878" cy="95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mange stik ?</a:t>
            </a:r>
            <a:br>
              <a:rPr lang="da-DK" dirty="0"/>
            </a:br>
            <a:r>
              <a:rPr lang="da-DK" dirty="0"/>
              <a:t> 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040609"/>
          </a:xfrm>
        </p:spPr>
        <p:txBody>
          <a:bodyPr>
            <a:normAutofit/>
          </a:bodyPr>
          <a:lstStyle/>
          <a:p>
            <a:r>
              <a:rPr lang="da-DK" dirty="0"/>
              <a:t>Forestil dig hvorledes kortene er placeret hos modstanderne!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76" y="4854962"/>
            <a:ext cx="792296" cy="105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804" y="2408341"/>
            <a:ext cx="710602" cy="9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11" y="4854962"/>
            <a:ext cx="792296" cy="10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9100" y="3489004"/>
            <a:ext cx="1188890" cy="118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804" y="4846905"/>
            <a:ext cx="792296" cy="10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79" y="2408341"/>
            <a:ext cx="710601" cy="94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76" y="2395410"/>
            <a:ext cx="710602" cy="9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22309520-AB7C-B748-8B98-8E57344A8FAF}"/>
              </a:ext>
            </a:extLst>
          </p:cNvPr>
          <p:cNvSpPr txBox="1">
            <a:spLocks/>
          </p:cNvSpPr>
          <p:nvPr/>
        </p:nvSpPr>
        <p:spPr>
          <a:xfrm>
            <a:off x="7693188" y="3612483"/>
            <a:ext cx="2993968" cy="1386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Et eller to stik eller</a:t>
            </a:r>
          </a:p>
          <a:p>
            <a:r>
              <a:rPr lang="da-DK" dirty="0"/>
              <a:t>En eller to tabere!</a:t>
            </a:r>
          </a:p>
        </p:txBody>
      </p:sp>
    </p:spTree>
    <p:extLst>
      <p:ext uri="{BB962C8B-B14F-4D97-AF65-F5344CB8AC3E}">
        <p14:creationId xmlns:p14="http://schemas.microsoft.com/office/powerpoint/2010/main" val="300109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mange stik ?</a:t>
            </a:r>
            <a:br>
              <a:rPr lang="da-DK" dirty="0"/>
            </a:br>
            <a:r>
              <a:rPr lang="da-DK" dirty="0"/>
              <a:t> 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Hvor mange stik kan vi få her!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1" y="4738155"/>
            <a:ext cx="710602" cy="9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49" y="4760359"/>
            <a:ext cx="710601" cy="9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78" y="2599981"/>
            <a:ext cx="710602" cy="9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44" y="4738155"/>
            <a:ext cx="710602" cy="9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2987" y="3613826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78" y="4738155"/>
            <a:ext cx="710602" cy="94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52" y="2599981"/>
            <a:ext cx="710602" cy="9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15" y="2599981"/>
            <a:ext cx="710602" cy="9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22309520-AB7C-B748-8B98-8E57344A8FAF}"/>
              </a:ext>
            </a:extLst>
          </p:cNvPr>
          <p:cNvSpPr txBox="1">
            <a:spLocks/>
          </p:cNvSpPr>
          <p:nvPr/>
        </p:nvSpPr>
        <p:spPr>
          <a:xfrm>
            <a:off x="7693188" y="3612483"/>
            <a:ext cx="2993968" cy="1386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Hvad er den optimale </a:t>
            </a:r>
            <a:r>
              <a:rPr lang="da-DK" dirty="0" err="1"/>
              <a:t>sits</a:t>
            </a:r>
            <a:r>
              <a:rPr lang="da-D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19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Bedste chance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Når du har otte kort og mangler damen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39" y="2608580"/>
            <a:ext cx="708415" cy="9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43" y="2599981"/>
            <a:ext cx="716797" cy="9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04" y="2603323"/>
            <a:ext cx="693556" cy="9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73" y="2599981"/>
            <a:ext cx="708416" cy="9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2345" y="3779421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1659C948-28E6-C94B-8F40-F7A19FD7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23" y="2608580"/>
            <a:ext cx="708415" cy="9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134" y="4986784"/>
            <a:ext cx="693556" cy="9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28" y="4986784"/>
            <a:ext cx="693556" cy="9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80" y="4986784"/>
            <a:ext cx="693556" cy="92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22309520-AB7C-B748-8B98-8E57344A8FAF}"/>
              </a:ext>
            </a:extLst>
          </p:cNvPr>
          <p:cNvSpPr txBox="1">
            <a:spLocks/>
          </p:cNvSpPr>
          <p:nvPr/>
        </p:nvSpPr>
        <p:spPr>
          <a:xfrm>
            <a:off x="7693188" y="3612483"/>
            <a:ext cx="2993968" cy="1386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EIGHT EVER</a:t>
            </a:r>
          </a:p>
        </p:txBody>
      </p:sp>
    </p:spTree>
    <p:extLst>
      <p:ext uri="{BB962C8B-B14F-4D97-AF65-F5344CB8AC3E}">
        <p14:creationId xmlns:p14="http://schemas.microsoft.com/office/powerpoint/2010/main" val="34371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Bedste chance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Når du har ni kort og mangler damen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15" y="2606643"/>
            <a:ext cx="704423" cy="93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09" y="4750234"/>
            <a:ext cx="704423" cy="93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46" y="2614934"/>
            <a:ext cx="709209" cy="98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49" y="2614934"/>
            <a:ext cx="704424" cy="98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81" y="2606643"/>
            <a:ext cx="704424" cy="9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3219" y="3602292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1659C948-28E6-C94B-8F40-F7A19FD7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99" y="2606643"/>
            <a:ext cx="704423" cy="93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42" y="4770063"/>
            <a:ext cx="704424" cy="9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18" y="4770063"/>
            <a:ext cx="704423" cy="9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48" y="4770063"/>
            <a:ext cx="704424" cy="9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22309520-AB7C-B748-8B98-8E57344A8FAF}"/>
              </a:ext>
            </a:extLst>
          </p:cNvPr>
          <p:cNvSpPr txBox="1">
            <a:spLocks/>
          </p:cNvSpPr>
          <p:nvPr/>
        </p:nvSpPr>
        <p:spPr>
          <a:xfrm>
            <a:off x="7693188" y="3612483"/>
            <a:ext cx="2993968" cy="1386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NINE NEVER</a:t>
            </a:r>
          </a:p>
        </p:txBody>
      </p:sp>
    </p:spTree>
    <p:extLst>
      <p:ext uri="{BB962C8B-B14F-4D97-AF65-F5344CB8AC3E}">
        <p14:creationId xmlns:p14="http://schemas.microsoft.com/office/powerpoint/2010/main" val="38627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Knibning og opspil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Den gentagne knibning</a:t>
            </a:r>
          </a:p>
        </p:txBody>
      </p:sp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12" y="4846908"/>
            <a:ext cx="716353" cy="9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62" y="2593864"/>
            <a:ext cx="719338" cy="100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75" y="2602463"/>
            <a:ext cx="716353" cy="94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44" y="2602463"/>
            <a:ext cx="716353" cy="95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4913" y="3600677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1659C948-28E6-C94B-8F40-F7A19FD7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86" y="2602463"/>
            <a:ext cx="716353" cy="9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43" y="4846908"/>
            <a:ext cx="716353" cy="95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73" y="4846908"/>
            <a:ext cx="716353" cy="9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Knibning og opspil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Beskyt dine indkomster – spil snedigt</a:t>
            </a:r>
          </a:p>
        </p:txBody>
      </p:sp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6" y="4887548"/>
            <a:ext cx="728086" cy="97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03" y="2599981"/>
            <a:ext cx="731520" cy="101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83" y="2599981"/>
            <a:ext cx="731520" cy="96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15" y="2599981"/>
            <a:ext cx="73152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47" y="2599981"/>
            <a:ext cx="731520" cy="99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5652" y="3601759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1659C948-28E6-C94B-8F40-F7A19FD7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94" y="4887548"/>
            <a:ext cx="728087" cy="97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99" y="4887548"/>
            <a:ext cx="731520" cy="9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2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Bedste chance</a:t>
            </a:r>
            <a:br>
              <a:rPr lang="da-DK" dirty="0"/>
            </a:br>
            <a:r>
              <a:rPr lang="da-DK" dirty="0"/>
              <a:t> </a:t>
            </a:r>
            <a:r>
              <a:rPr lang="da-DK" sz="1600" dirty="0"/>
              <a:t>- fæld damen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Få styr på de små marginaler – hvad kan vi garderer os mod her ?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10" y="4850068"/>
            <a:ext cx="734058" cy="9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39" y="4850068"/>
            <a:ext cx="734058" cy="9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23" y="2529199"/>
            <a:ext cx="734056" cy="102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83" y="4850068"/>
            <a:ext cx="734056" cy="102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12" y="2527104"/>
            <a:ext cx="744243" cy="9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15" y="2541238"/>
            <a:ext cx="734056" cy="9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60" y="2541238"/>
            <a:ext cx="734056" cy="10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1014" y="3659886"/>
            <a:ext cx="1036142" cy="103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89" y="2527104"/>
            <a:ext cx="744655" cy="9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Knibning for flest stik</a:t>
            </a:r>
            <a:br>
              <a:rPr lang="da-DK" dirty="0"/>
            </a:br>
            <a:r>
              <a:rPr lang="da-DK" dirty="0"/>
              <a:t> </a:t>
            </a:r>
            <a:r>
              <a:rPr lang="da-DK" sz="1600" dirty="0"/>
              <a:t>optimer dine chancer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spilføring?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11" y="4738160"/>
            <a:ext cx="720761" cy="9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5" y="4756053"/>
            <a:ext cx="720761" cy="9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98" y="2455736"/>
            <a:ext cx="720762" cy="10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40" y="2455895"/>
            <a:ext cx="757996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16" y="2455736"/>
            <a:ext cx="731533" cy="9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36382" y="3590606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22" y="4738158"/>
            <a:ext cx="720762" cy="96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Knibning for flest stik</a:t>
            </a:r>
            <a:br>
              <a:rPr lang="da-DK" dirty="0"/>
            </a:br>
            <a:r>
              <a:rPr lang="da-DK" dirty="0"/>
              <a:t> </a:t>
            </a:r>
            <a:r>
              <a:rPr lang="da-DK" sz="1600" dirty="0"/>
              <a:t>optimer dine chancer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Rejs otteren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52" y="4831160"/>
            <a:ext cx="713523" cy="9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55" y="4831160"/>
            <a:ext cx="713523" cy="9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36" y="2442505"/>
            <a:ext cx="713523" cy="9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15" y="2443969"/>
            <a:ext cx="742964" cy="99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E1A735F8-E105-E24B-AEF4-64865BB9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31" y="4831160"/>
            <a:ext cx="713523" cy="9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3559" y="3565073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72" y="2438383"/>
            <a:ext cx="742964" cy="99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7" y="4831160"/>
            <a:ext cx="713523" cy="9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22309520-AB7C-B748-8B98-8E57344A8FAF}"/>
              </a:ext>
            </a:extLst>
          </p:cNvPr>
          <p:cNvSpPr txBox="1">
            <a:spLocks/>
          </p:cNvSpPr>
          <p:nvPr/>
        </p:nvSpPr>
        <p:spPr>
          <a:xfrm>
            <a:off x="7693188" y="3612483"/>
            <a:ext cx="2993968" cy="1386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Hvordan skal kortene sidde imod for flest stik?</a:t>
            </a:r>
          </a:p>
        </p:txBody>
      </p:sp>
    </p:spTree>
    <p:extLst>
      <p:ext uri="{BB962C8B-B14F-4D97-AF65-F5344CB8AC3E}">
        <p14:creationId xmlns:p14="http://schemas.microsoft.com/office/powerpoint/2010/main" val="11466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Trækning af sikre stik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Tag dine stik på bedste vis</a:t>
            </a:r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92" y="2598318"/>
            <a:ext cx="714728" cy="9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68" y="2598318"/>
            <a:ext cx="714728" cy="9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24" y="2591018"/>
            <a:ext cx="756636" cy="9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E1A735F8-E105-E24B-AEF4-64865BB9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14" y="2608696"/>
            <a:ext cx="733023" cy="9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4739" y="3684860"/>
            <a:ext cx="952970" cy="95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92" y="4731492"/>
            <a:ext cx="714728" cy="95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22" y="4731492"/>
            <a:ext cx="714728" cy="95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Kombiner opspil og Knibning</a:t>
            </a:r>
            <a:br>
              <a:rPr lang="da-DK" dirty="0"/>
            </a:br>
            <a:r>
              <a:rPr lang="da-DK" sz="1600" dirty="0"/>
              <a:t>Når 1. del gik godt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Hvad er den rigtige plan her?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3" y="4964631"/>
            <a:ext cx="713572" cy="95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81" y="4952281"/>
            <a:ext cx="713572" cy="95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0" y="4964631"/>
            <a:ext cx="714370" cy="9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27" y="2559624"/>
            <a:ext cx="714370" cy="95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820" y="2544335"/>
            <a:ext cx="714369" cy="9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7609" y="3719989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24" y="2544335"/>
            <a:ext cx="714369" cy="9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0" y="2559624"/>
            <a:ext cx="714370" cy="9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27" y="4964631"/>
            <a:ext cx="714370" cy="9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5014" y="3475189"/>
            <a:ext cx="1246577" cy="124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Forsinket Knibning</a:t>
            </a:r>
            <a:br>
              <a:rPr lang="da-DK" dirty="0"/>
            </a:br>
            <a:r>
              <a:rPr lang="da-DK" dirty="0"/>
              <a:t> </a:t>
            </a:r>
            <a:r>
              <a:rPr lang="da-DK" sz="1600" dirty="0"/>
              <a:t>Hold øje med modstandernes afkast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Når 10, Bonde eller Dame falder første gang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36" y="4832089"/>
            <a:ext cx="886356" cy="11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50" y="4832088"/>
            <a:ext cx="830608" cy="110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04" y="2430918"/>
            <a:ext cx="717836" cy="99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54" y="2432155"/>
            <a:ext cx="722900" cy="10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06" y="3224959"/>
            <a:ext cx="717836" cy="9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52" y="3224959"/>
            <a:ext cx="716123" cy="95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E1A735F8-E105-E24B-AEF4-64865BB9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28" y="3781138"/>
            <a:ext cx="498402" cy="6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4">
            <a:extLst>
              <a:ext uri="{FF2B5EF4-FFF2-40B4-BE49-F238E27FC236}">
                <a16:creationId xmlns:a16="http://schemas.microsoft.com/office/drawing/2014/main" id="{04BD031E-7CD1-BA45-AE86-8F60DB61C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75" y="3402473"/>
            <a:ext cx="477329" cy="6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343" y="4832089"/>
            <a:ext cx="886357" cy="11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3">
            <a:extLst>
              <a:ext uri="{FF2B5EF4-FFF2-40B4-BE49-F238E27FC236}">
                <a16:creationId xmlns:a16="http://schemas.microsoft.com/office/drawing/2014/main" id="{2AC51A46-57A9-5D46-A008-90D74A635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88" y="4113404"/>
            <a:ext cx="498402" cy="6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191F278-C80F-134B-A69F-8F6427783302}"/>
              </a:ext>
            </a:extLst>
          </p:cNvPr>
          <p:cNvSpPr txBox="1"/>
          <p:nvPr/>
        </p:nvSpPr>
        <p:spPr>
          <a:xfrm>
            <a:off x="8418443" y="3209231"/>
            <a:ext cx="2037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Bliver du snydt hvis ØST også har bonden eller 10?</a:t>
            </a:r>
          </a:p>
        </p:txBody>
      </p:sp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53" y="2418605"/>
            <a:ext cx="722842" cy="9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86" y="3750288"/>
            <a:ext cx="498402" cy="6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8A9FA157-8158-D44B-A4EA-BD78A720EC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699986" y="3745516"/>
            <a:ext cx="483108" cy="700157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A488B5D5-00FE-154D-918C-41F23EDB60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5472002" y="4090241"/>
            <a:ext cx="504946" cy="731806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8066C82A-5B66-AD46-A735-9CDD6F29DB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837055" y="4848336"/>
            <a:ext cx="830608" cy="1203781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979F8A27-EBD3-FC45-99B9-466173A1F6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5493840" y="3421001"/>
            <a:ext cx="483108" cy="700157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96DD984D-37EB-F04F-AB97-41A66A809F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289726" y="3763326"/>
            <a:ext cx="483108" cy="700157"/>
          </a:xfrm>
          <a:prstGeom prst="rect">
            <a:avLst/>
          </a:prstGeom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34" y="4832089"/>
            <a:ext cx="830608" cy="11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59" y="3750288"/>
            <a:ext cx="498402" cy="6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1659C948-28E6-C94B-8F40-F7A19FD7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20" y="2425284"/>
            <a:ext cx="717836" cy="9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E606AB5-5F62-4449-AC9B-0D379535FAF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02109" y="3759249"/>
            <a:ext cx="475039" cy="664535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71D7A3A3-94AF-7F49-8B3F-9D3DC84C73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3699402" y="2408602"/>
            <a:ext cx="720359" cy="1044000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04C3B729-97C0-BF4F-83B8-F00A28B104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5782415" y="4835208"/>
            <a:ext cx="830608" cy="1203781"/>
          </a:xfrm>
          <a:prstGeom prst="rect">
            <a:avLst/>
          </a:prstGeom>
        </p:spPr>
      </p:pic>
      <p:pic>
        <p:nvPicPr>
          <p:cNvPr id="33" name="Picture 38">
            <a:extLst>
              <a:ext uri="{FF2B5EF4-FFF2-40B4-BE49-F238E27FC236}">
                <a16:creationId xmlns:a16="http://schemas.microsoft.com/office/drawing/2014/main" id="{3D2CE172-D1DF-5140-B8DF-CB6D7D1C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29" y="4095594"/>
            <a:ext cx="487519" cy="6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1">
            <a:extLst>
              <a:ext uri="{FF2B5EF4-FFF2-40B4-BE49-F238E27FC236}">
                <a16:creationId xmlns:a16="http://schemas.microsoft.com/office/drawing/2014/main" id="{FEE45130-5B79-544B-8904-148655E0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02" y="3413298"/>
            <a:ext cx="498402" cy="6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8C810D30-ED52-FC4D-A438-B3EA56346F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5539729" y="2394712"/>
            <a:ext cx="692409" cy="10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5608" y="3452946"/>
            <a:ext cx="1208073" cy="12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Når der sker noget overraskende</a:t>
            </a:r>
            <a:br>
              <a:rPr lang="da-DK" dirty="0"/>
            </a:br>
            <a:r>
              <a:rPr lang="da-DK" dirty="0"/>
              <a:t> 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Når Damen fældes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05" y="5078532"/>
            <a:ext cx="675624" cy="9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63" y="5080020"/>
            <a:ext cx="675624" cy="9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02" y="2145339"/>
            <a:ext cx="707321" cy="9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26" y="2142037"/>
            <a:ext cx="734452" cy="10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02" y="5057033"/>
            <a:ext cx="704101" cy="9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28" y="3385028"/>
            <a:ext cx="723902" cy="9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81" y="2131610"/>
            <a:ext cx="734452" cy="100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E1A735F8-E105-E24B-AEF4-64865BB9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49" y="3760340"/>
            <a:ext cx="498402" cy="6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1659C948-28E6-C94B-8F40-F7A19FD7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47" y="5057033"/>
            <a:ext cx="675624" cy="9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4">
            <a:extLst>
              <a:ext uri="{FF2B5EF4-FFF2-40B4-BE49-F238E27FC236}">
                <a16:creationId xmlns:a16="http://schemas.microsoft.com/office/drawing/2014/main" id="{04BD031E-7CD1-BA45-AE86-8F60DB61C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54" y="3209231"/>
            <a:ext cx="477329" cy="6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3">
            <a:extLst>
              <a:ext uri="{FF2B5EF4-FFF2-40B4-BE49-F238E27FC236}">
                <a16:creationId xmlns:a16="http://schemas.microsoft.com/office/drawing/2014/main" id="{2AC51A46-57A9-5D46-A008-90D74A635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39" y="4301359"/>
            <a:ext cx="498402" cy="6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191F278-C80F-134B-A69F-8F6427783302}"/>
              </a:ext>
            </a:extLst>
          </p:cNvPr>
          <p:cNvSpPr txBox="1"/>
          <p:nvPr/>
        </p:nvSpPr>
        <p:spPr>
          <a:xfrm>
            <a:off x="8418442" y="3209231"/>
            <a:ext cx="2944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Hvilke overvejelser gør du dig her?</a:t>
            </a:r>
          </a:p>
        </p:txBody>
      </p:sp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72" y="3749035"/>
            <a:ext cx="498400" cy="6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22" y="3385028"/>
            <a:ext cx="723903" cy="9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8066C82A-5B66-AD46-A735-9CDD6F29DB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380234" y="2122460"/>
            <a:ext cx="734452" cy="1064424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8C810D30-ED52-FC4D-A438-B3EA56346F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058133" y="5057033"/>
            <a:ext cx="675624" cy="979166"/>
          </a:xfrm>
          <a:prstGeom prst="rect">
            <a:avLst/>
          </a:prstGeom>
        </p:spPr>
      </p:pic>
      <p:pic>
        <p:nvPicPr>
          <p:cNvPr id="33" name="Picture 42">
            <a:extLst>
              <a:ext uri="{FF2B5EF4-FFF2-40B4-BE49-F238E27FC236}">
                <a16:creationId xmlns:a16="http://schemas.microsoft.com/office/drawing/2014/main" id="{E6DDB344-632A-5547-8DA3-AD3022CA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6" y="3781138"/>
            <a:ext cx="498401" cy="6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5">
            <a:extLst>
              <a:ext uri="{FF2B5EF4-FFF2-40B4-BE49-F238E27FC236}">
                <a16:creationId xmlns:a16="http://schemas.microsoft.com/office/drawing/2014/main" id="{79BA3559-4E51-C442-9102-8B8ACFA2C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43" y="3212316"/>
            <a:ext cx="477329" cy="6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979F8A27-EBD3-FC45-99B9-466173A1F6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4493451" y="2113037"/>
            <a:ext cx="701552" cy="1016743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4C33FB34-8299-B949-8B1A-7A667650D4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6192505" y="5047027"/>
            <a:ext cx="675624" cy="979166"/>
          </a:xfrm>
          <a:prstGeom prst="rect">
            <a:avLst/>
          </a:prstGeom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29" y="3598125"/>
            <a:ext cx="702161" cy="93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2">
            <a:extLst>
              <a:ext uri="{FF2B5EF4-FFF2-40B4-BE49-F238E27FC236}">
                <a16:creationId xmlns:a16="http://schemas.microsoft.com/office/drawing/2014/main" id="{C9EEB703-3C75-E04E-AC2A-913F7032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51" y="4301359"/>
            <a:ext cx="498402" cy="6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B92FD057-4411-DC4D-B127-F665EE8DD0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505906" y="4244147"/>
            <a:ext cx="483108" cy="700157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2EB76063-C526-FF4F-9E03-5D99C19C9C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4626672" y="3761907"/>
            <a:ext cx="515649" cy="747318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9C3AD95F-9BD7-BE46-A98A-7D7B189BC2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429800" y="3223305"/>
            <a:ext cx="483108" cy="700157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B126C298-CB96-6044-BC58-B2058E67FB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6220128" y="3575861"/>
            <a:ext cx="669490" cy="9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0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A626D-D6C0-B742-8929-73A85F87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TRUMFninger</a:t>
            </a:r>
            <a:br>
              <a:rPr lang="da-DK" dirty="0"/>
            </a:br>
            <a:r>
              <a:rPr lang="da-DK" dirty="0"/>
              <a:t> </a:t>
            </a:r>
            <a:r>
              <a:rPr lang="da-DK" sz="1600" dirty="0"/>
              <a:t>- hvorfor der er flere stik i trumfkontrakter!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3FD2FC-63D0-1047-B774-9E7F38E4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2901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a-DK" dirty="0"/>
              <a:t>Hvorfor der ikke altid skal trækkes trumf!</a:t>
            </a:r>
          </a:p>
          <a:p>
            <a:r>
              <a:rPr lang="da-DK" dirty="0"/>
              <a:t>Du kan trumfe de to spartabere med </a:t>
            </a:r>
            <a:r>
              <a:rPr lang="da-DK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dirty="0">
                <a:ea typeface="Apple Symbols" panose="02000000000000000000" pitchFamily="2" charset="-79"/>
                <a:cs typeface="Apple Symbols" panose="02000000000000000000" pitchFamily="2" charset="-79"/>
              </a:rPr>
              <a:t>som trumf </a:t>
            </a:r>
          </a:p>
          <a:p>
            <a:r>
              <a:rPr lang="da-DK" dirty="0">
                <a:ea typeface="Apple Symbols" panose="02000000000000000000" pitchFamily="2" charset="-79"/>
                <a:cs typeface="Apple Symbols" panose="02000000000000000000" pitchFamily="2" charset="-79"/>
              </a:rPr>
              <a:t>6+2 giver 8 trumfstik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Giver det mening at trumfe sparene?</a:t>
            </a:r>
          </a:p>
          <a:p>
            <a:r>
              <a:rPr lang="da-DK" dirty="0"/>
              <a:t>6+0 giver 5 trumfstik</a:t>
            </a:r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01E4649-E827-6D41-A52C-F00D82F83164}"/>
              </a:ext>
            </a:extLst>
          </p:cNvPr>
          <p:cNvGraphicFramePr>
            <a:graphicFrameLocks noGrp="1"/>
          </p:cNvGraphicFramePr>
          <p:nvPr/>
        </p:nvGraphicFramePr>
        <p:xfrm>
          <a:off x="8404702" y="2527796"/>
          <a:ext cx="2101511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511">
                  <a:extLst>
                    <a:ext uri="{9D8B030D-6E8A-4147-A177-3AD203B41FA5}">
                      <a16:colId xmlns:a16="http://schemas.microsoft.com/office/drawing/2014/main" val="2707753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2</a:t>
                      </a:r>
                    </a:p>
                    <a:p>
                      <a:r>
                        <a:rPr lang="da-DK" sz="2400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4 3 2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74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18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E 4 3</a:t>
                      </a:r>
                      <a:endParaRPr lang="da-DK" sz="2400" dirty="0">
                        <a:solidFill>
                          <a:srgbClr val="FF0000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K D B T</a:t>
                      </a:r>
                      <a:endParaRPr lang="da-DK" sz="2400" dirty="0">
                        <a:solidFill>
                          <a:srgbClr val="FF0000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3718227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4169813D-BADC-E14F-8E5B-EA9191147977}"/>
              </a:ext>
            </a:extLst>
          </p:cNvPr>
          <p:cNvGraphicFramePr>
            <a:graphicFrameLocks noGrp="1"/>
          </p:cNvGraphicFramePr>
          <p:nvPr/>
        </p:nvGraphicFramePr>
        <p:xfrm>
          <a:off x="8404701" y="2527796"/>
          <a:ext cx="2101511" cy="2468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511">
                  <a:extLst>
                    <a:ext uri="{9D8B030D-6E8A-4147-A177-3AD203B41FA5}">
                      <a16:colId xmlns:a16="http://schemas.microsoft.com/office/drawing/2014/main" val="2707753220"/>
                    </a:ext>
                  </a:extLst>
                </a:gridCol>
              </a:tblGrid>
              <a:tr h="822504">
                <a:tc>
                  <a:txBody>
                    <a:bodyPr/>
                    <a:lstStyle/>
                    <a:p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E 4 3</a:t>
                      </a:r>
                    </a:p>
                    <a:p>
                      <a:r>
                        <a:rPr lang="da-DK" sz="2400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4 3 2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49083"/>
                  </a:ext>
                </a:extLst>
              </a:tr>
              <a:tr h="456947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18647"/>
                  </a:ext>
                </a:extLst>
              </a:tr>
              <a:tr h="1188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8</a:t>
                      </a:r>
                      <a:endParaRPr lang="da-DK" sz="2400" dirty="0">
                        <a:solidFill>
                          <a:srgbClr val="FF0000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K D T 9 8</a:t>
                      </a:r>
                      <a:endParaRPr lang="da-DK" sz="2400" dirty="0">
                        <a:solidFill>
                          <a:srgbClr val="FF0000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718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4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A626D-D6C0-B742-8929-73A85F87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Trumfknibningen</a:t>
            </a:r>
            <a:br>
              <a:rPr lang="da-DK" dirty="0"/>
            </a:br>
            <a:r>
              <a:rPr lang="da-DK" dirty="0"/>
              <a:t>  </a:t>
            </a:r>
            <a:r>
              <a:rPr lang="da-DK" sz="1800" dirty="0"/>
              <a:t>- Når vi rejser en sidefarve med hjælp fra vores trumfer!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3FD2FC-63D0-1047-B774-9E7F38E4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290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sz="2800" dirty="0"/>
              <a:t>Bedste </a:t>
            </a:r>
            <a:r>
              <a:rPr lang="da-DK" sz="2800" dirty="0">
                <a:ea typeface="Apple Symbols" panose="02000000000000000000" pitchFamily="2" charset="-79"/>
                <a:cs typeface="Apple Symbols" panose="02000000000000000000" pitchFamily="2" charset="-79"/>
              </a:rPr>
              <a:t>♠︎ behandling </a:t>
            </a:r>
            <a:r>
              <a:rPr lang="da-DK" sz="2800" dirty="0"/>
              <a:t> med </a:t>
            </a:r>
            <a:r>
              <a:rPr lang="da-DK" sz="28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2800" dirty="0">
                <a:ea typeface="Apple Symbols" panose="02000000000000000000" pitchFamily="2" charset="-79"/>
                <a:cs typeface="Apple Symbols" panose="02000000000000000000" pitchFamily="2" charset="-79"/>
              </a:rPr>
              <a:t>som trumf</a:t>
            </a:r>
            <a:endParaRPr lang="da-DK" sz="28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01E4649-E827-6D41-A52C-F00D82F83164}"/>
              </a:ext>
            </a:extLst>
          </p:cNvPr>
          <p:cNvGraphicFramePr>
            <a:graphicFrameLocks noGrp="1"/>
          </p:cNvGraphicFramePr>
          <p:nvPr/>
        </p:nvGraphicFramePr>
        <p:xfrm>
          <a:off x="7782910" y="3540886"/>
          <a:ext cx="2275489" cy="2110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5489">
                  <a:extLst>
                    <a:ext uri="{9D8B030D-6E8A-4147-A177-3AD203B41FA5}">
                      <a16:colId xmlns:a16="http://schemas.microsoft.com/office/drawing/2014/main" val="2707753220"/>
                    </a:ext>
                  </a:extLst>
                </a:gridCol>
              </a:tblGrid>
              <a:tr h="801528">
                <a:tc>
                  <a:txBody>
                    <a:bodyPr/>
                    <a:lstStyle/>
                    <a:p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2</a:t>
                      </a:r>
                    </a:p>
                    <a:p>
                      <a:r>
                        <a:rPr lang="da-DK" sz="2400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7 6 5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749083"/>
                  </a:ext>
                </a:extLst>
              </a:tr>
              <a:tr h="464377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18647"/>
                  </a:ext>
                </a:extLst>
              </a:tr>
              <a:tr h="801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E D B T</a:t>
                      </a:r>
                      <a:endParaRPr lang="da-DK" sz="2400" dirty="0">
                        <a:solidFill>
                          <a:srgbClr val="FF0000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K D 3 2</a:t>
                      </a:r>
                      <a:endParaRPr lang="da-DK" sz="2400" dirty="0">
                        <a:solidFill>
                          <a:srgbClr val="FF0000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3718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9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A626D-D6C0-B742-8929-73A85F87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Krydstrumfning</a:t>
            </a:r>
            <a:br>
              <a:rPr lang="da-DK" dirty="0"/>
            </a:br>
            <a:r>
              <a:rPr lang="da-DK" dirty="0"/>
              <a:t> </a:t>
            </a:r>
            <a:r>
              <a:rPr lang="da-DK" sz="1600" dirty="0"/>
              <a:t>- når der er behov for at (næsten) eller trumfer giver </a:t>
            </a:r>
            <a:r>
              <a:rPr lang="da-DK" sz="1600" dirty="0" err="1"/>
              <a:t>stiK</a:t>
            </a:r>
            <a:r>
              <a:rPr lang="da-DK" sz="1600" dirty="0"/>
              <a:t>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3FD2FC-63D0-1047-B774-9E7F38E4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9909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sz="2400" dirty="0"/>
              <a:t>Hvordan spiller vi 6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 ♠︎</a:t>
            </a:r>
            <a:r>
              <a:rPr lang="da-DK" sz="2400" dirty="0"/>
              <a:t> med </a:t>
            </a:r>
            <a:r>
              <a:rPr lang="da-DK" sz="24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D i udspil?</a:t>
            </a:r>
          </a:p>
          <a:p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Var I grådige og trak kl D </a:t>
            </a:r>
            <a:b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</a:b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gik i ned da Vest kunne trumfe!</a:t>
            </a:r>
            <a:endParaRPr lang="da-DK" sz="2400" dirty="0"/>
          </a:p>
          <a:p>
            <a:pPr marL="0" indent="0">
              <a:buNone/>
            </a:pPr>
            <a:endParaRPr lang="da-DK" dirty="0"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 Kryds </a:t>
            </a:r>
            <a:r>
              <a:rPr lang="da-DK" sz="2400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trumfning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 egner sig IKKE </a:t>
            </a:r>
            <a:b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</a:b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hvis man nemt kan rejse en sidefarve 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4169813D-BADC-E14F-8E5B-EA9191147977}"/>
              </a:ext>
            </a:extLst>
          </p:cNvPr>
          <p:cNvGraphicFramePr>
            <a:graphicFrameLocks noGrp="1"/>
          </p:cNvGraphicFramePr>
          <p:nvPr/>
        </p:nvGraphicFramePr>
        <p:xfrm>
          <a:off x="7981326" y="2062489"/>
          <a:ext cx="2377440" cy="4111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707753220"/>
                    </a:ext>
                  </a:extLst>
                </a:gridCol>
              </a:tblGrid>
              <a:tr h="1121677">
                <a:tc>
                  <a:txBody>
                    <a:bodyPr/>
                    <a:lstStyle/>
                    <a:p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E D T 9</a:t>
                      </a:r>
                    </a:p>
                    <a:p>
                      <a:r>
                        <a:rPr lang="da-DK" sz="2400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5 4 3 </a:t>
                      </a:r>
                    </a:p>
                    <a:p>
                      <a:r>
                        <a:rPr lang="da-DK" sz="2400" dirty="0">
                          <a:solidFill>
                            <a:srgbClr val="FFC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</a:t>
                      </a: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K D 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749083"/>
                  </a:ext>
                </a:extLst>
              </a:tr>
              <a:tr h="636413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18647"/>
                  </a:ext>
                </a:extLst>
              </a:tr>
              <a:tr h="1380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♠︎ K B 4 3</a:t>
                      </a:r>
                      <a:endParaRPr lang="da-DK" sz="2400" dirty="0">
                        <a:solidFill>
                          <a:srgbClr val="FF0000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solidFill>
                            <a:srgbClr val="FF0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♥︎ </a:t>
                      </a: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solidFill>
                            <a:srgbClr val="FFC00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♦︎ </a:t>
                      </a: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E K 8 7 6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solidFill>
                            <a:srgbClr val="00B050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♣︎ </a:t>
                      </a:r>
                      <a:r>
                        <a:rPr lang="da-DK" sz="2400" dirty="0">
                          <a:solidFill>
                            <a:schemeClr val="tx1"/>
                          </a:solidFill>
                          <a:latin typeface="+mn-lt"/>
                          <a:ea typeface="Apple Symbols" panose="02000000000000000000" pitchFamily="2" charset="-79"/>
                          <a:cs typeface="Apple Symbols" panose="02000000000000000000" pitchFamily="2" charset="-79"/>
                        </a:rPr>
                        <a:t>T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400" dirty="0">
                        <a:solidFill>
                          <a:srgbClr val="FF0000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3718227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4AF2762D-F113-634A-BDA0-3E370E34D07F}"/>
              </a:ext>
            </a:extLst>
          </p:cNvPr>
          <p:cNvSpPr txBox="1"/>
          <p:nvPr/>
        </p:nvSpPr>
        <p:spPr>
          <a:xfrm>
            <a:off x="7981326" y="3131038"/>
            <a:ext cx="167259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E D 4 3</a:t>
            </a:r>
            <a:endParaRPr lang="da-DK" sz="2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C0D2A60-93A1-364E-8AB2-06D072B939DD}"/>
              </a:ext>
            </a:extLst>
          </p:cNvPr>
          <p:cNvSpPr txBox="1"/>
          <p:nvPr/>
        </p:nvSpPr>
        <p:spPr>
          <a:xfrm>
            <a:off x="8015756" y="4984744"/>
            <a:ext cx="193192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2400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E K D 7 6 4</a:t>
            </a:r>
          </a:p>
        </p:txBody>
      </p:sp>
    </p:spTree>
    <p:extLst>
      <p:ext uri="{BB962C8B-B14F-4D97-AF65-F5344CB8AC3E}">
        <p14:creationId xmlns:p14="http://schemas.microsoft.com/office/powerpoint/2010/main" val="32583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Tag dine stik på bedste vis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Når du mangler indkomster til bordet</a:t>
            </a:r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55" y="2578100"/>
            <a:ext cx="694905" cy="96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31" y="4808819"/>
            <a:ext cx="735651" cy="102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00" y="2578100"/>
            <a:ext cx="735651" cy="96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99" y="2599981"/>
            <a:ext cx="709171" cy="94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33" y="2599981"/>
            <a:ext cx="699103" cy="95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7463" y="3663584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48" y="4808819"/>
            <a:ext cx="768129" cy="102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Tag dine stik på bedste vis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Når du mangler indkomster til bordet – hvor mange stik kan du så få her?</a:t>
            </a:r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55" y="2529026"/>
            <a:ext cx="745705" cy="10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36" y="2514121"/>
            <a:ext cx="745705" cy="10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54" y="4899314"/>
            <a:ext cx="745705" cy="9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98" y="2514122"/>
            <a:ext cx="745705" cy="101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4954" y="3649717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54" y="4899314"/>
            <a:ext cx="745705" cy="9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9">
            <a:extLst>
              <a:ext uri="{FF2B5EF4-FFF2-40B4-BE49-F238E27FC236}">
                <a16:creationId xmlns:a16="http://schemas.microsoft.com/office/drawing/2014/main" id="{F6A5DD04-2A0F-7247-BFB6-4202BA4F3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59" y="2514121"/>
            <a:ext cx="762351" cy="101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6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Tager du alle dine stik på en gang?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Fordele og ulemper ved at trække alle dine stik i en sidefarve</a:t>
            </a:r>
          </a:p>
        </p:txBody>
      </p:sp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00" y="4593072"/>
            <a:ext cx="716037" cy="9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40" y="2521509"/>
            <a:ext cx="716038" cy="9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83" y="2522057"/>
            <a:ext cx="716038" cy="9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3368052-C0D9-A441-8FCB-B9C309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51" y="4593072"/>
            <a:ext cx="725973" cy="9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2F3D17D-6CD7-9C4A-8325-E94A12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11" y="2521509"/>
            <a:ext cx="716038" cy="95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06" y="2519422"/>
            <a:ext cx="700404" cy="95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E1A735F8-E105-E24B-AEF4-64865BB9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694" y="2530166"/>
            <a:ext cx="716037" cy="9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44561" y="3536347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24" y="4593662"/>
            <a:ext cx="716038" cy="95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82" y="2519422"/>
            <a:ext cx="716038" cy="9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51" y="4593072"/>
            <a:ext cx="716038" cy="9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3A53316-945F-214D-B0F2-5492C1F2CBBA}"/>
              </a:ext>
            </a:extLst>
          </p:cNvPr>
          <p:cNvSpPr/>
          <p:nvPr/>
        </p:nvSpPr>
        <p:spPr>
          <a:xfrm>
            <a:off x="8266176" y="3663299"/>
            <a:ext cx="306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Ulempe</a:t>
            </a:r>
          </a:p>
          <a:p>
            <a:r>
              <a:rPr lang="da-DK" dirty="0"/>
              <a:t>du fjerner en masse forbindelser mellem hånd og bord!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634DF1A-484E-A449-8C2E-A63E5FE3AF13}"/>
              </a:ext>
            </a:extLst>
          </p:cNvPr>
          <p:cNvSpPr/>
          <p:nvPr/>
        </p:nvSpPr>
        <p:spPr>
          <a:xfrm>
            <a:off x="864325" y="3107572"/>
            <a:ext cx="2459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Fordel</a:t>
            </a:r>
          </a:p>
          <a:p>
            <a:r>
              <a:rPr lang="da-DK" dirty="0"/>
              <a:t>fjenden skal producere en masse afkast så du får overblik over deres fordeling.</a:t>
            </a:r>
          </a:p>
          <a:p>
            <a:endParaRPr lang="da-DK" dirty="0"/>
          </a:p>
          <a:p>
            <a:r>
              <a:rPr lang="da-DK" dirty="0"/>
              <a:t>De kan også komme til at kaste forkert!</a:t>
            </a:r>
          </a:p>
        </p:txBody>
      </p:sp>
    </p:spTree>
    <p:extLst>
      <p:ext uri="{BB962C8B-B14F-4D97-AF65-F5344CB8AC3E}">
        <p14:creationId xmlns:p14="http://schemas.microsoft.com/office/powerpoint/2010/main" val="227106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Gør de små kort store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Hvor mange stik kan der rejses her?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084" y="4857069"/>
            <a:ext cx="685245" cy="91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76" y="4857068"/>
            <a:ext cx="681613" cy="90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59" y="2599981"/>
            <a:ext cx="685247" cy="9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32" y="4857068"/>
            <a:ext cx="685245" cy="93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E1A735F8-E105-E24B-AEF4-64865BB9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23" y="4857068"/>
            <a:ext cx="681613" cy="90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9823" y="3593486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1659C948-28E6-C94B-8F40-F7A19FD7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81" y="2599979"/>
            <a:ext cx="685246" cy="91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A8477157-E506-9B47-8AF1-04F0CD17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85" y="4857069"/>
            <a:ext cx="685247" cy="91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28" y="4857068"/>
            <a:ext cx="681613" cy="9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02" y="2599979"/>
            <a:ext cx="681614" cy="90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5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Gør de små kort store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Hvordan spilles denne farve bedst?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97" y="2660611"/>
            <a:ext cx="708727" cy="94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53" y="4887144"/>
            <a:ext cx="708726" cy="9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69" y="2656614"/>
            <a:ext cx="708727" cy="9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D8402431-3EC8-FE45-9C8C-7B80EE13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78" y="2656614"/>
            <a:ext cx="708727" cy="9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55" y="4887144"/>
            <a:ext cx="708726" cy="9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E1A735F8-E105-E24B-AEF4-64865BB9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33" y="2664926"/>
            <a:ext cx="708726" cy="9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2224" y="3716274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54" y="4887144"/>
            <a:ext cx="708726" cy="9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69" y="4887144"/>
            <a:ext cx="708726" cy="9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0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Knibning og opspil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Den simple knibning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14" y="2584468"/>
            <a:ext cx="712041" cy="9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13" y="4738133"/>
            <a:ext cx="712041" cy="9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61" y="2604876"/>
            <a:ext cx="712043" cy="99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724F697A-D1B6-1949-986D-6035C7B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61" y="4738160"/>
            <a:ext cx="712043" cy="9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786" y="3596179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02" y="4738133"/>
            <a:ext cx="712042" cy="94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02" y="2597286"/>
            <a:ext cx="712042" cy="9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08FF-3E68-1E4B-96DE-F14A4CE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Knibning og opspil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E6976-735C-864D-B337-E0C3561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584249"/>
          </a:xfrm>
        </p:spPr>
        <p:txBody>
          <a:bodyPr/>
          <a:lstStyle/>
          <a:p>
            <a:r>
              <a:rPr lang="da-DK" dirty="0"/>
              <a:t>Det simple opspil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5334AF1-2CA6-E949-AC35-A3E75B91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46" y="2475938"/>
            <a:ext cx="721716" cy="9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2A502BA7-73DD-E24C-A61D-FF7C73FB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12" y="4738133"/>
            <a:ext cx="721715" cy="96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AA6B3C-2046-7C44-B62A-BE603A24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63" y="2445241"/>
            <a:ext cx="721717" cy="10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4AAE13D3-BB60-C045-8679-03E3A3A8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7582" y="3589764"/>
            <a:ext cx="996830" cy="9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5393D8CE-109F-E947-8FB7-7C7D7502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88" y="4738133"/>
            <a:ext cx="721716" cy="9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38360AB1-9107-4C4A-BA83-D7695E29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62" y="4738160"/>
            <a:ext cx="721717" cy="9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2747F92F-D289-2F4B-8902-CACEDF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88" y="2475938"/>
            <a:ext cx="721716" cy="9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{F39B2720-2927-784A-924A-9004C975C060}tf10001119</Template>
  <TotalTime>1273</TotalTime>
  <Words>578</Words>
  <Application>Microsoft Macintosh PowerPoint</Application>
  <PresentationFormat>Widescreen</PresentationFormat>
  <Paragraphs>104</Paragraphs>
  <Slides>25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Gill Sans MT</vt:lpstr>
      <vt:lpstr>Galleri</vt:lpstr>
      <vt:lpstr>SpilføriNg   - Fra Staubs øverste hylde</vt:lpstr>
      <vt:lpstr>Trækning af sikre stik</vt:lpstr>
      <vt:lpstr>Tag dine stik på bedste vis</vt:lpstr>
      <vt:lpstr>Tag dine stik på bedste vis</vt:lpstr>
      <vt:lpstr>Tager du alle dine stik på en gang?</vt:lpstr>
      <vt:lpstr>Gør de små kort store</vt:lpstr>
      <vt:lpstr>Gør de små kort store</vt:lpstr>
      <vt:lpstr>Knibning og opspil</vt:lpstr>
      <vt:lpstr>Knibning og opspil</vt:lpstr>
      <vt:lpstr>Knibning og opspil</vt:lpstr>
      <vt:lpstr>Hvor mange stik ?  </vt:lpstr>
      <vt:lpstr>Hvor mange stik ?  </vt:lpstr>
      <vt:lpstr>Bedste chance</vt:lpstr>
      <vt:lpstr>Bedste chance</vt:lpstr>
      <vt:lpstr>Knibning og opspil</vt:lpstr>
      <vt:lpstr>Knibning og opspil</vt:lpstr>
      <vt:lpstr>Bedste chance  - fæld damen</vt:lpstr>
      <vt:lpstr>Knibning for flest stik  optimer dine chancer</vt:lpstr>
      <vt:lpstr>Knibning for flest stik  optimer dine chancer</vt:lpstr>
      <vt:lpstr>Kombiner opspil og Knibning Når 1. del gik godt</vt:lpstr>
      <vt:lpstr>Forsinket Knibning  Hold øje med modstandernes afkast</vt:lpstr>
      <vt:lpstr>Når der sker noget overraskende  </vt:lpstr>
      <vt:lpstr>TRUMFninger  - hvorfor der er flere stik i trumfkontrakter!</vt:lpstr>
      <vt:lpstr>Trumfknibningen   - Når vi rejser en sidefarve med hjælp fra vores trumfer!</vt:lpstr>
      <vt:lpstr>Krydstrumfning  - når der er behov for at (næsten) eller trumfer giver stiK!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Moderne Doblinger</dc:title>
  <dc:creator>Michael Staub</dc:creator>
  <cp:lastModifiedBy>Michael Staub</cp:lastModifiedBy>
  <cp:revision>76</cp:revision>
  <cp:lastPrinted>2019-11-13T12:49:41Z</cp:lastPrinted>
  <dcterms:created xsi:type="dcterms:W3CDTF">2018-09-24T08:57:51Z</dcterms:created>
  <dcterms:modified xsi:type="dcterms:W3CDTF">2019-11-19T21:23:05Z</dcterms:modified>
</cp:coreProperties>
</file>