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2" r:id="rId1"/>
  </p:sldMasterIdLst>
  <p:notesMasterIdLst>
    <p:notesMasterId r:id="rId22"/>
  </p:notesMasterIdLst>
  <p:sldIdLst>
    <p:sldId id="256" r:id="rId2"/>
    <p:sldId id="435" r:id="rId3"/>
    <p:sldId id="438" r:id="rId4"/>
    <p:sldId id="439" r:id="rId5"/>
    <p:sldId id="440" r:id="rId6"/>
    <p:sldId id="266" r:id="rId7"/>
    <p:sldId id="264" r:id="rId8"/>
    <p:sldId id="265" r:id="rId9"/>
    <p:sldId id="258" r:id="rId10"/>
    <p:sldId id="259" r:id="rId11"/>
    <p:sldId id="471" r:id="rId12"/>
    <p:sldId id="472" r:id="rId13"/>
    <p:sldId id="473" r:id="rId14"/>
    <p:sldId id="474" r:id="rId15"/>
    <p:sldId id="475" r:id="rId16"/>
    <p:sldId id="476" r:id="rId17"/>
    <p:sldId id="477" r:id="rId18"/>
    <p:sldId id="478" r:id="rId19"/>
    <p:sldId id="479" r:id="rId20"/>
    <p:sldId id="480" r:id="rId21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81"/>
    <p:restoredTop sz="94674"/>
  </p:normalViewPr>
  <p:slideViewPr>
    <p:cSldViewPr snapToGrid="0" snapToObjects="1">
      <p:cViewPr varScale="1">
        <p:scale>
          <a:sx n="115" d="100"/>
          <a:sy n="115" d="100"/>
        </p:scale>
        <p:origin x="42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738592-1C7C-E443-A335-18B74F84A203}" type="datetimeFigureOut">
              <a:rPr lang="da-DK" smtClean="0"/>
              <a:t>19/11/2019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F3723B-FEF9-D544-B57D-CC8A0A570C9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41820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r>
              <a:rPr lang="da-DK"/>
              <a:t>Negative doblinger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ACC14152-2911-3941-B58F-17359879B880}" type="slidenum">
              <a:rPr lang="da-DK" smtClean="0"/>
              <a:t>‹nr.›</a:t>
            </a:fld>
            <a:endParaRPr lang="da-DK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6246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Negative doblinger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4152-2911-3941-B58F-17359879B880}" type="slidenum">
              <a:rPr lang="da-DK" smtClean="0"/>
              <a:t>‹nr.›</a:t>
            </a:fld>
            <a:endParaRPr lang="da-DK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1393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Negative doblinger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4152-2911-3941-B58F-17359879B880}" type="slidenum">
              <a:rPr lang="da-DK" smtClean="0"/>
              <a:t>‹nr.›</a:t>
            </a:fld>
            <a:endParaRPr lang="da-DK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74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Negative doblinger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4152-2911-3941-B58F-17359879B880}" type="slidenum">
              <a:rPr lang="da-DK" smtClean="0"/>
              <a:t>‹nr.›</a:t>
            </a:fld>
            <a:endParaRPr lang="da-DK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0765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Negative doblinger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4152-2911-3941-B58F-17359879B880}" type="slidenum">
              <a:rPr lang="da-DK" smtClean="0"/>
              <a:t>‹nr.›</a:t>
            </a:fld>
            <a:endParaRPr lang="da-D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6668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Negative doblinger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4152-2911-3941-B58F-17359879B880}" type="slidenum">
              <a:rPr lang="da-DK" smtClean="0"/>
              <a:t>‹nr.›</a:t>
            </a:fld>
            <a:endParaRPr lang="da-DK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566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Negative doblinger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4152-2911-3941-B58F-17359879B880}" type="slidenum">
              <a:rPr lang="da-DK" smtClean="0"/>
              <a:t>‹nr.›</a:t>
            </a:fld>
            <a:endParaRPr lang="da-DK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4903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Negative doblinger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4152-2911-3941-B58F-17359879B880}" type="slidenum">
              <a:rPr lang="da-DK" smtClean="0"/>
              <a:t>‹nr.›</a:t>
            </a:fld>
            <a:endParaRPr lang="da-DK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1711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Negative doblinger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4152-2911-3941-B58F-17359879B88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85112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Negative doblinger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4152-2911-3941-B58F-17359879B880}" type="slidenum">
              <a:rPr lang="da-DK" smtClean="0"/>
              <a:t>‹nr.›</a:t>
            </a:fld>
            <a:endParaRPr lang="da-DK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4885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r>
              <a:rPr lang="en-US"/>
              <a:t>Negative doblinger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4152-2911-3941-B58F-17359879B880}" type="slidenum">
              <a:rPr lang="da-DK" smtClean="0"/>
              <a:t>‹nr.›</a:t>
            </a:fld>
            <a:endParaRPr lang="da-DK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8562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/>
              <a:t>Negative doblinger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ACC14152-2911-3941-B58F-17359879B880}" type="slidenum">
              <a:rPr lang="da-DK" smtClean="0"/>
              <a:t>‹nr.›</a:t>
            </a:fld>
            <a:endParaRPr lang="da-DK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207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0BE7D7E-0842-4F38-9557-0D617EE85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32CE0E-5DF1-4910-9170-60FCDE09DA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65365BD-5059-7F46-BAA2-1F2EA16B07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70072" y="964769"/>
            <a:ext cx="4966432" cy="2376915"/>
          </a:xfrm>
        </p:spPr>
        <p:txBody>
          <a:bodyPr>
            <a:noAutofit/>
          </a:bodyPr>
          <a:lstStyle/>
          <a:p>
            <a:r>
              <a:rPr lang="da-DK" sz="3200" dirty="0"/>
              <a:t>Præcision i </a:t>
            </a:r>
            <a:br>
              <a:rPr lang="da-DK" sz="3200" dirty="0"/>
            </a:br>
            <a:r>
              <a:rPr lang="da-DK" sz="3200" dirty="0"/>
              <a:t>	meldinger &amp;</a:t>
            </a:r>
            <a:br>
              <a:rPr lang="da-DK" sz="3200" dirty="0"/>
            </a:br>
            <a:r>
              <a:rPr lang="da-DK" sz="3200" dirty="0"/>
              <a:t>	konkurrence</a:t>
            </a:r>
            <a:br>
              <a:rPr lang="da-DK" sz="3200" dirty="0"/>
            </a:br>
            <a:r>
              <a:rPr lang="da-DK" sz="3200" dirty="0"/>
              <a:t>	</a:t>
            </a:r>
            <a:br>
              <a:rPr lang="da-DK" sz="3200" dirty="0"/>
            </a:br>
            <a:endParaRPr lang="da-DK" sz="3200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D752DCA-AEFB-8A41-95B3-B258CFDB38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70074" y="4105071"/>
            <a:ext cx="4972063" cy="1036775"/>
          </a:xfrm>
        </p:spPr>
        <p:txBody>
          <a:bodyPr>
            <a:normAutofit/>
          </a:bodyPr>
          <a:lstStyle/>
          <a:p>
            <a:endParaRPr lang="da-DK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D48BE64-6C02-4E42-BDA9-6B8B59C4C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8" y="482171"/>
            <a:ext cx="4641751" cy="5149101"/>
            <a:chOff x="632238" y="482171"/>
            <a:chExt cx="4641751" cy="514910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DD431A6-9E1C-4B11-BDBB-3657C592F5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238" y="482171"/>
              <a:ext cx="4641751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B812A6D-4B8E-47C7-8209-617FCA0F91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5297" y="812507"/>
              <a:ext cx="4001652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E262252E-3BC8-4D09-B5AC-AEC6296B9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8720" y="977099"/>
            <a:ext cx="3661944" cy="4136205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68A7E3D-A3C7-EE48-B167-F1481DB5FD6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1223" y="1368360"/>
            <a:ext cx="3362141" cy="336214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B5CBE9D-E580-4E12-A631-39FF36782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70073" y="3526496"/>
            <a:ext cx="495950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1CD736FD-103D-4A07-94DB-2E05C99C0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74EB30B-2659-4978-B415-0296628B2C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067922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638745-7F4E-4D4F-93EB-9687FF84E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En nem løsning efter </a:t>
            </a:r>
            <a:r>
              <a:rPr lang="da-DK" dirty="0">
                <a:ea typeface="Apple Symbols" panose="02000000000000000000" pitchFamily="2" charset="-79"/>
                <a:cs typeface="Apple Symbols" panose="02000000000000000000" pitchFamily="2" charset="-79"/>
              </a:rPr>
              <a:t>1</a:t>
            </a:r>
            <a:r>
              <a:rPr lang="da-DK" dirty="0">
                <a:solidFill>
                  <a:srgbClr val="FF0000"/>
                </a:solidFill>
                <a:ea typeface="Apple Symbols" panose="02000000000000000000" pitchFamily="2" charset="-79"/>
                <a:cs typeface="Apple Symbols" panose="02000000000000000000" pitchFamily="2" charset="-79"/>
              </a:rPr>
              <a:t>♥︎ </a:t>
            </a:r>
            <a:r>
              <a:rPr lang="da-DK" dirty="0">
                <a:ea typeface="Apple Symbols" panose="02000000000000000000" pitchFamily="2" charset="-79"/>
                <a:cs typeface="Apple Symbols" panose="02000000000000000000" pitchFamily="2" charset="-79"/>
              </a:rPr>
              <a:t>/♠︎ - 2NT</a:t>
            </a:r>
            <a:r>
              <a:rPr lang="da-DK" dirty="0"/>
              <a:t> </a:t>
            </a:r>
            <a:br>
              <a:rPr lang="da-DK" dirty="0"/>
            </a:br>
            <a:r>
              <a:rPr lang="da-DK" dirty="0"/>
              <a:t> </a:t>
            </a:r>
            <a:r>
              <a:rPr lang="da-DK" sz="2400" dirty="0"/>
              <a:t>- Jacoby 2NT</a:t>
            </a: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98B7DE89-9C38-984B-B96F-9E84146DC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2NT som majorstøtte og udgangskrav spilles i en eller anden variant af 100% af alle top par i verdenen.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Nu også af jer!</a:t>
            </a:r>
          </a:p>
        </p:txBody>
      </p:sp>
    </p:spTree>
    <p:extLst>
      <p:ext uri="{BB962C8B-B14F-4D97-AF65-F5344CB8AC3E}">
        <p14:creationId xmlns:p14="http://schemas.microsoft.com/office/powerpoint/2010/main" val="141515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89A3F7-5318-E547-B3DF-D239AF36B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err="1"/>
              <a:t>jacobys</a:t>
            </a:r>
            <a:r>
              <a:rPr lang="da-DK" dirty="0"/>
              <a:t> 2nt – svarene 1</a:t>
            </a:r>
            <a:br>
              <a:rPr lang="da-DK" sz="2000" dirty="0"/>
            </a:br>
            <a:r>
              <a:rPr lang="da-DK" sz="2000" dirty="0"/>
              <a:t> </a:t>
            </a:r>
            <a:br>
              <a:rPr lang="da-DK" sz="2000" dirty="0"/>
            </a:br>
            <a:r>
              <a:rPr lang="da-DK" sz="2000" dirty="0"/>
              <a:t> - her anbefaler jeg de svar der er nemmest at huske!</a:t>
            </a:r>
            <a:endParaRPr lang="da-DK" sz="160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3D59E22-52BC-D743-B83C-120A5E9B2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3159332" cy="1281945"/>
          </a:xfrm>
        </p:spPr>
        <p:txBody>
          <a:bodyPr>
            <a:normAutofit/>
          </a:bodyPr>
          <a:lstStyle/>
          <a:p>
            <a:pPr marL="0" indent="0" defTabSz="954088">
              <a:buNone/>
              <a:tabLst>
                <a:tab pos="722313" algn="l"/>
                <a:tab pos="1608138" algn="l"/>
                <a:tab pos="2419350" algn="l"/>
                <a:tab pos="7354888" algn="l"/>
              </a:tabLst>
            </a:pPr>
            <a:r>
              <a:rPr lang="da-DK" sz="2400" dirty="0"/>
              <a:t>Vest	Nord	Øst	Syd</a:t>
            </a:r>
            <a:endParaRPr lang="da-DK" sz="1400" dirty="0"/>
          </a:p>
          <a:p>
            <a:pPr marL="0" indent="0">
              <a:buNone/>
              <a:tabLst>
                <a:tab pos="722313" algn="l"/>
                <a:tab pos="1608138" algn="l"/>
                <a:tab pos="2419350" algn="l"/>
              </a:tabLst>
            </a:pPr>
            <a:r>
              <a:rPr lang="da-DK" sz="2400" dirty="0">
                <a:ea typeface="Apple Symbols" panose="02000000000000000000" pitchFamily="2" charset="-79"/>
                <a:cs typeface="Apple Symbols" panose="02000000000000000000" pitchFamily="2" charset="-79"/>
              </a:rPr>
              <a:t>1</a:t>
            </a:r>
            <a:r>
              <a:rPr lang="da-DK" sz="2400" dirty="0">
                <a:ea typeface="Apple Symbols" panose="02000000000000000000" pitchFamily="2" charset="-79"/>
                <a:cs typeface="Apple Symbols" panose="02000000000000000000" pitchFamily="2" charset="-79"/>
                <a:sym typeface="Symbol"/>
              </a:rPr>
              <a:t>♠︎ </a:t>
            </a:r>
            <a:r>
              <a:rPr lang="da-DK" sz="2400" dirty="0">
                <a:ea typeface="Apple Symbols" panose="02000000000000000000" pitchFamily="2" charset="-79"/>
                <a:cs typeface="Apple Symbols" panose="02000000000000000000" pitchFamily="2" charset="-79"/>
              </a:rPr>
              <a:t>	</a:t>
            </a:r>
            <a:r>
              <a:rPr lang="da-DK" sz="2400" dirty="0"/>
              <a:t>Pas</a:t>
            </a:r>
            <a:r>
              <a:rPr lang="da-DK" sz="2400" dirty="0">
                <a:sym typeface="Symbol"/>
              </a:rPr>
              <a:t> </a:t>
            </a:r>
            <a:r>
              <a:rPr lang="da-DK" sz="2400" dirty="0"/>
              <a:t>	2NT	</a:t>
            </a:r>
          </a:p>
          <a:p>
            <a:pPr marL="0" indent="0">
              <a:buNone/>
              <a:tabLst>
                <a:tab pos="722313" algn="l"/>
                <a:tab pos="1608138" algn="l"/>
                <a:tab pos="2419350" algn="l"/>
              </a:tabLst>
            </a:pPr>
            <a:endParaRPr lang="da-DK" sz="2400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9C07DA05-9B25-ED48-8DB1-D27B427AFBE9}"/>
              </a:ext>
            </a:extLst>
          </p:cNvPr>
          <p:cNvSpPr txBox="1">
            <a:spLocks/>
          </p:cNvSpPr>
          <p:nvPr/>
        </p:nvSpPr>
        <p:spPr>
          <a:xfrm>
            <a:off x="1451578" y="2656704"/>
            <a:ext cx="9032849" cy="32414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a-DK" dirty="0">
              <a:sym typeface="Symbol"/>
            </a:endParaRPr>
          </a:p>
          <a:p>
            <a:pPr marL="0" indent="0">
              <a:buNone/>
            </a:pPr>
            <a:r>
              <a:rPr lang="da-DK" dirty="0">
                <a:sym typeface="Symbol"/>
              </a:rPr>
              <a:t>3</a:t>
            </a:r>
            <a:r>
              <a:rPr lang="da-DK" dirty="0">
                <a:latin typeface="Apple Color Emoji" pitchFamily="2" charset="0"/>
                <a:ea typeface="Apple Color Emoji" pitchFamily="2" charset="0"/>
                <a:sym typeface="Symbol"/>
              </a:rPr>
              <a:t>	</a:t>
            </a:r>
            <a:r>
              <a:rPr lang="da-DK" dirty="0">
                <a:latin typeface="+mj-lt"/>
                <a:ea typeface="Apple Color Emoji" pitchFamily="2" charset="0"/>
              </a:rPr>
              <a:t>Jeg har kortfarve i klør (single eller renonce) og højst 6 tabere</a:t>
            </a:r>
          </a:p>
          <a:p>
            <a:pPr marL="0" indent="0">
              <a:buNone/>
            </a:pPr>
            <a:r>
              <a:rPr lang="da-DK" dirty="0"/>
              <a:t>3♦</a:t>
            </a:r>
            <a:r>
              <a:rPr lang="da-DK" dirty="0">
                <a:latin typeface="Apple Color Emoji" pitchFamily="2" charset="0"/>
                <a:ea typeface="Apple Color Emoji" pitchFamily="2" charset="0"/>
              </a:rPr>
              <a:t>♦︎	</a:t>
            </a:r>
            <a:r>
              <a:rPr lang="da-DK" dirty="0">
                <a:ea typeface="Apple Color Emoji" pitchFamily="2" charset="0"/>
              </a:rPr>
              <a:t>Jeg har kortfarve i ruder 👆</a:t>
            </a:r>
            <a:endParaRPr lang="da-DK" dirty="0">
              <a:latin typeface="+mj-lt"/>
              <a:ea typeface="Apple Color Emoji" pitchFamily="2" charset="0"/>
            </a:endParaRPr>
          </a:p>
          <a:p>
            <a:pPr marL="0" indent="0">
              <a:buNone/>
            </a:pPr>
            <a:r>
              <a:rPr lang="da-DK" dirty="0">
                <a:latin typeface="+mj-lt"/>
                <a:ea typeface="Apple Color Emoji" pitchFamily="2" charset="0"/>
                <a:cs typeface="Apple Symbols" panose="02000000000000000000" pitchFamily="2" charset="-79"/>
              </a:rPr>
              <a:t>3</a:t>
            </a:r>
            <a:r>
              <a:rPr lang="da-DK" dirty="0">
                <a:solidFill>
                  <a:srgbClr val="FF0000"/>
                </a:solidFill>
                <a:latin typeface="Apple Symbols" panose="02000000000000000000" pitchFamily="2" charset="-79"/>
                <a:ea typeface="Apple Symbols" panose="02000000000000000000" pitchFamily="2" charset="-79"/>
                <a:cs typeface="Apple Symbols" panose="02000000000000000000" pitchFamily="2" charset="-79"/>
              </a:rPr>
              <a:t>♥︎	</a:t>
            </a:r>
            <a:r>
              <a:rPr lang="da-DK" dirty="0">
                <a:ea typeface="Apple Symbols" panose="02000000000000000000" pitchFamily="2" charset="-79"/>
                <a:cs typeface="Apple Symbols" panose="02000000000000000000" pitchFamily="2" charset="-79"/>
              </a:rPr>
              <a:t>Jeg har kortfarve i hjerter</a:t>
            </a:r>
            <a:endParaRPr lang="da-DK" dirty="0">
              <a:solidFill>
                <a:srgbClr val="FF0000"/>
              </a:solidFill>
              <a:ea typeface="Apple Color Emoji" pitchFamily="2" charset="0"/>
              <a:cs typeface="Apple Symbols" panose="02000000000000000000" pitchFamily="2" charset="-79"/>
            </a:endParaRPr>
          </a:p>
          <a:p>
            <a:pPr marL="0" indent="0">
              <a:buNone/>
            </a:pPr>
            <a:r>
              <a:rPr lang="da-DK" dirty="0">
                <a:latin typeface="+mj-lt"/>
                <a:ea typeface="Apple Color Emoji" pitchFamily="2" charset="0"/>
                <a:cs typeface="Apple Symbols" panose="02000000000000000000" pitchFamily="2" charset="-79"/>
              </a:rPr>
              <a:t>3</a:t>
            </a:r>
            <a:r>
              <a:rPr lang="da-DK" dirty="0">
                <a:latin typeface="Apple Symbols" panose="02000000000000000000" pitchFamily="2" charset="-79"/>
                <a:ea typeface="Apple Symbols" panose="02000000000000000000" pitchFamily="2" charset="-79"/>
                <a:cs typeface="Apple Symbols" panose="02000000000000000000" pitchFamily="2" charset="-79"/>
              </a:rPr>
              <a:t>♠︎	</a:t>
            </a:r>
            <a:r>
              <a:rPr lang="da-DK" dirty="0">
                <a:ea typeface="Apple Symbols" panose="02000000000000000000" pitchFamily="2" charset="-79"/>
                <a:cs typeface="Apple Symbols" panose="02000000000000000000" pitchFamily="2" charset="-79"/>
              </a:rPr>
              <a:t>Jeg tillæg (15+ </a:t>
            </a:r>
            <a:r>
              <a:rPr lang="da-DK" dirty="0" err="1">
                <a:ea typeface="Apple Symbols" panose="02000000000000000000" pitchFamily="2" charset="-79"/>
                <a:cs typeface="Apple Symbols" panose="02000000000000000000" pitchFamily="2" charset="-79"/>
              </a:rPr>
              <a:t>hp</a:t>
            </a:r>
            <a:r>
              <a:rPr lang="da-DK" dirty="0">
                <a:ea typeface="Apple Symbols" panose="02000000000000000000" pitchFamily="2" charset="-79"/>
                <a:cs typeface="Apple Symbols" panose="02000000000000000000" pitchFamily="2" charset="-79"/>
              </a:rPr>
              <a:t>) og INGEN kortfarver</a:t>
            </a:r>
            <a:endParaRPr lang="da-DK" dirty="0">
              <a:solidFill>
                <a:srgbClr val="FF0000"/>
              </a:solidFill>
              <a:ea typeface="Apple Color Emoji" pitchFamily="2" charset="0"/>
              <a:cs typeface="Apple Symbols" panose="02000000000000000000" pitchFamily="2" charset="-79"/>
            </a:endParaRPr>
          </a:p>
          <a:p>
            <a:pPr marL="0" indent="0">
              <a:buNone/>
            </a:pPr>
            <a:r>
              <a:rPr lang="da-DK" dirty="0">
                <a:ea typeface="Apple Symbols" panose="02000000000000000000" pitchFamily="2" charset="-79"/>
                <a:cs typeface="Apple Symbols" panose="02000000000000000000" pitchFamily="2" charset="-79"/>
              </a:rPr>
              <a:t>3NT	Jeg har en hånd der ville have genmeldt  sans billigst muligt (12-14 </a:t>
            </a:r>
            <a:r>
              <a:rPr lang="da-DK" dirty="0" err="1">
                <a:ea typeface="Apple Symbols" panose="02000000000000000000" pitchFamily="2" charset="-79"/>
                <a:cs typeface="Apple Symbols" panose="02000000000000000000" pitchFamily="2" charset="-79"/>
              </a:rPr>
              <a:t>hp</a:t>
            </a:r>
            <a:r>
              <a:rPr lang="da-DK" dirty="0">
                <a:ea typeface="Apple Symbols" panose="02000000000000000000" pitchFamily="2" charset="-79"/>
                <a:cs typeface="Apple Symbols" panose="02000000000000000000" pitchFamily="2" charset="-79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14005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89A3F7-5318-E547-B3DF-D239AF36B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err="1"/>
              <a:t>jacobys</a:t>
            </a:r>
            <a:r>
              <a:rPr lang="da-DK" dirty="0"/>
              <a:t> 2nt – svarene II</a:t>
            </a:r>
            <a:br>
              <a:rPr lang="da-DK" sz="2000" dirty="0"/>
            </a:br>
            <a:r>
              <a:rPr lang="da-DK" sz="2000" dirty="0"/>
              <a:t> </a:t>
            </a:r>
            <a:br>
              <a:rPr lang="da-DK" sz="2000" dirty="0"/>
            </a:br>
            <a:r>
              <a:rPr lang="da-DK" sz="2000" dirty="0"/>
              <a:t> - her anbefales de svar der er nemmest at huske!</a:t>
            </a:r>
            <a:endParaRPr lang="da-DK" sz="160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3D59E22-52BC-D743-B83C-120A5E9B2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3159332" cy="1281945"/>
          </a:xfrm>
        </p:spPr>
        <p:txBody>
          <a:bodyPr>
            <a:normAutofit/>
          </a:bodyPr>
          <a:lstStyle/>
          <a:p>
            <a:pPr marL="0" indent="0" defTabSz="954088">
              <a:buNone/>
              <a:tabLst>
                <a:tab pos="722313" algn="l"/>
                <a:tab pos="1608138" algn="l"/>
                <a:tab pos="2419350" algn="l"/>
                <a:tab pos="7354888" algn="l"/>
              </a:tabLst>
            </a:pPr>
            <a:r>
              <a:rPr lang="da-DK" sz="2400" dirty="0"/>
              <a:t>Vest	Nord	Øst	Syd</a:t>
            </a:r>
            <a:endParaRPr lang="da-DK" sz="1400" dirty="0"/>
          </a:p>
          <a:p>
            <a:pPr marL="0" indent="0">
              <a:buNone/>
              <a:tabLst>
                <a:tab pos="722313" algn="l"/>
                <a:tab pos="1608138" algn="l"/>
                <a:tab pos="2419350" algn="l"/>
              </a:tabLst>
            </a:pPr>
            <a:r>
              <a:rPr lang="da-DK" sz="2400" dirty="0">
                <a:ea typeface="Apple Symbols" panose="02000000000000000000" pitchFamily="2" charset="-79"/>
                <a:cs typeface="Apple Symbols" panose="02000000000000000000" pitchFamily="2" charset="-79"/>
              </a:rPr>
              <a:t>1</a:t>
            </a:r>
            <a:r>
              <a:rPr lang="da-DK" sz="2400" dirty="0">
                <a:ea typeface="Apple Symbols" panose="02000000000000000000" pitchFamily="2" charset="-79"/>
                <a:cs typeface="Apple Symbols" panose="02000000000000000000" pitchFamily="2" charset="-79"/>
                <a:sym typeface="Symbol"/>
              </a:rPr>
              <a:t>♠︎ </a:t>
            </a:r>
            <a:r>
              <a:rPr lang="da-DK" sz="2400" dirty="0">
                <a:ea typeface="Apple Symbols" panose="02000000000000000000" pitchFamily="2" charset="-79"/>
                <a:cs typeface="Apple Symbols" panose="02000000000000000000" pitchFamily="2" charset="-79"/>
              </a:rPr>
              <a:t>	</a:t>
            </a:r>
            <a:r>
              <a:rPr lang="da-DK" sz="2400" dirty="0"/>
              <a:t>Pas</a:t>
            </a:r>
            <a:r>
              <a:rPr lang="da-DK" sz="2400" dirty="0">
                <a:sym typeface="Symbol"/>
              </a:rPr>
              <a:t> </a:t>
            </a:r>
            <a:r>
              <a:rPr lang="da-DK" sz="2400" dirty="0"/>
              <a:t>	2NT	</a:t>
            </a:r>
          </a:p>
          <a:p>
            <a:pPr marL="0" indent="0">
              <a:buNone/>
              <a:tabLst>
                <a:tab pos="722313" algn="l"/>
                <a:tab pos="1608138" algn="l"/>
                <a:tab pos="2419350" algn="l"/>
              </a:tabLst>
            </a:pPr>
            <a:endParaRPr lang="da-DK" sz="2400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9C07DA05-9B25-ED48-8DB1-D27B427AFBE9}"/>
              </a:ext>
            </a:extLst>
          </p:cNvPr>
          <p:cNvSpPr txBox="1">
            <a:spLocks/>
          </p:cNvSpPr>
          <p:nvPr/>
        </p:nvSpPr>
        <p:spPr>
          <a:xfrm>
            <a:off x="1451578" y="2656704"/>
            <a:ext cx="10051158" cy="32414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a-DK" dirty="0">
              <a:sym typeface="Symbol"/>
            </a:endParaRPr>
          </a:p>
          <a:p>
            <a:pPr marL="0" indent="0">
              <a:buNone/>
            </a:pPr>
            <a:r>
              <a:rPr lang="da-DK" dirty="0">
                <a:sym typeface="Symbol"/>
              </a:rPr>
              <a:t>4</a:t>
            </a:r>
            <a:r>
              <a:rPr lang="da-DK" dirty="0">
                <a:ea typeface="Apple Color Emoji" pitchFamily="2" charset="0"/>
                <a:sym typeface="Symbol"/>
              </a:rPr>
              <a:t>	</a:t>
            </a:r>
            <a:r>
              <a:rPr lang="da-DK" dirty="0">
                <a:ea typeface="Apple Color Emoji" pitchFamily="2" charset="0"/>
              </a:rPr>
              <a:t>Jeg har en god sidefarve i klør med mindst to tophonnører</a:t>
            </a:r>
          </a:p>
          <a:p>
            <a:pPr marL="0" indent="0">
              <a:buNone/>
            </a:pPr>
            <a:r>
              <a:rPr lang="da-DK" dirty="0"/>
              <a:t>4♦</a:t>
            </a:r>
            <a:r>
              <a:rPr lang="da-DK" dirty="0">
                <a:ea typeface="Apple Color Emoji" pitchFamily="2" charset="0"/>
              </a:rPr>
              <a:t>♦︎	Jeg har en god sidefarve i ruder med mindst to tophonnører</a:t>
            </a:r>
          </a:p>
          <a:p>
            <a:pPr marL="0" indent="0">
              <a:buNone/>
            </a:pPr>
            <a:r>
              <a:rPr lang="da-DK" dirty="0">
                <a:ea typeface="Apple Color Emoji" pitchFamily="2" charset="0"/>
                <a:cs typeface="Apple Symbols" panose="02000000000000000000" pitchFamily="2" charset="-79"/>
              </a:rPr>
              <a:t>4</a:t>
            </a:r>
            <a:r>
              <a:rPr lang="da-DK" dirty="0">
                <a:solidFill>
                  <a:srgbClr val="FF0000"/>
                </a:solidFill>
                <a:ea typeface="Apple Symbols" panose="02000000000000000000" pitchFamily="2" charset="-79"/>
                <a:cs typeface="Apple Symbols" panose="02000000000000000000" pitchFamily="2" charset="-79"/>
              </a:rPr>
              <a:t>♥︎	</a:t>
            </a:r>
            <a:r>
              <a:rPr lang="da-DK" dirty="0">
                <a:ea typeface="Apple Color Emoji" pitchFamily="2" charset="0"/>
              </a:rPr>
              <a:t>Jeg har en god sidefarve i hjerter med mindst to tophonnør</a:t>
            </a:r>
            <a:endParaRPr lang="da-DK" sz="2400" dirty="0">
              <a:ea typeface="Apple Color Emoji" pitchFamily="2" charset="0"/>
            </a:endParaRPr>
          </a:p>
          <a:p>
            <a:pPr marL="0" indent="0">
              <a:buNone/>
            </a:pPr>
            <a:r>
              <a:rPr lang="da-DK" dirty="0">
                <a:ea typeface="Apple Color Emoji" pitchFamily="2" charset="0"/>
                <a:cs typeface="Apple Symbols" panose="02000000000000000000" pitchFamily="2" charset="-79"/>
              </a:rPr>
              <a:t>4</a:t>
            </a:r>
            <a:r>
              <a:rPr lang="da-DK" dirty="0">
                <a:ea typeface="Apple Symbols" panose="02000000000000000000" pitchFamily="2" charset="-79"/>
                <a:cs typeface="Apple Symbols" panose="02000000000000000000" pitchFamily="2" charset="-79"/>
              </a:rPr>
              <a:t>♠︎	MINIMUM – 11-14hp.  – ofte en 6 farve i spar eller en svag tofarvet hånd. </a:t>
            </a:r>
            <a:endParaRPr lang="da-DK" dirty="0">
              <a:solidFill>
                <a:srgbClr val="FF0000"/>
              </a:solidFill>
              <a:ea typeface="Apple Color Emoji" pitchFamily="2" charset="0"/>
              <a:cs typeface="Apple Symbols" panose="02000000000000000000" pitchFamily="2" charset="-79"/>
            </a:endParaRPr>
          </a:p>
          <a:p>
            <a:pPr marL="0" indent="0">
              <a:buNone/>
            </a:pPr>
            <a:r>
              <a:rPr lang="da-DK" dirty="0">
                <a:ea typeface="Apple Symbols" panose="02000000000000000000" pitchFamily="2" charset="-79"/>
                <a:cs typeface="Apple Symbols" panose="02000000000000000000" pitchFamily="2" charset="-79"/>
              </a:rPr>
              <a:t>4 NT	 - 1430 - KÆMPEHÅND uden kortfarver.</a:t>
            </a:r>
          </a:p>
        </p:txBody>
      </p:sp>
    </p:spTree>
    <p:extLst>
      <p:ext uri="{BB962C8B-B14F-4D97-AF65-F5344CB8AC3E}">
        <p14:creationId xmlns:p14="http://schemas.microsoft.com/office/powerpoint/2010/main" val="420808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552C9C-BC20-184D-B92C-736FA7C3B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/>
          <a:lstStyle/>
          <a:p>
            <a:r>
              <a:rPr lang="da-DK" dirty="0"/>
              <a:t>Opgaver</a:t>
            </a:r>
            <a:br>
              <a:rPr lang="da-DK" dirty="0"/>
            </a:br>
            <a:r>
              <a:rPr lang="da-DK" dirty="0"/>
              <a:t> - svar</a:t>
            </a:r>
          </a:p>
        </p:txBody>
      </p:sp>
      <p:pic>
        <p:nvPicPr>
          <p:cNvPr id="5" name="Pladsholder til indhold 4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D398E3F5-25BB-6940-B0DD-91C02BD7BE0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411" y="2204244"/>
            <a:ext cx="7376553" cy="328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21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BF08F2-F36A-6340-BEAE-2E7C0FF1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3 &amp; 4</a:t>
            </a:r>
          </a:p>
        </p:txBody>
      </p:sp>
      <p:pic>
        <p:nvPicPr>
          <p:cNvPr id="5" name="Pladsholder til indhold 4" descr="Et billede, der indeholder skærmbillede, tekst&#10;&#10;Automatisk genereret beskrivelse">
            <a:extLst>
              <a:ext uri="{FF2B5EF4-FFF2-40B4-BE49-F238E27FC236}">
                <a16:creationId xmlns:a16="http://schemas.microsoft.com/office/drawing/2014/main" id="{373D1655-0784-CA4E-8334-C6EF26DF23C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897" y="2181084"/>
            <a:ext cx="8148638" cy="353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659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5953A5-1AF9-0E49-947B-1E198F9CC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5 &amp; 6</a:t>
            </a:r>
          </a:p>
        </p:txBody>
      </p:sp>
      <p:pic>
        <p:nvPicPr>
          <p:cNvPr id="4" name="Pladsholder til indhold 3" descr="Et billede, der indeholder tekst, skærmbillede&#10;&#10;Automatisk genereret beskrivelse">
            <a:extLst>
              <a:ext uri="{FF2B5EF4-FFF2-40B4-BE49-F238E27FC236}">
                <a16:creationId xmlns:a16="http://schemas.microsoft.com/office/drawing/2014/main" id="{6A489B19-66F5-8343-AD6B-F6FBD495167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481" y="2019720"/>
            <a:ext cx="8555785" cy="375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830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E447A0-5EC2-344C-9F06-5389F13D7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7 &amp; 8</a:t>
            </a:r>
          </a:p>
        </p:txBody>
      </p:sp>
      <p:pic>
        <p:nvPicPr>
          <p:cNvPr id="5" name="Pladsholder til indhold 4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2A4EB6B9-3ED7-0D44-9C57-8F5A20A9115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039" y="1985046"/>
            <a:ext cx="7963992" cy="406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555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461E1D-BD86-414D-90C4-140C91A0D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9 &amp; 10</a:t>
            </a:r>
          </a:p>
        </p:txBody>
      </p:sp>
      <p:pic>
        <p:nvPicPr>
          <p:cNvPr id="4" name="Pladsholder til indhold 3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55BC044D-C70B-D54E-96CB-0F88E9F51D7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582" y="2045120"/>
            <a:ext cx="7304835" cy="381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58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208A65-8512-BA49-81E3-E3FE9B1A0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11 &amp; 12</a:t>
            </a:r>
          </a:p>
        </p:txBody>
      </p:sp>
      <p:pic>
        <p:nvPicPr>
          <p:cNvPr id="5" name="Pladsholder til indhold 4" descr="Et billede, der indeholder tekst, skærmbillede&#10;&#10;Automatisk genereret beskrivelse">
            <a:extLst>
              <a:ext uri="{FF2B5EF4-FFF2-40B4-BE49-F238E27FC236}">
                <a16:creationId xmlns:a16="http://schemas.microsoft.com/office/drawing/2014/main" id="{C6DDB49D-685B-984A-B188-6866C2083A7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010" y="2186313"/>
            <a:ext cx="7553979" cy="354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29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267B00-99A4-4C4D-8BA2-550A64F38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13 &amp; 14</a:t>
            </a:r>
          </a:p>
        </p:txBody>
      </p:sp>
      <p:pic>
        <p:nvPicPr>
          <p:cNvPr id="5" name="Pladsholder til indhold 4" descr="Et billede, der indeholder tekst, skærmbillede&#10;&#10;Automatisk genereret beskrivelse">
            <a:extLst>
              <a:ext uri="{FF2B5EF4-FFF2-40B4-BE49-F238E27FC236}">
                <a16:creationId xmlns:a16="http://schemas.microsoft.com/office/drawing/2014/main" id="{E65BC33A-E841-534C-B186-D39CECDBE45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816" y="2142984"/>
            <a:ext cx="7582367" cy="356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967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4F2ED5-6DA9-5447-BB03-7B7C27D00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”Loven” 1</a:t>
            </a:r>
            <a:br>
              <a:rPr lang="da-DK" dirty="0"/>
            </a:br>
            <a:r>
              <a:rPr lang="da-DK" sz="2400" dirty="0"/>
              <a:t> - Det vigtigste meldeprincip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F1C2EEA-BB53-5E43-A821-C42824C66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9426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800" dirty="0"/>
              <a:t>”Loven” – har begge sider FIT, er det totale antal stik i spillet lig med det samlede antal trumfer der er på begge sider: Har VI 9 trumfer tilsammen og ”DE” 9 trumfer tilsammen er det samlede antal stik 18.</a:t>
            </a:r>
          </a:p>
          <a:p>
            <a:r>
              <a:rPr lang="da-DK" sz="2800" dirty="0"/>
              <a:t>Når begge sider viser FIT kan du konkurrere på det trin der svarer til jeres samlede antal trumfer. Har I 10 trumfer tilsammen er det firetrinnet, 9 trumfer tretrinnet osv. </a:t>
            </a:r>
            <a:endParaRPr lang="da-DK" sz="2800" dirty="0">
              <a:ea typeface="Apple Symbols" panose="02000000000000000000" pitchFamily="2" charset="-79"/>
              <a:cs typeface="Apple Symbols" panose="02000000000000000000" pitchFamily="2" charset="-79"/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061046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4AF1D4-B112-5749-8FF1-0C59BE54B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15 &amp; 16</a:t>
            </a:r>
          </a:p>
        </p:txBody>
      </p:sp>
      <p:pic>
        <p:nvPicPr>
          <p:cNvPr id="4" name="Pladsholder til indhold 3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B128C06D-7ABC-F64A-95CB-8483C6000BD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818" y="2288662"/>
            <a:ext cx="7199500" cy="334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5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4F2ED5-6DA9-5447-BB03-7B7C27D00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”Loven” 2</a:t>
            </a:r>
            <a:br>
              <a:rPr lang="da-DK" dirty="0"/>
            </a:br>
            <a:r>
              <a:rPr lang="da-DK" sz="2400" dirty="0"/>
              <a:t> - Det vigtigste meldeprincip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F1C2EEA-BB53-5E43-A821-C42824C66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942615"/>
          </a:xfrm>
        </p:spPr>
        <p:txBody>
          <a:bodyPr>
            <a:normAutofit/>
          </a:bodyPr>
          <a:lstStyle/>
          <a:p>
            <a:r>
              <a:rPr lang="da-DK" sz="2800" dirty="0">
                <a:ea typeface="Apple Color Emoji" pitchFamily="2" charset="0"/>
              </a:rPr>
              <a:t>Når du kender antallet af trumfer spærre du fuldt ud med det samme. </a:t>
            </a:r>
          </a:p>
          <a:p>
            <a:pPr lvl="1"/>
            <a:r>
              <a:rPr lang="da-DK" sz="2800" dirty="0">
                <a:ea typeface="Apple Color Emoji" pitchFamily="2" charset="0"/>
              </a:rPr>
              <a:t>Melder makker 1</a:t>
            </a:r>
            <a:r>
              <a:rPr lang="da-DK" sz="2800" dirty="0">
                <a:solidFill>
                  <a:srgbClr val="FF0000"/>
                </a:solidFill>
                <a:sym typeface="Symbol"/>
              </a:rPr>
              <a:t> </a:t>
            </a:r>
            <a:r>
              <a:rPr lang="da-DK" sz="2800" dirty="0">
                <a:sym typeface="Symbol"/>
              </a:rPr>
              <a:t>og du sidder med fem hjerter og 7 point melder du fire hjerter straks det bliver din tur. </a:t>
            </a:r>
          </a:p>
          <a:p>
            <a:pPr lvl="1"/>
            <a:r>
              <a:rPr lang="da-DK" sz="2800" dirty="0">
                <a:sym typeface="Symbol"/>
              </a:rPr>
              <a:t>Åbner makker med </a:t>
            </a:r>
            <a:r>
              <a:rPr lang="da-DK" sz="2800" dirty="0">
                <a:ea typeface="Apple Color Emoji" pitchFamily="2" charset="0"/>
                <a:sym typeface="Symbol"/>
              </a:rPr>
              <a:t>2</a:t>
            </a:r>
            <a:r>
              <a:rPr lang="da-DK" sz="2800" dirty="0">
                <a:solidFill>
                  <a:srgbClr val="FF0000"/>
                </a:solidFill>
                <a:sym typeface="Symbol"/>
              </a:rPr>
              <a:t> </a:t>
            </a:r>
            <a:r>
              <a:rPr lang="da-DK" sz="2800" dirty="0">
                <a:sym typeface="Symbol"/>
              </a:rPr>
              <a:t>og du sidder med tre hjerter og ikke særligt mange point kan du svare 3</a:t>
            </a:r>
            <a:r>
              <a:rPr lang="da-DK" sz="2800" dirty="0">
                <a:solidFill>
                  <a:srgbClr val="FF0000"/>
                </a:solidFill>
                <a:sym typeface="Symbol"/>
              </a:rPr>
              <a:t></a:t>
            </a:r>
            <a:r>
              <a:rPr lang="da-DK" sz="2800" dirty="0">
                <a:sym typeface="Symbol"/>
              </a:rPr>
              <a:t>. Din makker ved det er viderespær og MELDER IKKE VIDERE!</a:t>
            </a:r>
          </a:p>
          <a:p>
            <a:endParaRPr lang="da-DK" dirty="0">
              <a:ea typeface="Apple Symbols" panose="02000000000000000000" pitchFamily="2" charset="-79"/>
              <a:cs typeface="Apple Symbols" panose="02000000000000000000" pitchFamily="2" charset="-79"/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235911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B234AA-FE63-F148-BF93-0CBA28E0B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gør vi så med både støtte og point?</a:t>
            </a:r>
            <a:br>
              <a:rPr lang="da-DK" dirty="0"/>
            </a:br>
            <a:r>
              <a:rPr lang="da-DK" dirty="0"/>
              <a:t>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71AE942-8739-CD42-8AE5-BC61F2AA5D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400" dirty="0"/>
              <a:t>I et uforstyrret meldeforløb reserverer I </a:t>
            </a:r>
            <a:r>
              <a:rPr lang="da-DK" sz="2400" dirty="0">
                <a:ea typeface="Apple Symbols" panose="02000000000000000000" pitchFamily="2" charset="-79"/>
                <a:cs typeface="Apple Symbols" panose="02000000000000000000" pitchFamily="2" charset="-79"/>
              </a:rPr>
              <a:t>meldingerne 2NT, 3</a:t>
            </a:r>
            <a:r>
              <a:rPr lang="da-DK" sz="2400" dirty="0">
                <a:solidFill>
                  <a:srgbClr val="00B050"/>
                </a:solidFill>
                <a:ea typeface="Apple Symbols" panose="02000000000000000000" pitchFamily="2" charset="-79"/>
                <a:cs typeface="Apple Symbols" panose="02000000000000000000" pitchFamily="2" charset="-79"/>
              </a:rPr>
              <a:t>♣︎ </a:t>
            </a:r>
            <a:r>
              <a:rPr lang="da-DK" sz="2400" dirty="0">
                <a:ea typeface="Apple Symbols" panose="02000000000000000000" pitchFamily="2" charset="-79"/>
                <a:cs typeface="Apple Symbols" panose="02000000000000000000" pitchFamily="2" charset="-79"/>
              </a:rPr>
              <a:t>og 3</a:t>
            </a:r>
            <a:r>
              <a:rPr lang="da-DK" sz="2400" dirty="0">
                <a:solidFill>
                  <a:srgbClr val="C00000"/>
                </a:solidFill>
                <a:ea typeface="Apple Symbols" panose="02000000000000000000" pitchFamily="2" charset="-79"/>
                <a:cs typeface="Apple Symbols" panose="02000000000000000000" pitchFamily="2" charset="-79"/>
              </a:rPr>
              <a:t>♦︎</a:t>
            </a:r>
            <a:r>
              <a:rPr lang="da-DK" sz="2400" dirty="0">
                <a:ea typeface="Apple Symbols" panose="02000000000000000000" pitchFamily="2" charset="-79"/>
                <a:cs typeface="Apple Symbols" panose="02000000000000000000" pitchFamily="2" charset="-79"/>
              </a:rPr>
              <a:t> til at </a:t>
            </a:r>
            <a:r>
              <a:rPr lang="da-DK" sz="2400" dirty="0"/>
              <a:t>vise mindst 4 korts støtte og point.</a:t>
            </a:r>
          </a:p>
          <a:p>
            <a:pPr lvl="1"/>
            <a:r>
              <a:rPr lang="da-DK" sz="2400" dirty="0"/>
              <a:t>2NT er krav til udgang med 12+ </a:t>
            </a:r>
            <a:r>
              <a:rPr lang="da-DK" sz="2400" dirty="0" err="1"/>
              <a:t>hp</a:t>
            </a:r>
            <a:r>
              <a:rPr lang="da-DK" sz="2400" dirty="0"/>
              <a:t>. og mindst fire kort i makker majorfarve</a:t>
            </a:r>
          </a:p>
          <a:p>
            <a:pPr lvl="1"/>
            <a:r>
              <a:rPr lang="da-DK" sz="2400" dirty="0">
                <a:ea typeface="Apple Symbols" panose="02000000000000000000" pitchFamily="2" charset="-79"/>
                <a:cs typeface="Apple Symbols" panose="02000000000000000000" pitchFamily="2" charset="-79"/>
              </a:rPr>
              <a:t>3</a:t>
            </a:r>
            <a:r>
              <a:rPr lang="da-DK" sz="2400" dirty="0">
                <a:solidFill>
                  <a:srgbClr val="00B050"/>
                </a:solidFill>
                <a:ea typeface="Apple Symbols" panose="02000000000000000000" pitchFamily="2" charset="-79"/>
                <a:cs typeface="Apple Symbols" panose="02000000000000000000" pitchFamily="2" charset="-79"/>
              </a:rPr>
              <a:t>♣︎ </a:t>
            </a:r>
            <a:r>
              <a:rPr lang="da-DK" sz="2400" dirty="0">
                <a:ea typeface="Apple Symbols" panose="02000000000000000000" pitchFamily="2" charset="-79"/>
                <a:cs typeface="Apple Symbols" panose="02000000000000000000" pitchFamily="2" charset="-79"/>
              </a:rPr>
              <a:t>er </a:t>
            </a:r>
            <a:r>
              <a:rPr lang="da-DK" sz="2400" dirty="0" err="1">
                <a:ea typeface="Apple Symbols" panose="02000000000000000000" pitchFamily="2" charset="-79"/>
                <a:cs typeface="Apple Symbols" panose="02000000000000000000" pitchFamily="2" charset="-79"/>
              </a:rPr>
              <a:t>invit</a:t>
            </a:r>
            <a:r>
              <a:rPr lang="da-DK" sz="2400" dirty="0">
                <a:ea typeface="Apple Symbols" panose="02000000000000000000" pitchFamily="2" charset="-79"/>
                <a:cs typeface="Apple Symbols" panose="02000000000000000000" pitchFamily="2" charset="-79"/>
              </a:rPr>
              <a:t> til udgang med 10-11 </a:t>
            </a:r>
            <a:r>
              <a:rPr lang="da-DK" sz="2400" dirty="0" err="1">
                <a:ea typeface="Apple Symbols" panose="02000000000000000000" pitchFamily="2" charset="-79"/>
                <a:cs typeface="Apple Symbols" panose="02000000000000000000" pitchFamily="2" charset="-79"/>
              </a:rPr>
              <a:t>hp</a:t>
            </a:r>
            <a:r>
              <a:rPr lang="da-DK" sz="2400" dirty="0">
                <a:ea typeface="Apple Symbols" panose="02000000000000000000" pitchFamily="2" charset="-79"/>
                <a:cs typeface="Apple Symbols" panose="02000000000000000000" pitchFamily="2" charset="-79"/>
              </a:rPr>
              <a:t>. og fire kort i </a:t>
            </a:r>
            <a:r>
              <a:rPr lang="da-DK" sz="2400" dirty="0"/>
              <a:t>makker majorfarve</a:t>
            </a:r>
            <a:endParaRPr lang="da-DK" sz="2400" dirty="0">
              <a:ea typeface="Apple Symbols" panose="02000000000000000000" pitchFamily="2" charset="-79"/>
              <a:cs typeface="Apple Symbols" panose="02000000000000000000" pitchFamily="2" charset="-79"/>
            </a:endParaRPr>
          </a:p>
          <a:p>
            <a:pPr lvl="1"/>
            <a:r>
              <a:rPr lang="da-DK" sz="2400" dirty="0">
                <a:ea typeface="Apple Symbols" panose="02000000000000000000" pitchFamily="2" charset="-79"/>
                <a:cs typeface="Apple Symbols" panose="02000000000000000000" pitchFamily="2" charset="-79"/>
              </a:rPr>
              <a:t>3</a:t>
            </a:r>
            <a:r>
              <a:rPr lang="da-DK" sz="2400" dirty="0">
                <a:solidFill>
                  <a:srgbClr val="C00000"/>
                </a:solidFill>
                <a:ea typeface="Apple Symbols" panose="02000000000000000000" pitchFamily="2" charset="-79"/>
                <a:cs typeface="Apple Symbols" panose="02000000000000000000" pitchFamily="2" charset="-79"/>
              </a:rPr>
              <a:t>♦︎ </a:t>
            </a:r>
            <a:r>
              <a:rPr lang="da-DK" sz="2400" dirty="0">
                <a:ea typeface="Apple Symbols" panose="02000000000000000000" pitchFamily="2" charset="-79"/>
                <a:cs typeface="Apple Symbols" panose="02000000000000000000" pitchFamily="2" charset="-79"/>
              </a:rPr>
              <a:t>viser 8-9 </a:t>
            </a:r>
            <a:r>
              <a:rPr lang="da-DK" sz="2400" dirty="0" err="1">
                <a:ea typeface="Apple Symbols" panose="02000000000000000000" pitchFamily="2" charset="-79"/>
                <a:cs typeface="Apple Symbols" panose="02000000000000000000" pitchFamily="2" charset="-79"/>
              </a:rPr>
              <a:t>hp</a:t>
            </a:r>
            <a:r>
              <a:rPr lang="da-DK" sz="2400" dirty="0">
                <a:ea typeface="Apple Symbols" panose="02000000000000000000" pitchFamily="2" charset="-79"/>
                <a:cs typeface="Apple Symbols" panose="02000000000000000000" pitchFamily="2" charset="-79"/>
              </a:rPr>
              <a:t>. og fire kort i </a:t>
            </a:r>
            <a:r>
              <a:rPr lang="da-DK" sz="2400" dirty="0"/>
              <a:t>makker majorfarve</a:t>
            </a:r>
          </a:p>
          <a:p>
            <a:pPr lvl="1"/>
            <a:endParaRPr lang="da-DK" dirty="0"/>
          </a:p>
        </p:txBody>
      </p:sp>
      <p:sp>
        <p:nvSpPr>
          <p:cNvPr id="5" name="Pladsholder til indhold 5">
            <a:extLst>
              <a:ext uri="{FF2B5EF4-FFF2-40B4-BE49-F238E27FC236}">
                <a16:creationId xmlns:a16="http://schemas.microsoft.com/office/drawing/2014/main" id="{028D0B70-C44A-2146-A536-A4B80FECCC71}"/>
              </a:ext>
            </a:extLst>
          </p:cNvPr>
          <p:cNvSpPr txBox="1">
            <a:spLocks/>
          </p:cNvSpPr>
          <p:nvPr/>
        </p:nvSpPr>
        <p:spPr>
          <a:xfrm>
            <a:off x="8750566" y="4480036"/>
            <a:ext cx="3441434" cy="135553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722313" algn="l"/>
                <a:tab pos="1608138" algn="l"/>
                <a:tab pos="2419350" algn="l"/>
                <a:tab pos="7354888" algn="l"/>
              </a:tabLst>
            </a:pPr>
            <a:r>
              <a:rPr lang="da-DK" b="1" dirty="0"/>
              <a:t>Vest	Nord	Øst	Syd</a:t>
            </a:r>
            <a:endParaRPr lang="da-DK" sz="1200" b="1" dirty="0"/>
          </a:p>
          <a:p>
            <a:pPr marL="0" indent="0">
              <a:buNone/>
              <a:tabLst>
                <a:tab pos="722313" algn="l"/>
                <a:tab pos="1608138" algn="l"/>
                <a:tab pos="2419350" algn="l"/>
              </a:tabLst>
            </a:pPr>
            <a:r>
              <a:rPr lang="da-DK" dirty="0">
                <a:ea typeface="Apple Symbols" panose="02000000000000000000" pitchFamily="2" charset="-79"/>
                <a:cs typeface="Apple Symbols" panose="02000000000000000000" pitchFamily="2" charset="-79"/>
              </a:rPr>
              <a:t>1</a:t>
            </a:r>
            <a:r>
              <a:rPr lang="da-DK" dirty="0">
                <a:ea typeface="Apple Symbols" panose="02000000000000000000" pitchFamily="2" charset="-79"/>
                <a:cs typeface="Apple Symbols" panose="02000000000000000000" pitchFamily="2" charset="-79"/>
                <a:sym typeface="Symbol"/>
              </a:rPr>
              <a:t>♠︎</a:t>
            </a:r>
            <a:r>
              <a:rPr lang="da-DK" dirty="0">
                <a:solidFill>
                  <a:srgbClr val="FFC000"/>
                </a:solidFill>
                <a:ea typeface="Apple Symbols" panose="02000000000000000000" pitchFamily="2" charset="-79"/>
                <a:cs typeface="Apple Symbols" panose="02000000000000000000" pitchFamily="2" charset="-79"/>
              </a:rPr>
              <a:t> </a:t>
            </a:r>
            <a:r>
              <a:rPr lang="da-DK" dirty="0">
                <a:solidFill>
                  <a:srgbClr val="FF0000"/>
                </a:solidFill>
                <a:ea typeface="Apple Symbols" panose="02000000000000000000" pitchFamily="2" charset="-79"/>
                <a:cs typeface="Apple Symbols" panose="02000000000000000000" pitchFamily="2" charset="-79"/>
              </a:rPr>
              <a:t>	</a:t>
            </a:r>
            <a:r>
              <a:rPr lang="da-DK" dirty="0">
                <a:ea typeface="Apple Symbols" panose="02000000000000000000" pitchFamily="2" charset="-79"/>
                <a:cs typeface="Apple Symbols" panose="02000000000000000000" pitchFamily="2" charset="-79"/>
              </a:rPr>
              <a:t>pas</a:t>
            </a:r>
            <a:r>
              <a:rPr lang="da-DK" dirty="0">
                <a:solidFill>
                  <a:srgbClr val="FF0000"/>
                </a:solidFill>
              </a:rPr>
              <a:t> </a:t>
            </a:r>
            <a:r>
              <a:rPr lang="da-DK" dirty="0"/>
              <a:t>	</a:t>
            </a:r>
            <a:r>
              <a:rPr lang="da-DK" dirty="0">
                <a:ea typeface="Apple Symbols" panose="02000000000000000000" pitchFamily="2" charset="-79"/>
                <a:cs typeface="Apple Symbols" panose="02000000000000000000" pitchFamily="2" charset="-79"/>
              </a:rPr>
              <a:t> 3</a:t>
            </a:r>
            <a:r>
              <a:rPr lang="da-DK" dirty="0">
                <a:solidFill>
                  <a:srgbClr val="C00000"/>
                </a:solidFill>
                <a:ea typeface="Apple Symbols" panose="02000000000000000000" pitchFamily="2" charset="-79"/>
                <a:cs typeface="Apple Symbols" panose="02000000000000000000" pitchFamily="2" charset="-79"/>
              </a:rPr>
              <a:t>♦︎ </a:t>
            </a:r>
            <a:r>
              <a:rPr lang="da-DK" dirty="0">
                <a:solidFill>
                  <a:srgbClr val="FFC000"/>
                </a:solidFill>
                <a:ea typeface="Apple Symbols" panose="02000000000000000000" pitchFamily="2" charset="-79"/>
                <a:cs typeface="Apple Symbols" panose="02000000000000000000" pitchFamily="2" charset="-79"/>
              </a:rPr>
              <a:t>	</a:t>
            </a:r>
            <a:endParaRPr lang="da-DK" dirty="0">
              <a:solidFill>
                <a:srgbClr val="FF0000"/>
              </a:solidFill>
              <a:sym typeface="Symbol"/>
            </a:endParaRPr>
          </a:p>
          <a:p>
            <a:pPr marL="0" indent="0">
              <a:buNone/>
              <a:tabLst>
                <a:tab pos="722313" algn="l"/>
                <a:tab pos="1608138" algn="l"/>
                <a:tab pos="2419350" algn="l"/>
              </a:tabLst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7497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B234AA-FE63-F148-BF93-0CBA28E0B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gør vi så med både støtte og point?</a:t>
            </a:r>
            <a:br>
              <a:rPr lang="da-DK" dirty="0"/>
            </a:br>
            <a:r>
              <a:rPr lang="da-DK" dirty="0"/>
              <a:t>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71AE942-8739-CD42-8AE5-BC61F2AA5D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800" dirty="0"/>
              <a:t>I et forstyrret meldeforløb reserverer I overmeldingen i fjendes farve til at vise mindst tre korts støtte og 10 </a:t>
            </a:r>
            <a:r>
              <a:rPr lang="da-DK" sz="2800" dirty="0" err="1"/>
              <a:t>hp</a:t>
            </a:r>
            <a:r>
              <a:rPr lang="da-DK" sz="2800" dirty="0"/>
              <a:t>.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indhold 5">
            <a:extLst>
              <a:ext uri="{FF2B5EF4-FFF2-40B4-BE49-F238E27FC236}">
                <a16:creationId xmlns:a16="http://schemas.microsoft.com/office/drawing/2014/main" id="{B47C6544-D1F7-B246-B087-5AE966CD9BA4}"/>
              </a:ext>
            </a:extLst>
          </p:cNvPr>
          <p:cNvSpPr txBox="1">
            <a:spLocks/>
          </p:cNvSpPr>
          <p:nvPr/>
        </p:nvSpPr>
        <p:spPr>
          <a:xfrm>
            <a:off x="5446063" y="3934605"/>
            <a:ext cx="3441434" cy="135553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722313" algn="l"/>
                <a:tab pos="1608138" algn="l"/>
                <a:tab pos="2419350" algn="l"/>
                <a:tab pos="7354888" algn="l"/>
              </a:tabLst>
            </a:pPr>
            <a:r>
              <a:rPr lang="da-DK" sz="2400" b="1" dirty="0"/>
              <a:t>Vest	Nord	Øst	Syd</a:t>
            </a:r>
          </a:p>
          <a:p>
            <a:pPr marL="0" indent="0">
              <a:buNone/>
              <a:tabLst>
                <a:tab pos="722313" algn="l"/>
                <a:tab pos="1608138" algn="l"/>
                <a:tab pos="2419350" algn="l"/>
              </a:tabLst>
            </a:pPr>
            <a:r>
              <a:rPr lang="da-DK" sz="2400" dirty="0">
                <a:ea typeface="Apple Symbols" panose="02000000000000000000" pitchFamily="2" charset="-79"/>
                <a:cs typeface="Apple Symbols" panose="02000000000000000000" pitchFamily="2" charset="-79"/>
                <a:sym typeface="Symbol"/>
              </a:rPr>
              <a:t>1</a:t>
            </a:r>
            <a:r>
              <a:rPr lang="da-DK" sz="2400" dirty="0">
                <a:solidFill>
                  <a:srgbClr val="FF0000"/>
                </a:solidFill>
                <a:sym typeface="Symbol"/>
              </a:rPr>
              <a:t></a:t>
            </a:r>
            <a:r>
              <a:rPr lang="da-DK" sz="2400" dirty="0">
                <a:solidFill>
                  <a:srgbClr val="FF0000"/>
                </a:solidFill>
              </a:rPr>
              <a:t> </a:t>
            </a:r>
            <a:r>
              <a:rPr lang="da-DK" sz="2400" dirty="0"/>
              <a:t>	</a:t>
            </a:r>
            <a:r>
              <a:rPr lang="da-DK" sz="2400" dirty="0">
                <a:ea typeface="Apple Symbols" panose="02000000000000000000" pitchFamily="2" charset="-79"/>
                <a:cs typeface="Apple Symbols" panose="02000000000000000000" pitchFamily="2" charset="-79"/>
              </a:rPr>
              <a:t> 1</a:t>
            </a:r>
            <a:r>
              <a:rPr lang="da-DK" sz="2400" dirty="0">
                <a:ea typeface="Apple Symbols" panose="02000000000000000000" pitchFamily="2" charset="-79"/>
                <a:cs typeface="Apple Symbols" panose="02000000000000000000" pitchFamily="2" charset="-79"/>
                <a:sym typeface="Symbol"/>
              </a:rPr>
              <a:t>♠︎</a:t>
            </a:r>
            <a:r>
              <a:rPr lang="da-DK" sz="2400" dirty="0">
                <a:solidFill>
                  <a:srgbClr val="FFC000"/>
                </a:solidFill>
                <a:ea typeface="Apple Symbols" panose="02000000000000000000" pitchFamily="2" charset="-79"/>
                <a:cs typeface="Apple Symbols" panose="02000000000000000000" pitchFamily="2" charset="-79"/>
              </a:rPr>
              <a:t> 	</a:t>
            </a:r>
            <a:r>
              <a:rPr lang="da-DK" sz="2400" dirty="0">
                <a:ea typeface="Apple Symbols" panose="02000000000000000000" pitchFamily="2" charset="-79"/>
                <a:cs typeface="Apple Symbols" panose="02000000000000000000" pitchFamily="2" charset="-79"/>
              </a:rPr>
              <a:t> 2</a:t>
            </a:r>
            <a:r>
              <a:rPr lang="da-DK" sz="2400" dirty="0">
                <a:ea typeface="Apple Symbols" panose="02000000000000000000" pitchFamily="2" charset="-79"/>
                <a:cs typeface="Apple Symbols" panose="02000000000000000000" pitchFamily="2" charset="-79"/>
                <a:sym typeface="Symbol"/>
              </a:rPr>
              <a:t>♠︎</a:t>
            </a:r>
            <a:r>
              <a:rPr lang="da-DK" sz="2400" dirty="0">
                <a:solidFill>
                  <a:srgbClr val="FFC000"/>
                </a:solidFill>
                <a:ea typeface="Apple Symbols" panose="02000000000000000000" pitchFamily="2" charset="-79"/>
                <a:cs typeface="Apple Symbols" panose="02000000000000000000" pitchFamily="2" charset="-79"/>
              </a:rPr>
              <a:t> 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260545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1DBC98-2665-B942-AF55-8D20542FA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Så er der plads til at i kan Spærre for at holde fjenden fra fadet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E7FB1C9-A9C2-C440-924C-0E7E3799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8672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a-DK" sz="3600" dirty="0">
                <a:ea typeface="Apple Symbols" panose="02000000000000000000" pitchFamily="2" charset="-79"/>
                <a:cs typeface="Apple Symbols" panose="02000000000000000000" pitchFamily="2" charset="-79"/>
              </a:rPr>
              <a:t>Dig		Makker</a:t>
            </a:r>
          </a:p>
          <a:p>
            <a:pPr marL="0" indent="0">
              <a:buNone/>
            </a:pPr>
            <a:r>
              <a:rPr lang="da-DK" sz="3600" dirty="0">
                <a:ea typeface="Apple Symbols" panose="02000000000000000000" pitchFamily="2" charset="-79"/>
                <a:cs typeface="Apple Symbols" panose="02000000000000000000" pitchFamily="2" charset="-79"/>
              </a:rPr>
              <a:t> </a:t>
            </a:r>
          </a:p>
          <a:p>
            <a:pPr marL="0" indent="0">
              <a:buNone/>
            </a:pPr>
            <a:r>
              <a:rPr lang="da-DK" sz="3600" dirty="0">
                <a:ea typeface="Apple Symbols" panose="02000000000000000000" pitchFamily="2" charset="-79"/>
                <a:cs typeface="Apple Symbols" panose="02000000000000000000" pitchFamily="2" charset="-79"/>
              </a:rPr>
              <a:t>max 7 honnørpoint og præcis 4 hjerter</a:t>
            </a:r>
          </a:p>
          <a:p>
            <a:pPr marL="0" indent="0">
              <a:buNone/>
            </a:pPr>
            <a:r>
              <a:rPr lang="da-DK" sz="3600" dirty="0">
                <a:ea typeface="Apple Symbols" panose="02000000000000000000" pitchFamily="2" charset="-79"/>
                <a:cs typeface="Apple Symbols" panose="02000000000000000000" pitchFamily="2" charset="-79"/>
              </a:rPr>
              <a:t>Dig		Makker</a:t>
            </a:r>
          </a:p>
          <a:p>
            <a:pPr marL="0" indent="0">
              <a:buNone/>
            </a:pPr>
            <a:endParaRPr lang="da-DK" sz="3600" dirty="0">
              <a:ea typeface="Apple Symbols" panose="02000000000000000000" pitchFamily="2" charset="-79"/>
              <a:cs typeface="Apple Symbols" panose="02000000000000000000" pitchFamily="2" charset="-79"/>
            </a:endParaRPr>
          </a:p>
          <a:p>
            <a:pPr marL="0" indent="0">
              <a:buNone/>
            </a:pPr>
            <a:r>
              <a:rPr lang="da-DK" sz="3600" dirty="0">
                <a:ea typeface="Apple Symbols" panose="02000000000000000000" pitchFamily="2" charset="-79"/>
                <a:cs typeface="Apple Symbols" panose="02000000000000000000" pitchFamily="2" charset="-79"/>
              </a:rPr>
              <a:t>max 7 honnørpoint og præcis 5 hjerter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0061AB29-63DD-4143-9CCB-7F7BBC12C4F8}"/>
              </a:ext>
            </a:extLst>
          </p:cNvPr>
          <p:cNvSpPr txBox="1"/>
          <p:nvPr/>
        </p:nvSpPr>
        <p:spPr>
          <a:xfrm>
            <a:off x="1539713" y="2708278"/>
            <a:ext cx="79248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sz="2400" dirty="0">
                <a:ea typeface="Apple Symbols" panose="02000000000000000000" pitchFamily="2" charset="-79"/>
                <a:cs typeface="Apple Symbols" panose="02000000000000000000" pitchFamily="2" charset="-79"/>
              </a:rPr>
              <a:t>1</a:t>
            </a:r>
            <a:r>
              <a:rPr lang="da-DK" sz="2400" dirty="0">
                <a:solidFill>
                  <a:srgbClr val="FF0000"/>
                </a:solidFill>
                <a:ea typeface="Apple Symbols" panose="02000000000000000000" pitchFamily="2" charset="-79"/>
                <a:cs typeface="Apple Symbols" panose="02000000000000000000" pitchFamily="2" charset="-79"/>
              </a:rPr>
              <a:t>♥︎</a:t>
            </a:r>
            <a:endParaRPr lang="da-DK" sz="2400" dirty="0">
              <a:solidFill>
                <a:srgbClr val="FF0000"/>
              </a:solidFill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0DC551F1-8B7F-5F4C-AE50-995F6FCEE015}"/>
              </a:ext>
            </a:extLst>
          </p:cNvPr>
          <p:cNvSpPr txBox="1"/>
          <p:nvPr/>
        </p:nvSpPr>
        <p:spPr>
          <a:xfrm>
            <a:off x="3500349" y="2708278"/>
            <a:ext cx="79248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sz="2400" dirty="0">
                <a:ea typeface="Apple Symbols" panose="02000000000000000000" pitchFamily="2" charset="-79"/>
                <a:cs typeface="Apple Symbols" panose="02000000000000000000" pitchFamily="2" charset="-79"/>
              </a:rPr>
              <a:t>3</a:t>
            </a:r>
            <a:r>
              <a:rPr lang="da-DK" sz="2400" dirty="0">
                <a:solidFill>
                  <a:srgbClr val="FF0000"/>
                </a:solidFill>
                <a:ea typeface="Apple Symbols" panose="02000000000000000000" pitchFamily="2" charset="-79"/>
                <a:cs typeface="Apple Symbols" panose="02000000000000000000" pitchFamily="2" charset="-79"/>
              </a:rPr>
              <a:t>♥︎</a:t>
            </a:r>
            <a:endParaRPr lang="da-DK" sz="2400" dirty="0">
              <a:solidFill>
                <a:srgbClr val="FF0000"/>
              </a:solidFill>
            </a:endParaRP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95E4A9C2-0490-1041-ABCD-791A0150D715}"/>
              </a:ext>
            </a:extLst>
          </p:cNvPr>
          <p:cNvSpPr txBox="1"/>
          <p:nvPr/>
        </p:nvSpPr>
        <p:spPr>
          <a:xfrm>
            <a:off x="3388345" y="4684725"/>
            <a:ext cx="79248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sz="2400" dirty="0">
                <a:ea typeface="Apple Symbols" panose="02000000000000000000" pitchFamily="2" charset="-79"/>
                <a:cs typeface="Apple Symbols" panose="02000000000000000000" pitchFamily="2" charset="-79"/>
              </a:rPr>
              <a:t>4</a:t>
            </a:r>
            <a:r>
              <a:rPr lang="da-DK" sz="2400" dirty="0">
                <a:solidFill>
                  <a:srgbClr val="FF0000"/>
                </a:solidFill>
                <a:ea typeface="Apple Symbols" panose="02000000000000000000" pitchFamily="2" charset="-79"/>
                <a:cs typeface="Apple Symbols" panose="02000000000000000000" pitchFamily="2" charset="-79"/>
              </a:rPr>
              <a:t>♥︎</a:t>
            </a:r>
            <a:endParaRPr lang="da-DK" sz="2400" dirty="0">
              <a:solidFill>
                <a:srgbClr val="FF0000"/>
              </a:solidFill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F0F8B1DA-055D-F144-9998-9D2EA41116F5}"/>
              </a:ext>
            </a:extLst>
          </p:cNvPr>
          <p:cNvSpPr txBox="1"/>
          <p:nvPr/>
        </p:nvSpPr>
        <p:spPr>
          <a:xfrm>
            <a:off x="1539713" y="4684725"/>
            <a:ext cx="79248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sz="2400" dirty="0">
                <a:ea typeface="Apple Symbols" panose="02000000000000000000" pitchFamily="2" charset="-79"/>
                <a:cs typeface="Apple Symbols" panose="02000000000000000000" pitchFamily="2" charset="-79"/>
              </a:rPr>
              <a:t>1</a:t>
            </a:r>
            <a:r>
              <a:rPr lang="da-DK" sz="2400" dirty="0">
                <a:solidFill>
                  <a:srgbClr val="FF0000"/>
                </a:solidFill>
                <a:ea typeface="Apple Symbols" panose="02000000000000000000" pitchFamily="2" charset="-79"/>
                <a:cs typeface="Apple Symbols" panose="02000000000000000000" pitchFamily="2" charset="-79"/>
              </a:rPr>
              <a:t>♥︎</a:t>
            </a:r>
            <a:endParaRPr lang="da-DK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60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DBB43B-9C10-D940-9A5A-E70FFF32C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dirty="0">
                <a:latin typeface="+mn-lt"/>
                <a:ea typeface="Apple Symbols" panose="02000000000000000000" pitchFamily="2" charset="-79"/>
                <a:cs typeface="Apple Symbols" panose="02000000000000000000" pitchFamily="2" charset="-79"/>
              </a:rPr>
              <a:t>1</a:t>
            </a:r>
            <a:r>
              <a:rPr lang="da-DK" sz="4000" dirty="0">
                <a:solidFill>
                  <a:srgbClr val="FF0000"/>
                </a:solidFill>
                <a:latin typeface="+mn-lt"/>
                <a:ea typeface="Apple Symbols" panose="02000000000000000000" pitchFamily="2" charset="-79"/>
                <a:cs typeface="Apple Symbols" panose="02000000000000000000" pitchFamily="2" charset="-79"/>
              </a:rPr>
              <a:t>♥︎ </a:t>
            </a:r>
            <a:r>
              <a:rPr lang="da-DK" sz="4000" dirty="0">
                <a:latin typeface="+mn-lt"/>
                <a:ea typeface="Apple Symbols" panose="02000000000000000000" pitchFamily="2" charset="-79"/>
                <a:cs typeface="Apple Symbols" panose="02000000000000000000" pitchFamily="2" charset="-79"/>
              </a:rPr>
              <a:t>/♠︎ - 2NT </a:t>
            </a:r>
            <a:r>
              <a:rPr lang="da-DK" sz="4000" dirty="0"/>
              <a:t>som udgangskrav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A606BB7-9BA2-2843-BA6A-968D9908E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2800" dirty="0"/>
              <a:t>Bruges af ALLE stærke bridgespillere</a:t>
            </a:r>
          </a:p>
          <a:p>
            <a:r>
              <a:rPr lang="da-DK" sz="2800" dirty="0"/>
              <a:t>Om det viser mindst honnør tredje eller mindst firekortsstøtte er ligegyldigt bare I er enige.</a:t>
            </a:r>
          </a:p>
          <a:p>
            <a:r>
              <a:rPr lang="da-DK" sz="2800" dirty="0"/>
              <a:t>Hvilket svarsystem i bruger er ligegyldigt bare det er krav til udgang.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6584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BF4502-01C2-4D47-8A1B-A7E506455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Omvendt </a:t>
            </a:r>
            <a:r>
              <a:rPr lang="da-DK" dirty="0" err="1"/>
              <a:t>bergen</a:t>
            </a:r>
            <a:r>
              <a:rPr lang="da-DK" dirty="0"/>
              <a:t> </a:t>
            </a:r>
            <a:r>
              <a:rPr lang="da-DK" dirty="0" err="1"/>
              <a:t>raise</a:t>
            </a:r>
            <a:br>
              <a:rPr lang="da-DK" dirty="0"/>
            </a:br>
            <a:r>
              <a:rPr lang="da-DK" sz="2200" dirty="0"/>
              <a:t> </a:t>
            </a:r>
            <a:br>
              <a:rPr lang="da-DK" sz="2200" dirty="0"/>
            </a:br>
            <a:r>
              <a:rPr lang="da-DK" sz="2200" dirty="0"/>
              <a:t>- Bruges af 80% af alle top par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D331BC9-1555-BC46-9690-7A75B69C0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69309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a-DK" sz="3600" b="1" dirty="0">
                <a:ea typeface="Apple Symbols" panose="02000000000000000000" pitchFamily="2" charset="-79"/>
                <a:cs typeface="Apple Symbols" panose="02000000000000000000" pitchFamily="2" charset="-79"/>
              </a:rPr>
              <a:t>Dig		Makker</a:t>
            </a:r>
          </a:p>
          <a:p>
            <a:pPr marL="0" indent="0">
              <a:buNone/>
            </a:pPr>
            <a:endParaRPr lang="da-DK" sz="3600" dirty="0"/>
          </a:p>
          <a:p>
            <a:pPr marL="0" indent="0">
              <a:buNone/>
            </a:pPr>
            <a:r>
              <a:rPr lang="da-DK" sz="3600" dirty="0">
                <a:ea typeface="Apple Symbols" panose="02000000000000000000" pitchFamily="2" charset="-79"/>
                <a:cs typeface="Apple Symbols" panose="02000000000000000000" pitchFamily="2" charset="-79"/>
              </a:rPr>
              <a:t>fire korts støtte og  10-11 </a:t>
            </a:r>
            <a:r>
              <a:rPr lang="da-DK" sz="3600" dirty="0" err="1">
                <a:ea typeface="Apple Symbols" panose="02000000000000000000" pitchFamily="2" charset="-79"/>
                <a:cs typeface="Apple Symbols" panose="02000000000000000000" pitchFamily="2" charset="-79"/>
              </a:rPr>
              <a:t>hp</a:t>
            </a:r>
            <a:r>
              <a:rPr lang="da-DK" sz="3600" dirty="0">
                <a:ea typeface="Apple Symbols" panose="02000000000000000000" pitchFamily="2" charset="-79"/>
                <a:cs typeface="Apple Symbols" panose="02000000000000000000" pitchFamily="2" charset="-79"/>
              </a:rPr>
              <a:t>.</a:t>
            </a:r>
          </a:p>
          <a:p>
            <a:pPr marL="0" indent="0">
              <a:buNone/>
            </a:pPr>
            <a:r>
              <a:rPr lang="da-DK" sz="3600" b="1" dirty="0">
                <a:ea typeface="Apple Symbols" panose="02000000000000000000" pitchFamily="2" charset="-79"/>
                <a:cs typeface="Apple Symbols" panose="02000000000000000000" pitchFamily="2" charset="-79"/>
              </a:rPr>
              <a:t>Dig		Makker</a:t>
            </a:r>
          </a:p>
          <a:p>
            <a:pPr marL="0" indent="0">
              <a:buNone/>
            </a:pPr>
            <a:endParaRPr lang="da-DK" sz="3600" dirty="0">
              <a:ea typeface="Apple Symbols" panose="02000000000000000000" pitchFamily="2" charset="-79"/>
              <a:cs typeface="Apple Symbols" panose="02000000000000000000" pitchFamily="2" charset="-79"/>
            </a:endParaRPr>
          </a:p>
          <a:p>
            <a:pPr marL="0" indent="0">
              <a:buNone/>
            </a:pPr>
            <a:r>
              <a:rPr lang="da-DK" sz="3600" dirty="0">
                <a:ea typeface="Apple Symbols" panose="02000000000000000000" pitchFamily="2" charset="-79"/>
                <a:cs typeface="Apple Symbols" panose="02000000000000000000" pitchFamily="2" charset="-79"/>
              </a:rPr>
              <a:t>fire korts støtte og  8 - 9 </a:t>
            </a:r>
            <a:r>
              <a:rPr lang="da-DK" sz="3600" dirty="0" err="1">
                <a:ea typeface="Apple Symbols" panose="02000000000000000000" pitchFamily="2" charset="-79"/>
                <a:cs typeface="Apple Symbols" panose="02000000000000000000" pitchFamily="2" charset="-79"/>
              </a:rPr>
              <a:t>hp</a:t>
            </a:r>
            <a:r>
              <a:rPr lang="da-DK" sz="3600" dirty="0">
                <a:ea typeface="Apple Symbols" panose="02000000000000000000" pitchFamily="2" charset="-79"/>
                <a:cs typeface="Apple Symbols" panose="02000000000000000000" pitchFamily="2" charset="-79"/>
              </a:rPr>
              <a:t>.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DEE5305D-B94F-DE44-AAB6-B8DAEF0955BE}"/>
              </a:ext>
            </a:extLst>
          </p:cNvPr>
          <p:cNvSpPr txBox="1"/>
          <p:nvPr/>
        </p:nvSpPr>
        <p:spPr>
          <a:xfrm>
            <a:off x="1539713" y="2708278"/>
            <a:ext cx="79248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sz="2400" dirty="0">
                <a:ea typeface="Apple Symbols" panose="02000000000000000000" pitchFamily="2" charset="-79"/>
                <a:cs typeface="Apple Symbols" panose="02000000000000000000" pitchFamily="2" charset="-79"/>
              </a:rPr>
              <a:t>1</a:t>
            </a:r>
            <a:r>
              <a:rPr lang="da-DK" sz="2400" dirty="0">
                <a:solidFill>
                  <a:srgbClr val="FF0000"/>
                </a:solidFill>
                <a:ea typeface="Apple Symbols" panose="02000000000000000000" pitchFamily="2" charset="-79"/>
                <a:cs typeface="Apple Symbols" panose="02000000000000000000" pitchFamily="2" charset="-79"/>
              </a:rPr>
              <a:t>♥︎</a:t>
            </a:r>
            <a:endParaRPr lang="da-DK" sz="2400" dirty="0">
              <a:solidFill>
                <a:srgbClr val="FF0000"/>
              </a:solidFill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811020F9-1AB7-C94B-905C-E77E8BF7DEDB}"/>
              </a:ext>
            </a:extLst>
          </p:cNvPr>
          <p:cNvSpPr txBox="1"/>
          <p:nvPr/>
        </p:nvSpPr>
        <p:spPr>
          <a:xfrm>
            <a:off x="3422059" y="2708277"/>
            <a:ext cx="79248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sz="2400" dirty="0">
                <a:ea typeface="Apple Symbols" panose="02000000000000000000" pitchFamily="2" charset="-79"/>
                <a:cs typeface="Apple Symbols" panose="02000000000000000000" pitchFamily="2" charset="-79"/>
              </a:rPr>
              <a:t>3</a:t>
            </a:r>
            <a:r>
              <a:rPr lang="da-DK" sz="2400" dirty="0">
                <a:solidFill>
                  <a:srgbClr val="00B050"/>
                </a:solidFill>
                <a:ea typeface="Apple Symbols" panose="02000000000000000000" pitchFamily="2" charset="-79"/>
                <a:cs typeface="Apple Symbols" panose="02000000000000000000" pitchFamily="2" charset="-79"/>
              </a:rPr>
              <a:t>♣︎</a:t>
            </a:r>
            <a:endParaRPr lang="da-DK" sz="2400" dirty="0">
              <a:solidFill>
                <a:srgbClr val="FF0000"/>
              </a:solidFill>
            </a:endParaRP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D83A7F1E-409F-0E45-A9AF-7B5BCB99903B}"/>
              </a:ext>
            </a:extLst>
          </p:cNvPr>
          <p:cNvSpPr txBox="1"/>
          <p:nvPr/>
        </p:nvSpPr>
        <p:spPr>
          <a:xfrm>
            <a:off x="3422059" y="4515323"/>
            <a:ext cx="79248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sz="2400" dirty="0">
                <a:ea typeface="Apple Symbols" panose="02000000000000000000" pitchFamily="2" charset="-79"/>
                <a:cs typeface="Apple Symbols" panose="02000000000000000000" pitchFamily="2" charset="-79"/>
              </a:rPr>
              <a:t>3</a:t>
            </a:r>
            <a:r>
              <a:rPr lang="da-DK" sz="2400" dirty="0">
                <a:solidFill>
                  <a:srgbClr val="C00000"/>
                </a:solidFill>
                <a:ea typeface="Apple Symbols" panose="02000000000000000000" pitchFamily="2" charset="-79"/>
                <a:cs typeface="Apple Symbols" panose="02000000000000000000" pitchFamily="2" charset="-79"/>
              </a:rPr>
              <a:t>♦︎</a:t>
            </a:r>
            <a:endParaRPr lang="da-DK" sz="2400" dirty="0">
              <a:solidFill>
                <a:srgbClr val="FF0000"/>
              </a:solidFill>
            </a:endParaRP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D9F1B936-0372-6849-B657-4EDB6498CC62}"/>
              </a:ext>
            </a:extLst>
          </p:cNvPr>
          <p:cNvSpPr txBox="1"/>
          <p:nvPr/>
        </p:nvSpPr>
        <p:spPr>
          <a:xfrm>
            <a:off x="1539713" y="4515323"/>
            <a:ext cx="79248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sz="2400" dirty="0">
                <a:ea typeface="Apple Symbols" panose="02000000000000000000" pitchFamily="2" charset="-79"/>
                <a:cs typeface="Apple Symbols" panose="02000000000000000000" pitchFamily="2" charset="-79"/>
              </a:rPr>
              <a:t>1</a:t>
            </a:r>
            <a:r>
              <a:rPr lang="da-DK" sz="2400" dirty="0">
                <a:solidFill>
                  <a:srgbClr val="FF0000"/>
                </a:solidFill>
                <a:ea typeface="Apple Symbols" panose="02000000000000000000" pitchFamily="2" charset="-79"/>
                <a:cs typeface="Apple Symbols" panose="02000000000000000000" pitchFamily="2" charset="-79"/>
              </a:rPr>
              <a:t>♥︎</a:t>
            </a:r>
            <a:endParaRPr lang="da-DK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51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89A3F7-5318-E547-B3DF-D239AF36B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400" dirty="0"/>
              <a:t>Med omvendt </a:t>
            </a:r>
            <a:r>
              <a:rPr lang="da-DK" sz="2400" dirty="0" err="1"/>
              <a:t>bergen</a:t>
            </a:r>
            <a:r>
              <a:rPr lang="da-DK" sz="2400" dirty="0"/>
              <a:t> og 2NT som udgangskrav kan primær støtte meldes i et hug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B0CF5337-FD5D-E640-B204-09CD71B5FABE}"/>
              </a:ext>
            </a:extLst>
          </p:cNvPr>
          <p:cNvSpPr txBox="1"/>
          <p:nvPr/>
        </p:nvSpPr>
        <p:spPr>
          <a:xfrm>
            <a:off x="1451579" y="1972020"/>
            <a:ext cx="960327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200" b="1" dirty="0"/>
              <a:t>NORD			SYD		BETYDNING</a:t>
            </a:r>
          </a:p>
          <a:p>
            <a:r>
              <a:rPr lang="da-DK" sz="2200" dirty="0">
                <a:ea typeface="Apple Symbols" panose="02000000000000000000" pitchFamily="2" charset="-79"/>
                <a:cs typeface="Apple Symbols" panose="02000000000000000000" pitchFamily="2" charset="-79"/>
              </a:rPr>
              <a:t>1</a:t>
            </a:r>
            <a:r>
              <a:rPr lang="da-DK" sz="2200" dirty="0">
                <a:solidFill>
                  <a:srgbClr val="FF0000"/>
                </a:solidFill>
                <a:ea typeface="Apple Symbols" panose="02000000000000000000" pitchFamily="2" charset="-79"/>
                <a:cs typeface="Apple Symbols" panose="02000000000000000000" pitchFamily="2" charset="-79"/>
              </a:rPr>
              <a:t>♥︎ 			</a:t>
            </a:r>
            <a:r>
              <a:rPr lang="da-DK" sz="2200" dirty="0">
                <a:ea typeface="Apple Symbols" panose="02000000000000000000" pitchFamily="2" charset="-79"/>
                <a:cs typeface="Apple Symbols" panose="02000000000000000000" pitchFamily="2" charset="-79"/>
              </a:rPr>
              <a:t>2</a:t>
            </a:r>
            <a:r>
              <a:rPr lang="da-DK" sz="2200" dirty="0">
                <a:solidFill>
                  <a:srgbClr val="FF0000"/>
                </a:solidFill>
                <a:ea typeface="Apple Symbols" panose="02000000000000000000" pitchFamily="2" charset="-79"/>
                <a:cs typeface="Apple Symbols" panose="02000000000000000000" pitchFamily="2" charset="-79"/>
              </a:rPr>
              <a:t>♥︎		</a:t>
            </a:r>
            <a:r>
              <a:rPr lang="da-DK" sz="2200" dirty="0">
                <a:ea typeface="Apple Symbols" panose="02000000000000000000" pitchFamily="2" charset="-79"/>
                <a:cs typeface="Apple Symbols" panose="02000000000000000000" pitchFamily="2" charset="-79"/>
              </a:rPr>
              <a:t>6-9 </a:t>
            </a:r>
            <a:r>
              <a:rPr lang="da-DK" sz="2200" dirty="0" err="1">
                <a:ea typeface="Apple Symbols" panose="02000000000000000000" pitchFamily="2" charset="-79"/>
                <a:cs typeface="Apple Symbols" panose="02000000000000000000" pitchFamily="2" charset="-79"/>
              </a:rPr>
              <a:t>hp</a:t>
            </a:r>
            <a:r>
              <a:rPr lang="da-DK" sz="2200" dirty="0">
                <a:ea typeface="Apple Symbols" panose="02000000000000000000" pitchFamily="2" charset="-79"/>
                <a:cs typeface="Apple Symbols" panose="02000000000000000000" pitchFamily="2" charset="-79"/>
              </a:rPr>
              <a:t> og præcis 3 hjerter</a:t>
            </a:r>
          </a:p>
          <a:p>
            <a:endParaRPr lang="da-DK" sz="2200" dirty="0">
              <a:ea typeface="Apple Symbols" panose="02000000000000000000" pitchFamily="2" charset="-79"/>
              <a:cs typeface="Apple Symbols" panose="02000000000000000000" pitchFamily="2" charset="-79"/>
            </a:endParaRPr>
          </a:p>
          <a:p>
            <a:r>
              <a:rPr lang="da-DK" sz="2200" dirty="0">
                <a:ea typeface="Apple Symbols" panose="02000000000000000000" pitchFamily="2" charset="-79"/>
                <a:cs typeface="Apple Symbols" panose="02000000000000000000" pitchFamily="2" charset="-79"/>
              </a:rPr>
              <a:t>1</a:t>
            </a:r>
            <a:r>
              <a:rPr lang="da-DK" sz="2200" dirty="0">
                <a:solidFill>
                  <a:srgbClr val="FF0000"/>
                </a:solidFill>
                <a:ea typeface="Apple Symbols" panose="02000000000000000000" pitchFamily="2" charset="-79"/>
                <a:cs typeface="Apple Symbols" panose="02000000000000000000" pitchFamily="2" charset="-79"/>
              </a:rPr>
              <a:t>♥︎			</a:t>
            </a:r>
            <a:r>
              <a:rPr lang="da-DK" sz="2200" dirty="0">
                <a:ea typeface="Apple Symbols" panose="02000000000000000000" pitchFamily="2" charset="-79"/>
                <a:cs typeface="Apple Symbols" panose="02000000000000000000" pitchFamily="2" charset="-79"/>
              </a:rPr>
              <a:t>2NT</a:t>
            </a:r>
            <a:r>
              <a:rPr lang="da-DK" sz="2200" dirty="0">
                <a:solidFill>
                  <a:srgbClr val="FF0000"/>
                </a:solidFill>
                <a:ea typeface="Apple Symbols" panose="02000000000000000000" pitchFamily="2" charset="-79"/>
                <a:cs typeface="Apple Symbols" panose="02000000000000000000" pitchFamily="2" charset="-79"/>
              </a:rPr>
              <a:t>		</a:t>
            </a:r>
            <a:r>
              <a:rPr lang="da-DK" sz="2200" dirty="0">
                <a:ea typeface="Apple Symbols" panose="02000000000000000000" pitchFamily="2" charset="-79"/>
                <a:cs typeface="Apple Symbols" panose="02000000000000000000" pitchFamily="2" charset="-79"/>
              </a:rPr>
              <a:t>Krav til udgang med primær støtte</a:t>
            </a:r>
            <a:endParaRPr lang="da-DK" sz="2200" dirty="0">
              <a:solidFill>
                <a:srgbClr val="FF0000"/>
              </a:solidFill>
              <a:ea typeface="Apple Symbols" panose="02000000000000000000" pitchFamily="2" charset="-79"/>
              <a:cs typeface="Apple Symbols" panose="02000000000000000000" pitchFamily="2" charset="-79"/>
            </a:endParaRPr>
          </a:p>
          <a:p>
            <a:endParaRPr lang="da-DK" sz="2200" dirty="0">
              <a:ea typeface="Apple Symbols" panose="02000000000000000000" pitchFamily="2" charset="-79"/>
              <a:cs typeface="Apple Symbols" panose="02000000000000000000" pitchFamily="2" charset="-79"/>
            </a:endParaRPr>
          </a:p>
          <a:p>
            <a:r>
              <a:rPr lang="da-DK" sz="2200" dirty="0">
                <a:ea typeface="Apple Symbols" panose="02000000000000000000" pitchFamily="2" charset="-79"/>
                <a:cs typeface="Apple Symbols" panose="02000000000000000000" pitchFamily="2" charset="-79"/>
              </a:rPr>
              <a:t>1</a:t>
            </a:r>
            <a:r>
              <a:rPr lang="da-DK" sz="2200" dirty="0">
                <a:solidFill>
                  <a:srgbClr val="FF0000"/>
                </a:solidFill>
                <a:ea typeface="Apple Symbols" panose="02000000000000000000" pitchFamily="2" charset="-79"/>
                <a:cs typeface="Apple Symbols" panose="02000000000000000000" pitchFamily="2" charset="-79"/>
              </a:rPr>
              <a:t>♥︎			</a:t>
            </a:r>
            <a:r>
              <a:rPr lang="da-DK" sz="2200" dirty="0">
                <a:ea typeface="Apple Symbols" panose="02000000000000000000" pitchFamily="2" charset="-79"/>
                <a:cs typeface="Apple Symbols" panose="02000000000000000000" pitchFamily="2" charset="-79"/>
              </a:rPr>
              <a:t>3</a:t>
            </a:r>
            <a:r>
              <a:rPr lang="da-DK" sz="2200" dirty="0">
                <a:solidFill>
                  <a:srgbClr val="00B050"/>
                </a:solidFill>
                <a:ea typeface="Apple Symbols" panose="02000000000000000000" pitchFamily="2" charset="-79"/>
                <a:cs typeface="Apple Symbols" panose="02000000000000000000" pitchFamily="2" charset="-79"/>
              </a:rPr>
              <a:t>♣︎		</a:t>
            </a:r>
            <a:r>
              <a:rPr lang="da-DK" sz="2200" dirty="0">
                <a:ea typeface="Apple Symbols" panose="02000000000000000000" pitchFamily="2" charset="-79"/>
                <a:cs typeface="Apple Symbols" panose="02000000000000000000" pitchFamily="2" charset="-79"/>
              </a:rPr>
              <a:t>10 – 11 </a:t>
            </a:r>
            <a:r>
              <a:rPr lang="da-DK" sz="2200" dirty="0" err="1">
                <a:ea typeface="Apple Symbols" panose="02000000000000000000" pitchFamily="2" charset="-79"/>
                <a:cs typeface="Apple Symbols" panose="02000000000000000000" pitchFamily="2" charset="-79"/>
              </a:rPr>
              <a:t>hp</a:t>
            </a:r>
            <a:r>
              <a:rPr lang="da-DK" sz="2200" dirty="0">
                <a:ea typeface="Apple Symbols" panose="02000000000000000000" pitchFamily="2" charset="-79"/>
                <a:cs typeface="Apple Symbols" panose="02000000000000000000" pitchFamily="2" charset="-79"/>
              </a:rPr>
              <a:t> og præcis 4 hjerter</a:t>
            </a:r>
            <a:endParaRPr lang="da-DK" sz="2200" dirty="0">
              <a:solidFill>
                <a:srgbClr val="00B050"/>
              </a:solidFill>
              <a:ea typeface="Apple Symbols" panose="02000000000000000000" pitchFamily="2" charset="-79"/>
              <a:cs typeface="Apple Symbols" panose="02000000000000000000" pitchFamily="2" charset="-79"/>
            </a:endParaRPr>
          </a:p>
          <a:p>
            <a:endParaRPr lang="da-DK" sz="2200" dirty="0">
              <a:solidFill>
                <a:srgbClr val="FF0000"/>
              </a:solidFill>
              <a:ea typeface="Apple Symbols" panose="02000000000000000000" pitchFamily="2" charset="-79"/>
              <a:cs typeface="Apple Symbols" panose="02000000000000000000" pitchFamily="2" charset="-79"/>
            </a:endParaRPr>
          </a:p>
          <a:p>
            <a:r>
              <a:rPr lang="da-DK" sz="2200" dirty="0">
                <a:ea typeface="Apple Symbols" panose="02000000000000000000" pitchFamily="2" charset="-79"/>
                <a:cs typeface="Apple Symbols" panose="02000000000000000000" pitchFamily="2" charset="-79"/>
              </a:rPr>
              <a:t>1</a:t>
            </a:r>
            <a:r>
              <a:rPr lang="da-DK" sz="2200" dirty="0">
                <a:solidFill>
                  <a:srgbClr val="FF0000"/>
                </a:solidFill>
                <a:ea typeface="Apple Symbols" panose="02000000000000000000" pitchFamily="2" charset="-79"/>
                <a:cs typeface="Apple Symbols" panose="02000000000000000000" pitchFamily="2" charset="-79"/>
              </a:rPr>
              <a:t>♥︎			</a:t>
            </a:r>
            <a:r>
              <a:rPr lang="da-DK" sz="2200" dirty="0">
                <a:ea typeface="Apple Symbols" panose="02000000000000000000" pitchFamily="2" charset="-79"/>
                <a:cs typeface="Apple Symbols" panose="02000000000000000000" pitchFamily="2" charset="-79"/>
              </a:rPr>
              <a:t>3</a:t>
            </a:r>
            <a:r>
              <a:rPr lang="da-DK" sz="2200" dirty="0">
                <a:solidFill>
                  <a:srgbClr val="C00000"/>
                </a:solidFill>
                <a:ea typeface="Apple Symbols" panose="02000000000000000000" pitchFamily="2" charset="-79"/>
                <a:cs typeface="Apple Symbols" panose="02000000000000000000" pitchFamily="2" charset="-79"/>
              </a:rPr>
              <a:t>♦︎		</a:t>
            </a:r>
            <a:r>
              <a:rPr lang="da-DK" sz="2200" dirty="0">
                <a:ea typeface="Apple Symbols" panose="02000000000000000000" pitchFamily="2" charset="-79"/>
                <a:cs typeface="Apple Symbols" panose="02000000000000000000" pitchFamily="2" charset="-79"/>
              </a:rPr>
              <a:t>8 – 9 </a:t>
            </a:r>
            <a:r>
              <a:rPr lang="da-DK" sz="2200" dirty="0" err="1">
                <a:ea typeface="Apple Symbols" panose="02000000000000000000" pitchFamily="2" charset="-79"/>
                <a:cs typeface="Apple Symbols" panose="02000000000000000000" pitchFamily="2" charset="-79"/>
              </a:rPr>
              <a:t>hp</a:t>
            </a:r>
            <a:r>
              <a:rPr lang="da-DK" sz="2200" dirty="0">
                <a:ea typeface="Apple Symbols" panose="02000000000000000000" pitchFamily="2" charset="-79"/>
                <a:cs typeface="Apple Symbols" panose="02000000000000000000" pitchFamily="2" charset="-79"/>
              </a:rPr>
              <a:t> og præcis 4 hjerter</a:t>
            </a:r>
          </a:p>
          <a:p>
            <a:endParaRPr lang="da-DK" sz="2200" dirty="0">
              <a:solidFill>
                <a:srgbClr val="FF0000"/>
              </a:solidFill>
              <a:ea typeface="Apple Symbols" panose="02000000000000000000" pitchFamily="2" charset="-79"/>
              <a:cs typeface="Apple Symbols" panose="02000000000000000000" pitchFamily="2" charset="-79"/>
            </a:endParaRPr>
          </a:p>
          <a:p>
            <a:r>
              <a:rPr lang="da-DK" sz="2200" dirty="0">
                <a:ea typeface="Apple Symbols" panose="02000000000000000000" pitchFamily="2" charset="-79"/>
                <a:cs typeface="Apple Symbols" panose="02000000000000000000" pitchFamily="2" charset="-79"/>
              </a:rPr>
              <a:t>1</a:t>
            </a:r>
            <a:r>
              <a:rPr lang="da-DK" sz="2200" dirty="0">
                <a:solidFill>
                  <a:srgbClr val="FF0000"/>
                </a:solidFill>
                <a:ea typeface="Apple Symbols" panose="02000000000000000000" pitchFamily="2" charset="-79"/>
                <a:cs typeface="Apple Symbols" panose="02000000000000000000" pitchFamily="2" charset="-79"/>
              </a:rPr>
              <a:t>♥︎			</a:t>
            </a:r>
            <a:r>
              <a:rPr lang="da-DK" sz="2200" dirty="0">
                <a:ea typeface="Apple Symbols" panose="02000000000000000000" pitchFamily="2" charset="-79"/>
                <a:cs typeface="Apple Symbols" panose="02000000000000000000" pitchFamily="2" charset="-79"/>
              </a:rPr>
              <a:t>3</a:t>
            </a:r>
            <a:r>
              <a:rPr lang="da-DK" sz="2200" dirty="0">
                <a:solidFill>
                  <a:srgbClr val="FF0000"/>
                </a:solidFill>
                <a:ea typeface="Apple Symbols" panose="02000000000000000000" pitchFamily="2" charset="-79"/>
                <a:cs typeface="Apple Symbols" panose="02000000000000000000" pitchFamily="2" charset="-79"/>
              </a:rPr>
              <a:t>♥︎		</a:t>
            </a:r>
            <a:r>
              <a:rPr lang="da-DK" sz="2200" dirty="0">
                <a:ea typeface="Apple Symbols" panose="02000000000000000000" pitchFamily="2" charset="-79"/>
                <a:cs typeface="Apple Symbols" panose="02000000000000000000" pitchFamily="2" charset="-79"/>
              </a:rPr>
              <a:t>4– 7 </a:t>
            </a:r>
            <a:r>
              <a:rPr lang="da-DK" sz="2200" dirty="0" err="1">
                <a:ea typeface="Apple Symbols" panose="02000000000000000000" pitchFamily="2" charset="-79"/>
                <a:cs typeface="Apple Symbols" panose="02000000000000000000" pitchFamily="2" charset="-79"/>
              </a:rPr>
              <a:t>hp</a:t>
            </a:r>
            <a:r>
              <a:rPr lang="da-DK" sz="2200" dirty="0">
                <a:ea typeface="Apple Symbols" panose="02000000000000000000" pitchFamily="2" charset="-79"/>
                <a:cs typeface="Apple Symbols" panose="02000000000000000000" pitchFamily="2" charset="-79"/>
              </a:rPr>
              <a:t> og præcis 4 hjerter</a:t>
            </a:r>
          </a:p>
          <a:p>
            <a:endParaRPr lang="da-DK" sz="2200" dirty="0">
              <a:ea typeface="Apple Symbols" panose="02000000000000000000" pitchFamily="2" charset="-79"/>
              <a:cs typeface="Apple Symbols" panose="02000000000000000000" pitchFamily="2" charset="-79"/>
            </a:endParaRPr>
          </a:p>
          <a:p>
            <a:r>
              <a:rPr lang="da-DK" sz="2200" dirty="0">
                <a:ea typeface="Apple Symbols" panose="02000000000000000000" pitchFamily="2" charset="-79"/>
                <a:cs typeface="Apple Symbols" panose="02000000000000000000" pitchFamily="2" charset="-79"/>
              </a:rPr>
              <a:t>1</a:t>
            </a:r>
            <a:r>
              <a:rPr lang="da-DK" sz="2200" dirty="0">
                <a:solidFill>
                  <a:srgbClr val="FF0000"/>
                </a:solidFill>
                <a:ea typeface="Apple Symbols" panose="02000000000000000000" pitchFamily="2" charset="-79"/>
                <a:cs typeface="Apple Symbols" panose="02000000000000000000" pitchFamily="2" charset="-79"/>
              </a:rPr>
              <a:t>♥︎			</a:t>
            </a:r>
            <a:r>
              <a:rPr lang="da-DK" sz="2200" dirty="0">
                <a:ea typeface="Apple Symbols" panose="02000000000000000000" pitchFamily="2" charset="-79"/>
                <a:cs typeface="Apple Symbols" panose="02000000000000000000" pitchFamily="2" charset="-79"/>
              </a:rPr>
              <a:t>4</a:t>
            </a:r>
            <a:r>
              <a:rPr lang="da-DK" sz="2200" dirty="0">
                <a:solidFill>
                  <a:srgbClr val="FF0000"/>
                </a:solidFill>
                <a:ea typeface="Apple Symbols" panose="02000000000000000000" pitchFamily="2" charset="-79"/>
                <a:cs typeface="Apple Symbols" panose="02000000000000000000" pitchFamily="2" charset="-79"/>
              </a:rPr>
              <a:t>♥︎		</a:t>
            </a:r>
            <a:r>
              <a:rPr lang="da-DK" sz="2200" dirty="0">
                <a:ea typeface="Apple Symbols" panose="02000000000000000000" pitchFamily="2" charset="-79"/>
                <a:cs typeface="Apple Symbols" panose="02000000000000000000" pitchFamily="2" charset="-79"/>
              </a:rPr>
              <a:t>4– 7 </a:t>
            </a:r>
            <a:r>
              <a:rPr lang="da-DK" sz="2200" dirty="0" err="1">
                <a:ea typeface="Apple Symbols" panose="02000000000000000000" pitchFamily="2" charset="-79"/>
                <a:cs typeface="Apple Symbols" panose="02000000000000000000" pitchFamily="2" charset="-79"/>
              </a:rPr>
              <a:t>hp</a:t>
            </a:r>
            <a:r>
              <a:rPr lang="da-DK" sz="2200" dirty="0">
                <a:ea typeface="Apple Symbols" panose="02000000000000000000" pitchFamily="2" charset="-79"/>
                <a:cs typeface="Apple Symbols" panose="02000000000000000000" pitchFamily="2" charset="-79"/>
              </a:rPr>
              <a:t> og præcis 5 hjerter</a:t>
            </a:r>
          </a:p>
          <a:p>
            <a:endParaRPr lang="da-DK" sz="2200" dirty="0">
              <a:ea typeface="Apple Symbols" panose="02000000000000000000" pitchFamily="2" charset="-79"/>
              <a:cs typeface="Apple Symbols" panose="020000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43544877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i">
  <a:themeElements>
    <a:clrScheme name="Galleri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i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i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{F39B2720-2927-784A-924A-9004C975C060}tf10001119</Template>
  <TotalTime>1055</TotalTime>
  <Words>856</Words>
  <Application>Microsoft Macintosh PowerPoint</Application>
  <PresentationFormat>Widescreen</PresentationFormat>
  <Paragraphs>88</Paragraphs>
  <Slides>20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20</vt:i4>
      </vt:variant>
    </vt:vector>
  </HeadingPairs>
  <TitlesOfParts>
    <vt:vector size="26" baseType="lpstr">
      <vt:lpstr>Apple Color Emoji</vt:lpstr>
      <vt:lpstr>Apple Symbols</vt:lpstr>
      <vt:lpstr>Arial</vt:lpstr>
      <vt:lpstr>Calibri</vt:lpstr>
      <vt:lpstr>Gill Sans MT</vt:lpstr>
      <vt:lpstr>Galleri</vt:lpstr>
      <vt:lpstr>Præcision i   meldinger &amp;  konkurrence   </vt:lpstr>
      <vt:lpstr>”Loven” 1  - Det vigtigste meldeprincip</vt:lpstr>
      <vt:lpstr>”Loven” 2  - Det vigtigste meldeprincip</vt:lpstr>
      <vt:lpstr>Hvad gør vi så med både støtte og point?  </vt:lpstr>
      <vt:lpstr>Hvad gør vi så med både støtte og point?  </vt:lpstr>
      <vt:lpstr>Så er der plads til at i kan Spærre for at holde fjenden fra fadet</vt:lpstr>
      <vt:lpstr>1♥︎ /♠︎ - 2NT som udgangskrav</vt:lpstr>
      <vt:lpstr>Omvendt bergen raise   - Bruges af 80% af alle top par</vt:lpstr>
      <vt:lpstr>Med omvendt bergen og 2NT som udgangskrav kan primær støtte meldes i et hug</vt:lpstr>
      <vt:lpstr>En nem løsning efter 1♥︎ /♠︎ - 2NT   - Jacoby 2NT</vt:lpstr>
      <vt:lpstr>jacobys 2nt – svarene 1    - her anbefaler jeg de svar der er nemmest at huske!</vt:lpstr>
      <vt:lpstr>jacobys 2nt – svarene II    - her anbefales de svar der er nemmest at huske!</vt:lpstr>
      <vt:lpstr>Opgaver  - svar</vt:lpstr>
      <vt:lpstr>3 &amp; 4</vt:lpstr>
      <vt:lpstr>5 &amp; 6</vt:lpstr>
      <vt:lpstr>7 &amp; 8</vt:lpstr>
      <vt:lpstr>9 &amp; 10</vt:lpstr>
      <vt:lpstr>11 &amp; 12</vt:lpstr>
      <vt:lpstr>13 &amp; 14</vt:lpstr>
      <vt:lpstr>15 &amp; 16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Moderne Doblinger</dc:title>
  <dc:creator>Michael Staub</dc:creator>
  <cp:lastModifiedBy>Michael Staub</cp:lastModifiedBy>
  <cp:revision>50</cp:revision>
  <dcterms:created xsi:type="dcterms:W3CDTF">2018-09-24T08:57:51Z</dcterms:created>
  <dcterms:modified xsi:type="dcterms:W3CDTF">2019-11-19T20:43:18Z</dcterms:modified>
</cp:coreProperties>
</file>