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80"/>
  </p:notesMasterIdLst>
  <p:sldIdLst>
    <p:sldId id="481" r:id="rId2"/>
    <p:sldId id="589" r:id="rId3"/>
    <p:sldId id="602" r:id="rId4"/>
    <p:sldId id="603" r:id="rId5"/>
    <p:sldId id="617" r:id="rId6"/>
    <p:sldId id="592" r:id="rId7"/>
    <p:sldId id="618" r:id="rId8"/>
    <p:sldId id="594" r:id="rId9"/>
    <p:sldId id="601" r:id="rId10"/>
    <p:sldId id="256" r:id="rId11"/>
    <p:sldId id="435" r:id="rId12"/>
    <p:sldId id="449" r:id="rId13"/>
    <p:sldId id="436" r:id="rId14"/>
    <p:sldId id="437" r:id="rId15"/>
    <p:sldId id="438" r:id="rId16"/>
    <p:sldId id="621" r:id="rId17"/>
    <p:sldId id="447" r:id="rId18"/>
    <p:sldId id="619" r:id="rId19"/>
    <p:sldId id="450" r:id="rId20"/>
    <p:sldId id="439" r:id="rId21"/>
    <p:sldId id="440" r:id="rId22"/>
    <p:sldId id="451" r:id="rId23"/>
    <p:sldId id="441" r:id="rId24"/>
    <p:sldId id="442" r:id="rId25"/>
    <p:sldId id="443" r:id="rId26"/>
    <p:sldId id="448" r:id="rId27"/>
    <p:sldId id="444" r:id="rId28"/>
    <p:sldId id="620" r:id="rId29"/>
    <p:sldId id="445" r:id="rId30"/>
    <p:sldId id="452" r:id="rId31"/>
    <p:sldId id="472" r:id="rId32"/>
    <p:sldId id="473" r:id="rId33"/>
    <p:sldId id="474" r:id="rId34"/>
    <p:sldId id="475" r:id="rId35"/>
    <p:sldId id="476" r:id="rId36"/>
    <p:sldId id="478" r:id="rId37"/>
    <p:sldId id="453" r:id="rId38"/>
    <p:sldId id="454" r:id="rId39"/>
    <p:sldId id="455" r:id="rId40"/>
    <p:sldId id="456" r:id="rId41"/>
    <p:sldId id="457" r:id="rId42"/>
    <p:sldId id="458" r:id="rId43"/>
    <p:sldId id="459" r:id="rId44"/>
    <p:sldId id="460" r:id="rId45"/>
    <p:sldId id="461" r:id="rId46"/>
    <p:sldId id="462" r:id="rId47"/>
    <p:sldId id="463" r:id="rId48"/>
    <p:sldId id="464" r:id="rId49"/>
    <p:sldId id="465" r:id="rId50"/>
    <p:sldId id="466" r:id="rId51"/>
    <p:sldId id="467" r:id="rId52"/>
    <p:sldId id="468" r:id="rId53"/>
    <p:sldId id="469" r:id="rId54"/>
    <p:sldId id="470" r:id="rId55"/>
    <p:sldId id="446" r:id="rId56"/>
    <p:sldId id="471" r:id="rId57"/>
    <p:sldId id="604" r:id="rId58"/>
    <p:sldId id="605" r:id="rId59"/>
    <p:sldId id="606" r:id="rId60"/>
    <p:sldId id="607" r:id="rId61"/>
    <p:sldId id="608" r:id="rId62"/>
    <p:sldId id="609" r:id="rId63"/>
    <p:sldId id="610" r:id="rId64"/>
    <p:sldId id="611" r:id="rId65"/>
    <p:sldId id="612" r:id="rId66"/>
    <p:sldId id="613" r:id="rId67"/>
    <p:sldId id="614" r:id="rId68"/>
    <p:sldId id="615" r:id="rId69"/>
    <p:sldId id="590" r:id="rId70"/>
    <p:sldId id="591" r:id="rId71"/>
    <p:sldId id="616" r:id="rId72"/>
    <p:sldId id="593" r:id="rId73"/>
    <p:sldId id="596" r:id="rId74"/>
    <p:sldId id="598" r:id="rId75"/>
    <p:sldId id="599" r:id="rId76"/>
    <p:sldId id="597" r:id="rId77"/>
    <p:sldId id="595" r:id="rId78"/>
    <p:sldId id="600" r:id="rId7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d6CZAY+zLubOMMTikrEsLQ==" hashData="2Jgq/S5jJJvqoHUMjF0ELl6qoA2rK4vgfVlbLqHvQjt5vvntz5RXqSw+DLbEaZlaVxLxMWcS1/V7ykDK960pE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97"/>
    <p:restoredTop sz="95928"/>
  </p:normalViewPr>
  <p:slideViewPr>
    <p:cSldViewPr snapToGrid="0" snapToObjects="1">
      <p:cViewPr varScale="1">
        <p:scale>
          <a:sx n="102" d="100"/>
          <a:sy n="102" d="100"/>
        </p:scale>
        <p:origin x="21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8592-1C7C-E443-A335-18B74F84A203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723B-FEF9-D544-B57D-CC8A0A570C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82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4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39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90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51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88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Negative doblinger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56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0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rmAutofit fontScale="90000"/>
          </a:bodyPr>
          <a:lstStyle/>
          <a:p>
            <a:br>
              <a:rPr lang="da-DK" sz="5400" dirty="0"/>
            </a:br>
            <a:br>
              <a:rPr lang="da-DK" sz="5400" dirty="0"/>
            </a:br>
            <a:r>
              <a:rPr lang="da-DK" sz="5400" dirty="0" err="1"/>
              <a:t>Slow</a:t>
            </a:r>
            <a:r>
              <a:rPr lang="da-DK" sz="5400" dirty="0"/>
              <a:t> &amp; fast arrival</a:t>
            </a:r>
            <a:endParaRPr lang="da-DK" sz="27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>
            <a:normAutofit/>
          </a:bodyPr>
          <a:lstStyle/>
          <a:p>
            <a:r>
              <a:rPr lang="da-DK" dirty="0"/>
              <a:t>Tag det roligt når der er etableret krav til udgang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545250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BE7D7E-0842-4F38-9557-0D617EE85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2CE0E-5DF1-4910-9170-60FCDE09D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	Loven og taberberegningen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Vurdér jeres slemmuligheder på en nem måde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48BE64-6C02-4E42-BDA9-6B8B59C4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1"/>
            <a:ext cx="4641751" cy="5149101"/>
            <a:chOff x="632238" y="482171"/>
            <a:chExt cx="4641751" cy="51491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D431A6-9E1C-4B11-BDBB-3657C592F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8" y="482171"/>
              <a:ext cx="464175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812A6D-4B8E-47C7-8209-617FCA0F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7" y="812507"/>
              <a:ext cx="4001652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262252E-3BC8-4D09-B5AC-AEC6296B9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8720" y="977099"/>
            <a:ext cx="3661944" cy="4136205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5CBE9D-E580-4E12-A631-39FF36782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0073" y="3526496"/>
            <a:ext cx="49595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1CD736FD-103D-4A07-94DB-2E05C99C0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4EB30B-2659-4978-B415-0296628B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6792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Loven  - nu for fjerde gang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Nu skal vi se på loven i et slemperspektiv.</a:t>
            </a:r>
          </a:p>
          <a:p>
            <a:pPr marL="0" indent="0">
              <a:buNone/>
            </a:pPr>
            <a:r>
              <a:rPr lang="da-DK" sz="2800" dirty="0"/>
              <a:t>Når jeg tidligere har undervist i ”loven”, har der fokus været på konkurrencesituationer, hvor modstanderne har fortalt os om deres </a:t>
            </a:r>
            <a:r>
              <a:rPr lang="da-DK" sz="2800" dirty="0" err="1"/>
              <a:t>fit</a:t>
            </a:r>
            <a:r>
              <a:rPr lang="da-DK" sz="2800" dirty="0"/>
              <a:t>.</a:t>
            </a:r>
          </a:p>
          <a:p>
            <a:pPr marL="0" indent="0">
              <a:buNone/>
            </a:pPr>
            <a:r>
              <a:rPr lang="da-DK" sz="2800" dirty="0"/>
              <a:t>Behøver vi meldinger fra modstanderne for at vide, hvor mange trumfer modstanderne mindst har tilsammen i deres længste </a:t>
            </a:r>
            <a:r>
              <a:rPr lang="da-DK" sz="2800" dirty="0" err="1"/>
              <a:t>fit</a:t>
            </a:r>
            <a:r>
              <a:rPr lang="da-DK" sz="2800" dirty="0"/>
              <a:t>?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6104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4F4A-A95E-D040-A43C-7FBB85C9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Kan I huske loven?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99DA814-D8E7-104D-89CE-2214BBF17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”Loven” – har begge sider FIT, er det totale antal stik i spillet lig med det samlede antal trumfer der er på begge sider: Har vi 9 trumfer tilsammen og ”De” 9 trumfer tilsammen er det samlede antal stik 18.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Og svaret på spørgsmålet om vi behøver meldinger fra modstanderne for at kende til deres </a:t>
            </a:r>
            <a:r>
              <a:rPr lang="da-DK" sz="2800" dirty="0" err="1"/>
              <a:t>fit</a:t>
            </a:r>
            <a:r>
              <a:rPr lang="da-DK" sz="2800" dirty="0"/>
              <a:t> er  - NEJ!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69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mange stik er der mindst i spillet når vi har en otte korts </a:t>
            </a:r>
            <a:r>
              <a:rPr lang="da-DK" dirty="0" err="1"/>
              <a:t>fit</a:t>
            </a:r>
            <a:r>
              <a:rPr lang="da-DK" dirty="0"/>
              <a:t>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r>
              <a:rPr lang="da-DK" sz="2400" dirty="0"/>
              <a:t>Hvis vi har en otte korts </a:t>
            </a:r>
            <a:r>
              <a:rPr lang="da-DK" sz="2400" dirty="0" err="1"/>
              <a:t>fit</a:t>
            </a:r>
            <a:r>
              <a:rPr lang="da-DK" sz="2400" dirty="0"/>
              <a:t> i fx spar, har modstanderne disse  ”normal fordelinger:</a:t>
            </a:r>
          </a:p>
          <a:p>
            <a:endParaRPr lang="da-DK" sz="2400" dirty="0"/>
          </a:p>
          <a:p>
            <a:pPr marL="0" indent="0">
              <a:buNone/>
            </a:pPr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Den mest almindelige </a:t>
            </a:r>
            <a:r>
              <a:rPr lang="da-DK" sz="2400" dirty="0" err="1"/>
              <a:t>fit</a:t>
            </a:r>
            <a:r>
              <a:rPr lang="da-DK" sz="2400" dirty="0"/>
              <a:t> hos modstanderne er en otte </a:t>
            </a:r>
            <a:r>
              <a:rPr lang="da-DK" sz="2400" dirty="0" err="1"/>
              <a:t>kortsfit</a:t>
            </a:r>
            <a:r>
              <a:rPr lang="da-DK" sz="2400" dirty="0"/>
              <a:t> men du kan altid regne med de har mindst en 7 </a:t>
            </a:r>
            <a:r>
              <a:rPr lang="da-DK" sz="2400" dirty="0" err="1"/>
              <a:t>kortsfit</a:t>
            </a:r>
            <a:r>
              <a:rPr lang="da-DK" sz="2400" dirty="0"/>
              <a:t> </a:t>
            </a:r>
          </a:p>
          <a:p>
            <a:r>
              <a:rPr lang="da-DK" sz="2400" dirty="0"/>
              <a:t>Der er derfor mindst 15 stik i spillet når vi har en otte korts </a:t>
            </a:r>
            <a:r>
              <a:rPr lang="da-DK" sz="2400" dirty="0" err="1"/>
              <a:t>fit</a:t>
            </a:r>
            <a:endParaRPr lang="da-DK" sz="2400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5CBA97F-4718-604C-B755-9678CF81C837}"/>
              </a:ext>
            </a:extLst>
          </p:cNvPr>
          <p:cNvSpPr txBox="1"/>
          <p:nvPr/>
        </p:nvSpPr>
        <p:spPr>
          <a:xfrm>
            <a:off x="1551008" y="2898283"/>
            <a:ext cx="19329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7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CBEE188-4D9A-F347-A230-94B28084280A}"/>
              </a:ext>
            </a:extLst>
          </p:cNvPr>
          <p:cNvSpPr txBox="1"/>
          <p:nvPr/>
        </p:nvSpPr>
        <p:spPr>
          <a:xfrm>
            <a:off x="3856299" y="2898283"/>
            <a:ext cx="18365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DDE4144-5A53-2C4C-87C0-545BD85DAEF1}"/>
              </a:ext>
            </a:extLst>
          </p:cNvPr>
          <p:cNvSpPr txBox="1"/>
          <p:nvPr/>
        </p:nvSpPr>
        <p:spPr>
          <a:xfrm>
            <a:off x="6065132" y="2940819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7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757156-3405-DA4F-A2A7-5378EB298BB3}"/>
              </a:ext>
            </a:extLst>
          </p:cNvPr>
          <p:cNvSpPr txBox="1"/>
          <p:nvPr/>
        </p:nvSpPr>
        <p:spPr>
          <a:xfrm>
            <a:off x="8273965" y="2898283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7461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mange stik er der mindst i spillet når vi har en Ni korts </a:t>
            </a:r>
            <a:r>
              <a:rPr lang="da-DK" dirty="0" err="1"/>
              <a:t>fit</a:t>
            </a:r>
            <a:r>
              <a:rPr lang="da-DK" dirty="0"/>
              <a:t>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92563"/>
          </a:xfrm>
        </p:spPr>
        <p:txBody>
          <a:bodyPr>
            <a:normAutofit fontScale="92500" lnSpcReduction="20000"/>
          </a:bodyPr>
          <a:lstStyle/>
          <a:p>
            <a:r>
              <a:rPr lang="da-DK" sz="2400" dirty="0"/>
              <a:t>Hvis vi har en ni korts </a:t>
            </a:r>
            <a:r>
              <a:rPr lang="da-DK" sz="2400" dirty="0" err="1"/>
              <a:t>fit</a:t>
            </a:r>
            <a:r>
              <a:rPr lang="da-DK" sz="2400" dirty="0"/>
              <a:t> i fx spar, har modstanderne disse mulige ”normal fordelinger:</a:t>
            </a:r>
          </a:p>
          <a:p>
            <a:endParaRPr lang="da-DK" sz="2400" dirty="0"/>
          </a:p>
          <a:p>
            <a:pPr marL="0" indent="0">
              <a:buNone/>
            </a:pPr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Det mest almindelige er en otte </a:t>
            </a:r>
            <a:r>
              <a:rPr lang="da-DK" sz="2400" dirty="0" err="1"/>
              <a:t>kortsfit</a:t>
            </a:r>
            <a:r>
              <a:rPr lang="da-DK" sz="2400" dirty="0"/>
              <a:t> men der er ofte en 9 </a:t>
            </a:r>
            <a:r>
              <a:rPr lang="da-DK" sz="2400" dirty="0" err="1"/>
              <a:t>kortsfit</a:t>
            </a:r>
            <a:r>
              <a:rPr lang="da-DK" sz="2400" dirty="0"/>
              <a:t> </a:t>
            </a:r>
          </a:p>
          <a:p>
            <a:r>
              <a:rPr lang="da-DK" sz="2400" dirty="0"/>
              <a:t>Der er derfor mindst 17 stik i spillet når vi har en ni korts </a:t>
            </a:r>
            <a:r>
              <a:rPr lang="da-DK" sz="2400" dirty="0" err="1"/>
              <a:t>fit</a:t>
            </a:r>
            <a:endParaRPr lang="da-DK" sz="2400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5CBA97F-4718-604C-B755-9678CF81C837}"/>
              </a:ext>
            </a:extLst>
          </p:cNvPr>
          <p:cNvSpPr txBox="1"/>
          <p:nvPr/>
        </p:nvSpPr>
        <p:spPr>
          <a:xfrm>
            <a:off x="1551008" y="2898283"/>
            <a:ext cx="19329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CBEE188-4D9A-F347-A230-94B28084280A}"/>
              </a:ext>
            </a:extLst>
          </p:cNvPr>
          <p:cNvSpPr txBox="1"/>
          <p:nvPr/>
        </p:nvSpPr>
        <p:spPr>
          <a:xfrm>
            <a:off x="3856299" y="2898283"/>
            <a:ext cx="18365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DDE4144-5A53-2C4C-87C0-545BD85DAEF1}"/>
              </a:ext>
            </a:extLst>
          </p:cNvPr>
          <p:cNvSpPr txBox="1"/>
          <p:nvPr/>
        </p:nvSpPr>
        <p:spPr>
          <a:xfrm>
            <a:off x="6065132" y="2940819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9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757156-3405-DA4F-A2A7-5378EB298BB3}"/>
              </a:ext>
            </a:extLst>
          </p:cNvPr>
          <p:cNvSpPr txBox="1"/>
          <p:nvPr/>
        </p:nvSpPr>
        <p:spPr>
          <a:xfrm>
            <a:off x="8273965" y="2898283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2401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mange stik er der mindst i spillet når vi har en ti korts </a:t>
            </a:r>
            <a:r>
              <a:rPr lang="da-DK" dirty="0" err="1"/>
              <a:t>fit</a:t>
            </a:r>
            <a:r>
              <a:rPr lang="da-DK" dirty="0"/>
              <a:t> eller mere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r>
              <a:rPr lang="da-DK" sz="2600" dirty="0"/>
              <a:t>Hvis vi har en ti korts </a:t>
            </a:r>
            <a:r>
              <a:rPr lang="da-DK" sz="2600" dirty="0" err="1"/>
              <a:t>fit</a:t>
            </a:r>
            <a:r>
              <a:rPr lang="da-DK" sz="2600" dirty="0"/>
              <a:t> i fx spar, har modstanderne disse mulige ”normal fordelinger:</a:t>
            </a:r>
          </a:p>
          <a:p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endParaRPr lang="da-DK" sz="2600" dirty="0"/>
          </a:p>
          <a:p>
            <a:endParaRPr lang="da-DK" sz="2600" dirty="0"/>
          </a:p>
          <a:p>
            <a:endParaRPr lang="da-DK" sz="2600" dirty="0"/>
          </a:p>
          <a:p>
            <a:r>
              <a:rPr lang="da-DK" sz="2600" dirty="0"/>
              <a:t>Der er mindst en otte </a:t>
            </a:r>
            <a:r>
              <a:rPr lang="da-DK" sz="2600" dirty="0" err="1"/>
              <a:t>kortsfit</a:t>
            </a:r>
            <a:r>
              <a:rPr lang="da-DK" sz="2600" dirty="0"/>
              <a:t> og store chancer for der er en 9 </a:t>
            </a:r>
            <a:r>
              <a:rPr lang="da-DK" sz="2600" dirty="0" err="1"/>
              <a:t>kortsfit</a:t>
            </a:r>
            <a:r>
              <a:rPr lang="da-DK" sz="2600" dirty="0"/>
              <a:t> </a:t>
            </a:r>
          </a:p>
          <a:p>
            <a:r>
              <a:rPr lang="da-DK" sz="2600" dirty="0"/>
              <a:t>Der er derfor mindst 18 stik i spillet når vi har en ti korts </a:t>
            </a:r>
            <a:r>
              <a:rPr lang="da-DK" sz="2600" dirty="0" err="1"/>
              <a:t>fit</a:t>
            </a:r>
            <a:endParaRPr lang="da-DK" sz="2600" dirty="0"/>
          </a:p>
          <a:p>
            <a:r>
              <a:rPr lang="da-DK" sz="2600" dirty="0"/>
              <a:t>FORVENT ALDRIG AT DER ER MERE END 20 STIK AT SPILLE OM!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5CBA97F-4718-604C-B755-9678CF81C837}"/>
              </a:ext>
            </a:extLst>
          </p:cNvPr>
          <p:cNvSpPr txBox="1"/>
          <p:nvPr/>
        </p:nvSpPr>
        <p:spPr>
          <a:xfrm>
            <a:off x="1551008" y="2898283"/>
            <a:ext cx="19329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CBEE188-4D9A-F347-A230-94B28084280A}"/>
              </a:ext>
            </a:extLst>
          </p:cNvPr>
          <p:cNvSpPr txBox="1"/>
          <p:nvPr/>
        </p:nvSpPr>
        <p:spPr>
          <a:xfrm>
            <a:off x="3856299" y="2898283"/>
            <a:ext cx="18365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♠︎-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9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DDE4144-5A53-2C4C-87C0-545BD85DAEF1}"/>
              </a:ext>
            </a:extLst>
          </p:cNvPr>
          <p:cNvSpPr txBox="1"/>
          <p:nvPr/>
        </p:nvSpPr>
        <p:spPr>
          <a:xfrm>
            <a:off x="6065132" y="2940819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9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757156-3405-DA4F-A2A7-5378EB298BB3}"/>
              </a:ext>
            </a:extLst>
          </p:cNvPr>
          <p:cNvSpPr txBox="1"/>
          <p:nvPr/>
        </p:nvSpPr>
        <p:spPr>
          <a:xfrm>
            <a:off x="8273965" y="2898283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♠︎XXX	♠︎-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104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Hvor mange stik er der som regel i spillet når vi har en ti korts </a:t>
            </a:r>
            <a:r>
              <a:rPr lang="da-DK" dirty="0" err="1"/>
              <a:t>fit</a:t>
            </a:r>
            <a:r>
              <a:rPr lang="da-DK" dirty="0"/>
              <a:t> og kortfarve i deres </a:t>
            </a:r>
            <a:r>
              <a:rPr lang="da-DK" dirty="0" err="1"/>
              <a:t>fit</a:t>
            </a:r>
            <a:r>
              <a:rPr lang="da-DK" dirty="0"/>
              <a:t>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sz="2600" dirty="0"/>
              <a:t>Der er som regel 20 stik på spil!</a:t>
            </a:r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r>
              <a:rPr lang="da-DK" sz="2600" dirty="0"/>
              <a:t>MEN</a:t>
            </a:r>
          </a:p>
          <a:p>
            <a:r>
              <a:rPr lang="da-DK" sz="2600" dirty="0"/>
              <a:t>FORVENT ALDRIG AT DER ER MERE END 20 STIK AT SPILLE OM!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3E0021C-3C0A-404B-A678-C7B7175B3049}"/>
              </a:ext>
            </a:extLst>
          </p:cNvPr>
          <p:cNvSpPr txBox="1"/>
          <p:nvPr/>
        </p:nvSpPr>
        <p:spPr>
          <a:xfrm>
            <a:off x="7582839" y="2434168"/>
            <a:ext cx="22188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DE</a:t>
            </a:r>
          </a:p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</a:t>
            </a:r>
          </a:p>
          <a:p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EKDXX</a:t>
            </a:r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endParaRPr lang="da-DK" sz="24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EKDXX</a:t>
            </a:r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</a:p>
          <a:p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10 korts </a:t>
            </a:r>
            <a:r>
              <a:rPr lang="da-DK" sz="24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B2C477B-9BCD-CE47-A1CB-E85CBF63005D}"/>
              </a:ext>
            </a:extLst>
          </p:cNvPr>
          <p:cNvSpPr txBox="1"/>
          <p:nvPr/>
        </p:nvSpPr>
        <p:spPr>
          <a:xfrm>
            <a:off x="3283555" y="2628781"/>
            <a:ext cx="2218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Vi</a:t>
            </a:r>
          </a:p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♠︎EKDXX	♠︎XXXXX</a:t>
            </a:r>
          </a:p>
          <a:p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</a:t>
            </a:r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4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EKDXX</a:t>
            </a:r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10 korts </a:t>
            </a:r>
            <a:r>
              <a:rPr lang="da-DK" sz="24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3590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78A51A-2713-F649-BF39-9DF861E5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Glem mellemregningerne og fokuser på pointen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9AC578E-9341-3F47-932E-DCFA9BBC8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r>
              <a:rPr lang="da-DK" sz="2800" dirty="0"/>
              <a:t>Jo flere trumfer vi har, jo flere stik er der på spil ?</a:t>
            </a:r>
          </a:p>
          <a:p>
            <a:r>
              <a:rPr lang="da-DK" sz="2800" dirty="0"/>
              <a:t>Vi skal således have færre honnørpoint for at kunne vinde en slem!</a:t>
            </a:r>
          </a:p>
          <a:p>
            <a:r>
              <a:rPr lang="da-DK" sz="2800" dirty="0"/>
              <a:t>Har vi en otte </a:t>
            </a:r>
            <a:r>
              <a:rPr lang="da-DK" sz="2800" dirty="0" err="1"/>
              <a:t>kortsfit</a:t>
            </a:r>
            <a:r>
              <a:rPr lang="da-DK" sz="2800" dirty="0"/>
              <a:t> og modstanderne kan tage 5 stik i deres ottekorts </a:t>
            </a:r>
            <a:r>
              <a:rPr lang="da-DK" sz="2800" dirty="0" err="1"/>
              <a:t>fit</a:t>
            </a:r>
            <a:r>
              <a:rPr lang="da-DK" sz="2800" dirty="0"/>
              <a:t> kan vi vinde 11 stik</a:t>
            </a:r>
          </a:p>
          <a:p>
            <a:r>
              <a:rPr lang="da-DK" sz="2800" dirty="0"/>
              <a:t>Har vi en ti </a:t>
            </a:r>
            <a:r>
              <a:rPr lang="da-DK" sz="2800" dirty="0" err="1"/>
              <a:t>kortsfit</a:t>
            </a:r>
            <a:r>
              <a:rPr lang="da-DK" sz="2800" dirty="0"/>
              <a:t> og modstanderne kan tage 6 stik i deres ni korts </a:t>
            </a:r>
            <a:r>
              <a:rPr lang="da-DK" sz="2800" dirty="0" err="1"/>
              <a:t>fit</a:t>
            </a:r>
            <a:r>
              <a:rPr lang="da-DK" sz="2800" dirty="0"/>
              <a:t> kan vi vinde 13 stik – hvis vi har førstekontrol i alle farverne! 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653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71D9C-6853-1044-95DE-D093A896E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God Fordeling trumfer antallet af honnørpoint 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FFC4F90-4911-4641-8B95-6B0B8B0DD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Hvor mange stik er der her med spar som trumf?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r>
              <a:rPr lang="da-DK" sz="2800" dirty="0"/>
              <a:t>Og her!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F4627E4-CA1B-2843-9717-36095AE7AC9D}"/>
              </a:ext>
            </a:extLst>
          </p:cNvPr>
          <p:cNvSpPr txBox="1"/>
          <p:nvPr/>
        </p:nvSpPr>
        <p:spPr>
          <a:xfrm>
            <a:off x="8454187" y="3036284"/>
            <a:ext cx="1644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Ét stik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813230A-BBDB-834F-A406-45BDCA495291}"/>
              </a:ext>
            </a:extLst>
          </p:cNvPr>
          <p:cNvSpPr txBox="1"/>
          <p:nvPr/>
        </p:nvSpPr>
        <p:spPr>
          <a:xfrm>
            <a:off x="9601200" y="362583"/>
            <a:ext cx="497305" cy="721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78F45E1-35C1-E445-BEF0-6F0634F21BFA}"/>
              </a:ext>
            </a:extLst>
          </p:cNvPr>
          <p:cNvSpPr txBox="1"/>
          <p:nvPr/>
        </p:nvSpPr>
        <p:spPr>
          <a:xfrm>
            <a:off x="8209544" y="4895671"/>
            <a:ext cx="2133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Seks stik</a:t>
            </a:r>
          </a:p>
        </p:txBody>
      </p:sp>
    </p:spTree>
    <p:extLst>
      <p:ext uri="{BB962C8B-B14F-4D97-AF65-F5344CB8AC3E}">
        <p14:creationId xmlns:p14="http://schemas.microsoft.com/office/powerpoint/2010/main" val="380196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21A78-512D-1B4F-84AA-9178F925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7E0F415-2A8B-A44C-939F-C19D6AEA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242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Mere en meldeforståelse end en meldeteknik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Når der er etableret krav til udgang meldes der efter princippet: ”jo højere du melder/springer, jo svagere er du!”</a:t>
            </a: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er stærkest?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A924947-12AF-7547-85CE-B764B81A0F48}"/>
              </a:ext>
            </a:extLst>
          </p:cNvPr>
          <p:cNvSpPr txBox="1"/>
          <p:nvPr/>
        </p:nvSpPr>
        <p:spPr>
          <a:xfrm>
            <a:off x="4814708" y="3327583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? 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eller	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?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3269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9DF2A-8E65-7C4E-99AB-A0C47655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Lidt statistik om fordelinger</a:t>
            </a:r>
            <a:br>
              <a:rPr lang="da-DK" dirty="0"/>
            </a:br>
            <a:r>
              <a:rPr lang="da-DK" sz="2400" dirty="0"/>
              <a:t>Honnørpoint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25466CD-9028-5747-9278-EFDA9B330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3" y="2015732"/>
            <a:ext cx="11293642" cy="3887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800" dirty="0"/>
              <a:t>I 25% af alle </a:t>
            </a:r>
            <a:r>
              <a:rPr lang="da-DK" sz="2800" dirty="0" err="1"/>
              <a:t>spill</a:t>
            </a:r>
            <a:r>
              <a:rPr lang="da-DK" sz="2800" dirty="0"/>
              <a:t> har den ene side mere end 26 honnørpoint</a:t>
            </a:r>
          </a:p>
          <a:p>
            <a:pPr marL="0" indent="0">
              <a:buNone/>
            </a:pPr>
            <a:r>
              <a:rPr lang="da-DK" sz="2800" dirty="0"/>
              <a:t>I 40% af spillene er honnørerne fordelt 20-20, 19-21 eller 18-22 mellem parrene. Det er her konkurrencesituationerne er mest heftige.</a:t>
            </a:r>
          </a:p>
          <a:p>
            <a:pPr marL="0" indent="0">
              <a:buNone/>
            </a:pPr>
            <a:r>
              <a:rPr lang="da-DK" sz="2800" dirty="0"/>
              <a:t>I 35% af spillene er der MÅSKE udgang på en af siderne – når splittet er 17-23, 16-24 0g 15-25.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I omkring 1,2 % af spillene har den ene side 33 honnør point eller flere – så</a:t>
            </a:r>
          </a:p>
          <a:p>
            <a:pPr marL="0" indent="0">
              <a:buNone/>
            </a:pPr>
            <a:r>
              <a:rPr lang="da-DK" sz="2800" dirty="0"/>
              <a:t>Hvorfor bruge så meget energi på at lære at melde den gode slem?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527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5DFA9-A669-634B-B462-D461BA6C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Fordi det som ofte kræver færre en 33 </a:t>
            </a:r>
            <a:r>
              <a:rPr lang="da-DK" dirty="0" err="1"/>
              <a:t>hp</a:t>
            </a:r>
            <a:r>
              <a:rPr lang="da-DK" dirty="0"/>
              <a:t> for at vinde en slem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9485C4-C19F-E74B-8D70-214C9CA9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7" y="1865330"/>
            <a:ext cx="10764252" cy="41997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/>
              <a:t>Et meldeforløb fra Københavnsmesterskabet i mixed par 2020</a:t>
            </a:r>
          </a:p>
          <a:p>
            <a:pPr marL="0" indent="0">
              <a:buNone/>
            </a:pPr>
            <a:r>
              <a:rPr lang="da-DK" dirty="0"/>
              <a:t>Jeg sad i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med: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D B 7 5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T 9 8 4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10 </a:t>
            </a:r>
            <a:r>
              <a:rPr lang="da-DK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havde: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9 8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8 7 2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15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Slemmen blev meldt ved 9/18 borde. Det gav 75% at melde slemmen og 25% for at stå ude af slem. 2 par gik ned!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1423803-4F4F-A64B-80E6-AADCBB09B40A}"/>
              </a:ext>
            </a:extLst>
          </p:cNvPr>
          <p:cNvSpPr txBox="1"/>
          <p:nvPr/>
        </p:nvSpPr>
        <p:spPr>
          <a:xfrm>
            <a:off x="7625899" y="2393710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6♠︎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20163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D9547-14AF-F845-A519-33E4BA254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Glem hvad i har hørt før!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47951C7-DD6E-D845-97FC-33D1279FE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6000" dirty="0"/>
              <a:t>Fordeling og </a:t>
            </a:r>
            <a:r>
              <a:rPr lang="da-DK" sz="6000" dirty="0" err="1"/>
              <a:t>fit</a:t>
            </a:r>
            <a:r>
              <a:rPr lang="da-DK" sz="6000" dirty="0"/>
              <a:t> er så meget vigtigere end honnørpoint !</a:t>
            </a:r>
          </a:p>
        </p:txBody>
      </p:sp>
    </p:spTree>
    <p:extLst>
      <p:ext uri="{BB962C8B-B14F-4D97-AF65-F5344CB8AC3E}">
        <p14:creationId xmlns:p14="http://schemas.microsoft.com/office/powerpoint/2010/main" val="46447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0E72-C0A2-D748-A006-F34CB3B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vi har </a:t>
            </a:r>
            <a:r>
              <a:rPr lang="da-DK" dirty="0" err="1"/>
              <a:t>fit</a:t>
            </a:r>
            <a:r>
              <a:rPr lang="da-DK" dirty="0"/>
              <a:t> og makker ikke har honnører i vores korte farve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0571C7-95D6-6343-9813-623C172FA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da-DK" sz="2800" dirty="0"/>
              <a:t>Skal slemmulighederne undersøges selvom vi kun har 27 </a:t>
            </a:r>
            <a:r>
              <a:rPr lang="da-DK" sz="2800" dirty="0" err="1"/>
              <a:t>hp</a:t>
            </a:r>
            <a:r>
              <a:rPr lang="da-DK" sz="2800" dirty="0"/>
              <a:t>. tilsammen når en har en singleton og</a:t>
            </a:r>
          </a:p>
          <a:p>
            <a:r>
              <a:rPr lang="da-DK" sz="2800" dirty="0"/>
              <a:t>23-25 </a:t>
            </a:r>
            <a:r>
              <a:rPr lang="da-DK" sz="2800" dirty="0" err="1"/>
              <a:t>hp</a:t>
            </a:r>
            <a:r>
              <a:rPr lang="da-DK" sz="2800" dirty="0"/>
              <a:t>. tilsammen når en er renonce i en sidefarve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D T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    -    16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8 6 3 2 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3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8 5 4 3 2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      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     7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  <a:endParaRPr lang="da-DK" sz="24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113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0E72-C0A2-D748-A006-F34CB3B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vi har </a:t>
            </a:r>
            <a:r>
              <a:rPr lang="da-DK" dirty="0" err="1"/>
              <a:t>fit</a:t>
            </a:r>
            <a:r>
              <a:rPr lang="da-DK" dirty="0"/>
              <a:t> og makker har honnører i vores korte farve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0571C7-95D6-6343-9813-623C172FA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800" dirty="0"/>
              <a:t>Skal i stoppe i tide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D T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  -  16.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8 6 3 2 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3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8 5 4 3 2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    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  7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En forskel på 2 stik fra forrige eksempel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Derfor SKAL i nedvurdere jeres hånd hvis i har point i makkers korte farve!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4297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0E72-C0A2-D748-A006-F34CB3B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vi har </a:t>
            </a:r>
            <a:r>
              <a:rPr lang="da-DK" dirty="0" err="1"/>
              <a:t>fit</a:t>
            </a:r>
            <a:r>
              <a:rPr lang="da-DK" dirty="0"/>
              <a:t> og makker har kongen i vores korte farve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0571C7-95D6-6343-9813-623C172FA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dirty="0"/>
              <a:t>Så kræver det omkring 31 </a:t>
            </a:r>
            <a:r>
              <a:rPr lang="da-DK" sz="2800" dirty="0" err="1"/>
              <a:t>hp</a:t>
            </a:r>
            <a:r>
              <a:rPr lang="da-DK" sz="2800" dirty="0"/>
              <a:t>. at vinde en slem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D T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K D 4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4 3      -  16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8 6 3 2 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3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5 4 3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             - 11.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343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DFDB7-0058-4E4B-87AC-1FC68BCD6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Opvurder din singleton</a:t>
            </a:r>
            <a:br>
              <a:rPr lang="da-DK" dirty="0"/>
            </a:br>
            <a:r>
              <a:rPr lang="da-DK" dirty="0"/>
              <a:t> - specielt hvis makker ikke har noget i farven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63EE307-B8E4-7C46-B29A-FC04BD0D6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/>
              <a:t>Du sidder Nord med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D 9 8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T 3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D 4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I følgende meldeforløb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Vil du i slem hvis makker har klør es?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9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9 8 7 6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9 7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Eller vil du helst have de 4 </a:t>
            </a:r>
            <a:r>
              <a:rPr lang="da-DK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 placeret et andet sted?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B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9 8 7 6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9 7 5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5087C5D-BFD4-D54F-BB50-4B179687C5D0}"/>
              </a:ext>
            </a:extLst>
          </p:cNvPr>
          <p:cNvSpPr txBox="1"/>
          <p:nvPr/>
        </p:nvSpPr>
        <p:spPr>
          <a:xfrm>
            <a:off x="7625899" y="2393710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1♠︎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		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80965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1BC6B-5DBF-A94F-BB82-5B789E8F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Hvordan skal du vurdere situationen når modstanderne går mod slem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113B58-735A-B844-8E2A-3B4FABE3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916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SKAL ØST/VEST OFRE MOD DENNE 6♠︎?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Nord/Syd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D B 7 5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T 9 8 4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9 8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8 7 2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Øst/Vest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︎4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6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6 3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D B 8 7 6 5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︎6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T 3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7 5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T 9 3 2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35DF3A7-AC03-2A43-B422-A552BF8DDDC6}"/>
              </a:ext>
            </a:extLst>
          </p:cNvPr>
          <p:cNvSpPr txBox="1"/>
          <p:nvPr/>
        </p:nvSpPr>
        <p:spPr>
          <a:xfrm>
            <a:off x="7473387" y="2828835"/>
            <a:ext cx="1923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12 stik hvis hjerterne bryder 3-2 eller ruder dame i plads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599CDD4-F6C8-D340-A1FE-F78F40C729F3}"/>
              </a:ext>
            </a:extLst>
          </p:cNvPr>
          <p:cNvSpPr txBox="1"/>
          <p:nvPr/>
        </p:nvSpPr>
        <p:spPr>
          <a:xfrm>
            <a:off x="7473387" y="4657601"/>
            <a:ext cx="192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8 stik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58B29A2D-7150-4D4C-B4FF-C0A5B6EC86B8}"/>
              </a:ext>
            </a:extLst>
          </p:cNvPr>
          <p:cNvSpPr txBox="1"/>
          <p:nvPr/>
        </p:nvSpPr>
        <p:spPr>
          <a:xfrm>
            <a:off x="7657871" y="5286038"/>
            <a:ext cx="2528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spørgsmål – hvad er zonestillingen?</a:t>
            </a:r>
          </a:p>
        </p:txBody>
      </p:sp>
    </p:spTree>
    <p:extLst>
      <p:ext uri="{BB962C8B-B14F-4D97-AF65-F5344CB8AC3E}">
        <p14:creationId xmlns:p14="http://schemas.microsoft.com/office/powerpoint/2010/main" val="209162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90965-1C72-3144-AFB3-07A7DDA8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Når både I og modstanderne har mindst en 10 </a:t>
            </a:r>
            <a:r>
              <a:rPr lang="da-DK" dirty="0" err="1"/>
              <a:t>kortsfit</a:t>
            </a:r>
            <a:r>
              <a:rPr lang="da-DK" dirty="0"/>
              <a:t> – hvad skal der til for at ofre?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4BECB8-E1BA-9549-AC74-BB5012A7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3600" dirty="0"/>
              <a:t>Hvor mange stik er på spil?</a:t>
            </a:r>
          </a:p>
          <a:p>
            <a:pPr marL="0" indent="0">
              <a:buNone/>
            </a:pPr>
            <a:r>
              <a:rPr lang="da-DK" sz="3600" dirty="0"/>
              <a:t>20 stik</a:t>
            </a:r>
          </a:p>
          <a:p>
            <a:pPr marL="0" indent="0">
              <a:buNone/>
            </a:pPr>
            <a:r>
              <a:rPr lang="da-DK" sz="3600" dirty="0"/>
              <a:t>Er modstanderne i zonen og I er udenfor:</a:t>
            </a:r>
          </a:p>
          <a:p>
            <a:pPr marL="0" indent="0">
              <a:buNone/>
            </a:pPr>
            <a:r>
              <a:rPr lang="da-DK" sz="3600" dirty="0"/>
              <a:t>De vinder 1430 og I går 5 beter i storeslem til i alt 1100</a:t>
            </a:r>
          </a:p>
          <a:p>
            <a:pPr marL="0" indent="0">
              <a:buNone/>
            </a:pPr>
            <a:r>
              <a:rPr lang="da-DK" sz="3600" dirty="0"/>
              <a:t>Der skal ofres</a:t>
            </a:r>
          </a:p>
        </p:txBody>
      </p:sp>
    </p:spTree>
    <p:extLst>
      <p:ext uri="{BB962C8B-B14F-4D97-AF65-F5344CB8AC3E}">
        <p14:creationId xmlns:p14="http://schemas.microsoft.com/office/powerpoint/2010/main" val="36542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90965-1C72-3144-AFB3-07A7DDA8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Når både I og modstanderne har mindst en 10 </a:t>
            </a:r>
            <a:r>
              <a:rPr lang="da-DK" dirty="0" err="1"/>
              <a:t>kortsfit</a:t>
            </a:r>
            <a:r>
              <a:rPr lang="da-DK" dirty="0"/>
              <a:t> – hvad skal der til for at ofre?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4BECB8-E1BA-9549-AC74-BB5012A7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sz="4000" dirty="0"/>
              <a:t>Er alle i zonen?</a:t>
            </a:r>
          </a:p>
          <a:p>
            <a:pPr marL="0" indent="0">
              <a:buNone/>
            </a:pPr>
            <a:r>
              <a:rPr lang="da-DK" sz="4000" dirty="0"/>
              <a:t>De vinder 1430 og I går 5 beter i storeslem til i alt 1400 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4500" dirty="0"/>
              <a:t>I SKAL OFRE!</a:t>
            </a:r>
          </a:p>
          <a:p>
            <a:pPr marL="0" indent="0">
              <a:buNone/>
            </a:pPr>
            <a:r>
              <a:rPr lang="da-DK" sz="4500" dirty="0"/>
              <a:t>MEN ALDRIG I ANDRE ZONESTILLINGER MED MINDRE I HAR EN RENONCE I DERES FARVE.  SÅ MÅ I OGSÅ OFRE I LIGE ZONESTILLING UDEN FOR ZONEN!</a:t>
            </a:r>
          </a:p>
        </p:txBody>
      </p:sp>
    </p:spTree>
    <p:extLst>
      <p:ext uri="{BB962C8B-B14F-4D97-AF65-F5344CB8AC3E}">
        <p14:creationId xmlns:p14="http://schemas.microsoft.com/office/powerpoint/2010/main" val="145683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Mere en meldeforståelse end en meldeteknik 2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er stærkest?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E06E36-D4F1-6F47-B987-D522B5D7EA37}"/>
              </a:ext>
            </a:extLst>
          </p:cNvPr>
          <p:cNvSpPr txBox="1"/>
          <p:nvPr/>
        </p:nvSpPr>
        <p:spPr>
          <a:xfrm>
            <a:off x="4657492" y="3578725"/>
            <a:ext cx="287701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3♠︎ ?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eller	4♠︎ ?</a:t>
            </a:r>
          </a:p>
          <a:p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7440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A7280-8802-774B-B3C2-36E37B82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6D6FEA-9640-B647-A5DC-2C8EFABD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NU TIL SPLINTER MELDINGER FØR SPIL 1 - 4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8464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Splinter meldinger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Vis din vigtige kortfarve hurtigst muligt når der er </a:t>
            </a:r>
            <a:r>
              <a:rPr lang="da-DK" dirty="0" err="1"/>
              <a:t>fit</a:t>
            </a:r>
            <a:endParaRPr lang="da-DK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4064771761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D7762-1BF1-7641-8B63-744B8690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en </a:t>
            </a:r>
            <a:r>
              <a:rPr lang="da-DK" dirty="0" err="1"/>
              <a:t>splintermelding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8C98910-925B-EC42-9F53-5612DDB20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Splinter betyder lille del – i bridge betyder det en kortfarve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En </a:t>
            </a:r>
            <a:r>
              <a:rPr lang="da-DK" sz="2800" dirty="0" err="1"/>
              <a:t>splintermelding</a:t>
            </a:r>
            <a:r>
              <a:rPr lang="da-DK" sz="2800" dirty="0"/>
              <a:t> viser således enten en singleton eller en renonce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360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Hvornår kan jeg se, at makker har afgivet en splinter?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rmAutofit fontScale="85000" lnSpcReduction="10000"/>
          </a:bodyPr>
          <a:lstStyle/>
          <a:p>
            <a:r>
              <a:rPr lang="da-DK" sz="2800" dirty="0"/>
              <a:t>Et dobbeltspring efter en farvemelding viser single eller renonce i springfarven og en stærk hånd med primær </a:t>
            </a:r>
            <a:r>
              <a:rPr lang="da-DK" sz="2800" dirty="0" err="1"/>
              <a:t>fit</a:t>
            </a:r>
            <a:r>
              <a:rPr lang="da-DK" sz="2800" dirty="0"/>
              <a:t>!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3000" dirty="0"/>
              <a:t>Fortæller makker, at jeg har singleton eller er renonce i springfarven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15C11E6-0EE3-3342-8AFE-D44CF988FD8C}"/>
              </a:ext>
            </a:extLst>
          </p:cNvPr>
          <p:cNvSpPr txBox="1"/>
          <p:nvPr/>
        </p:nvSpPr>
        <p:spPr>
          <a:xfrm>
            <a:off x="2421616" y="3407484"/>
            <a:ext cx="2877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endParaRPr lang="da-DK" sz="28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E43EF31-9AAB-E14A-8A61-532D18F1942F}"/>
              </a:ext>
            </a:extLst>
          </p:cNvPr>
          <p:cNvSpPr txBox="1"/>
          <p:nvPr/>
        </p:nvSpPr>
        <p:spPr>
          <a:xfrm>
            <a:off x="7686942" y="3407483"/>
            <a:ext cx="2877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1♠︎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42271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Kan man skelne mellem splinter der viser single og renonce? – for viderekommende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Ja det kan man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Spring til 3NT efter en majoråbning viser en ubekendt renonce og er krav til udgang.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︎K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9 8 7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5 4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8 7 5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10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3610965" y="291193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203584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Eksempel på den renoncevisende 3NT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︎K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9 3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5 4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8 7 5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-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10 5 4 2 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1685305" y="2026201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8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DA38423-08E9-BF4D-A53E-22980987A805}"/>
              </a:ext>
            </a:extLst>
          </p:cNvPr>
          <p:cNvSpPr txBox="1"/>
          <p:nvPr/>
        </p:nvSpPr>
        <p:spPr>
          <a:xfrm>
            <a:off x="5710989" y="2457087"/>
            <a:ext cx="5577591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Når der er vist en renonce, må esset  i renoncefarven IKKE vises når der spørges efter esser! </a:t>
            </a:r>
          </a:p>
        </p:txBody>
      </p:sp>
    </p:spTree>
    <p:extLst>
      <p:ext uri="{BB962C8B-B14F-4D97-AF65-F5344CB8AC3E}">
        <p14:creationId xmlns:p14="http://schemas.microsoft.com/office/powerpoint/2010/main" val="2613690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D51F4-9509-CB48-9DC3-7EFBF207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2B3C41-477C-1F40-9E37-94F076AF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r>
              <a:rPr lang="da-DK" sz="2800" dirty="0"/>
              <a:t>Nu til spil 1 - 4</a:t>
            </a:r>
          </a:p>
        </p:txBody>
      </p:sp>
    </p:spTree>
    <p:extLst>
      <p:ext uri="{BB962C8B-B14F-4D97-AF65-F5344CB8AC3E}">
        <p14:creationId xmlns:p14="http://schemas.microsoft.com/office/powerpoint/2010/main" val="13702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6000" dirty="0"/>
              <a:t>1430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Den næst mest brugte konvention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894372563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1430 spørger efter nøglekort </a:t>
            </a:r>
            <a:br>
              <a:rPr lang="da-DK" dirty="0"/>
            </a:br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/>
              <a:t>Når trumffarven er faslagt og den samlede styrke til slem er tilstede, er 4NT meldingen konventionel og spørger efter esser </a:t>
            </a:r>
            <a:r>
              <a:rPr lang="da-DK" sz="2400" i="1" dirty="0"/>
              <a:t>samt trumf dame</a:t>
            </a:r>
            <a:r>
              <a:rPr lang="da-DK" sz="2400" dirty="0"/>
              <a:t>. Trumf konge tæller som et es. </a:t>
            </a:r>
          </a:p>
          <a:p>
            <a:pPr marL="0" indent="0">
              <a:buNone/>
            </a:pPr>
            <a:r>
              <a:rPr lang="da-DK" sz="2400" dirty="0"/>
              <a:t>Svarene på 4NT er</a:t>
            </a:r>
          </a:p>
          <a:p>
            <a:pPr marL="0" indent="0">
              <a:buNone/>
            </a:pPr>
            <a:r>
              <a:rPr lang="da-DK" sz="2400" dirty="0"/>
              <a:t>5♣ = 1 eller 4 esser</a:t>
            </a:r>
          </a:p>
          <a:p>
            <a:pPr marL="0" indent="0">
              <a:buNone/>
            </a:pPr>
            <a:r>
              <a:rPr lang="da-DK" sz="2400" dirty="0"/>
              <a:t>5♦ = 3 eller 0 esser</a:t>
            </a:r>
          </a:p>
          <a:p>
            <a:pPr marL="0" indent="0">
              <a:buNone/>
            </a:pPr>
            <a:r>
              <a:rPr lang="da-DK" sz="2400" dirty="0"/>
              <a:t>5♥ = 2 esser uden trumf dame</a:t>
            </a:r>
          </a:p>
          <a:p>
            <a:pPr marL="0" indent="0">
              <a:buNone/>
            </a:pPr>
            <a:r>
              <a:rPr lang="da-DK" sz="2400" dirty="0"/>
              <a:t>5♠ = 2 esser med trumf dame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8188411" y="3848341"/>
            <a:ext cx="40035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54780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med trumf dame ?</a:t>
            </a:r>
            <a:br>
              <a:rPr lang="da-DK" dirty="0"/>
            </a:br>
            <a:r>
              <a:rPr lang="da-DK" sz="2400" dirty="0"/>
              <a:t> - hun er også vigtig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3545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dirty="0"/>
              <a:t>Efter svarene 5♥ og 5♠ ved vi om trumf dame er i hus. </a:t>
            </a:r>
          </a:p>
          <a:p>
            <a:pPr marL="0" indent="0">
              <a:buNone/>
            </a:pPr>
            <a:r>
              <a:rPr lang="da-DK" dirty="0"/>
              <a:t>Efter svarene 5♣ og 5♦ spørger farven over (ikke trumffarven) efter trumf dame.</a:t>
            </a:r>
            <a:br>
              <a:rPr lang="da-DK" dirty="0"/>
            </a:br>
            <a:endParaRPr lang="da-DK" dirty="0"/>
          </a:p>
          <a:p>
            <a:pPr marL="0" indent="0">
              <a:buNone/>
            </a:pPr>
            <a:r>
              <a:rPr lang="da-DK" dirty="0"/>
              <a:t>5♦/5♠  - SPØRGER	</a:t>
            </a:r>
          </a:p>
          <a:p>
            <a:pPr marL="0" indent="0">
              <a:buNone/>
            </a:pPr>
            <a:r>
              <a:rPr lang="da-DK" dirty="0"/>
              <a:t>SVAR</a:t>
            </a:r>
          </a:p>
          <a:p>
            <a:r>
              <a:rPr lang="da-DK" dirty="0"/>
              <a:t>5 eller 6 i trumffarven = benægter trumf dame</a:t>
            </a:r>
          </a:p>
          <a:p>
            <a:r>
              <a:rPr lang="da-DK" dirty="0"/>
              <a:t>5ut = jeg har trumf dame men ingen sidekonger.</a:t>
            </a:r>
          </a:p>
          <a:p>
            <a:r>
              <a:rPr lang="da-DK" dirty="0"/>
              <a:t>5 eller 6 i ny farve = trumf dame plus kongen i den meldte farve. En sidekonge vises billigst muligt. 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DA09BCB-D2F1-D04A-97BC-5957C203A792}"/>
              </a:ext>
            </a:extLst>
          </p:cNvPr>
          <p:cNvSpPr txBox="1"/>
          <p:nvPr/>
        </p:nvSpPr>
        <p:spPr>
          <a:xfrm>
            <a:off x="7484076" y="3242860"/>
            <a:ext cx="29227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/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38923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Mere en meldeforståelse end en meldeteknik 3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er stærkest?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3021769-C5A9-0346-B505-55914EBBFA97}"/>
              </a:ext>
            </a:extLst>
          </p:cNvPr>
          <p:cNvSpPr txBox="1"/>
          <p:nvPr/>
        </p:nvSpPr>
        <p:spPr>
          <a:xfrm>
            <a:off x="4464483" y="3109255"/>
            <a:ext cx="287701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 eller 4♠︎ 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783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5NT efter der er vist esser og eller spurgt til trumfdame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/>
              <a:t>Er opfordring til storeslem og beder makker om at vise konger nedefra</a:t>
            </a:r>
            <a:r>
              <a:rPr lang="da-DK" dirty="0"/>
              <a:t>.</a:t>
            </a:r>
          </a:p>
          <a:p>
            <a:pPr marL="0" lv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SVAR</a:t>
            </a: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benægter klør konge og viser ruder konge</a:t>
            </a:r>
            <a:endParaRPr lang="da-DK" sz="2800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B7AADB-C920-824D-A7BB-6700C162A569}"/>
              </a:ext>
            </a:extLst>
          </p:cNvPr>
          <p:cNvSpPr txBox="1"/>
          <p:nvPr/>
        </p:nvSpPr>
        <p:spPr>
          <a:xfrm>
            <a:off x="6634604" y="2987504"/>
            <a:ext cx="3377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5NT</a:t>
            </a:r>
            <a:endParaRPr lang="da-DK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3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Anden farvemelding end trumffarven på 6 trinnet spørger efter en specifik konge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/>
              <a:t>Det er en opfordring til storeslem. Er kongen allerede </a:t>
            </a:r>
            <a:r>
              <a:rPr lang="da-DK" sz="2400" dirty="0" err="1"/>
              <a:t>cuebidet</a:t>
            </a:r>
            <a:r>
              <a:rPr lang="da-DK" sz="2400" dirty="0"/>
              <a:t>, spørges der efter damen </a:t>
            </a:r>
          </a:p>
          <a:p>
            <a:pPr marL="0" lvl="0" indent="0">
              <a:buNone/>
            </a:pPr>
            <a:endParaRPr lang="da-DK" dirty="0"/>
          </a:p>
          <a:p>
            <a:pPr marL="0" lvl="0" indent="0">
              <a:buNone/>
            </a:pPr>
            <a:endParaRPr lang="da-DK" dirty="0"/>
          </a:p>
          <a:p>
            <a:pPr marL="0" lvl="0" indent="0">
              <a:buNone/>
            </a:pPr>
            <a:r>
              <a:rPr lang="da-DK" sz="2400" dirty="0"/>
              <a:t>Der er to svar:</a:t>
            </a:r>
          </a:p>
          <a:p>
            <a:pPr marL="0" lvl="0" indent="0">
              <a:buNone/>
            </a:pPr>
            <a:r>
              <a:rPr lang="da-DK" sz="2400" dirty="0"/>
              <a:t>Meld storeslem med kongen</a:t>
            </a:r>
          </a:p>
          <a:p>
            <a:pPr marL="0" lvl="0" indent="0">
              <a:buNone/>
            </a:pPr>
            <a:r>
              <a:rPr lang="da-DK" sz="2400" dirty="0"/>
              <a:t>Meld lilleslem uden kongen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B7AADB-C920-824D-A7BB-6700C162A569}"/>
              </a:ext>
            </a:extLst>
          </p:cNvPr>
          <p:cNvSpPr txBox="1"/>
          <p:nvPr/>
        </p:nvSpPr>
        <p:spPr>
          <a:xfrm>
            <a:off x="7484075" y="3242860"/>
            <a:ext cx="3377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6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E5D11-6B7B-FA48-A376-FE6EE372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81C0C6-D2FB-FD41-9188-E00F6839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/>
              <a:t>Nu til spil 5 -8</a:t>
            </a:r>
          </a:p>
        </p:txBody>
      </p:sp>
    </p:spTree>
    <p:extLst>
      <p:ext uri="{BB962C8B-B14F-4D97-AF65-F5344CB8AC3E}">
        <p14:creationId xmlns:p14="http://schemas.microsoft.com/office/powerpoint/2010/main" val="130461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En ny tilgang til </a:t>
            </a:r>
            <a:r>
              <a:rPr lang="da-DK" sz="3200" dirty="0" err="1"/>
              <a:t>Cuebids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9 principper der vil gøre det nemmere at vurdere jeres slemmuligheder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288573967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D7762-1BF1-7641-8B63-744B8690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et </a:t>
            </a:r>
            <a:r>
              <a:rPr lang="da-DK" dirty="0" err="1"/>
              <a:t>cuebid</a:t>
            </a:r>
            <a:r>
              <a:rPr lang="da-DK" dirty="0"/>
              <a:t>?</a:t>
            </a:r>
            <a:br>
              <a:rPr lang="da-DK" dirty="0"/>
            </a:br>
            <a:r>
              <a:rPr lang="da-DK" dirty="0"/>
              <a:t>					</a:t>
            </a:r>
            <a:r>
              <a:rPr lang="da-DK" sz="2400" dirty="0"/>
              <a:t>Definition og mening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8C98910-925B-EC42-9F53-5612DDB20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800" b="1" dirty="0"/>
              <a:t>Definition</a:t>
            </a:r>
          </a:p>
          <a:p>
            <a:pPr marL="0" indent="0">
              <a:buNone/>
            </a:pPr>
            <a:r>
              <a:rPr lang="da-DK" sz="2800" dirty="0"/>
              <a:t>Når I har </a:t>
            </a:r>
            <a:r>
              <a:rPr lang="da-DK" sz="2800" dirty="0" err="1"/>
              <a:t>fit</a:t>
            </a:r>
            <a:r>
              <a:rPr lang="da-DK" sz="2800" dirty="0"/>
              <a:t>, fortæller et </a:t>
            </a:r>
            <a:r>
              <a:rPr lang="da-DK" sz="2800" dirty="0" err="1"/>
              <a:t>cuebid</a:t>
            </a:r>
            <a:r>
              <a:rPr lang="da-DK" sz="2800" dirty="0"/>
              <a:t>, at du har kontrol i meldte farve i form af et es, konge, singleton eller en renonce. </a:t>
            </a:r>
          </a:p>
          <a:p>
            <a:r>
              <a:rPr lang="da-DK" sz="2800" dirty="0"/>
              <a:t>Et </a:t>
            </a:r>
            <a:r>
              <a:rPr lang="da-DK" sz="2800" dirty="0" err="1"/>
              <a:t>cuebid</a:t>
            </a:r>
            <a:r>
              <a:rPr lang="da-DK" sz="2800" dirty="0"/>
              <a:t> har to vigtige formål:</a:t>
            </a:r>
          </a:p>
          <a:p>
            <a:pPr marL="457200" indent="-457200">
              <a:buAutoNum type="arabicPeriod"/>
            </a:pPr>
            <a:r>
              <a:rPr lang="da-DK" sz="2800" dirty="0"/>
              <a:t>At sikre vi ikke kommer i en slem, hvor modstanderne kan starte med at trække to stik i samme farve.</a:t>
            </a:r>
          </a:p>
          <a:p>
            <a:pPr marL="457200" indent="-457200">
              <a:buAutoNum type="arabicPeriod"/>
            </a:pPr>
            <a:r>
              <a:rPr lang="da-DK" sz="2800" dirty="0"/>
              <a:t>At fortælle makker, hvilke esser, konger, singletons og renoncer der er på hånden.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575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Hvornår kan jeg se, at makker har afgivet et </a:t>
            </a:r>
            <a:r>
              <a:rPr lang="da-DK" dirty="0" err="1"/>
              <a:t>cuebid</a:t>
            </a:r>
            <a:r>
              <a:rPr lang="da-DK" dirty="0"/>
              <a:t> I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sz="3000" dirty="0"/>
              <a:t>Når vi er enige om en trumffarve, er ny farve et </a:t>
            </a:r>
            <a:r>
              <a:rPr lang="da-DK" sz="3000" dirty="0" err="1"/>
              <a:t>cuebid</a:t>
            </a:r>
            <a:endParaRPr lang="da-DK" sz="3000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3000" dirty="0"/>
              <a:t>Fortæller makker, at jeg har es, konge, singleton eller er renonce i spar!</a:t>
            </a:r>
          </a:p>
          <a:p>
            <a:r>
              <a:rPr lang="da-DK" sz="3000" dirty="0"/>
              <a:t>Det giver ingen mening at introducere en ny farve når vi har fundet tilpasning!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15C11E6-0EE3-3342-8AFE-D44CF988FD8C}"/>
              </a:ext>
            </a:extLst>
          </p:cNvPr>
          <p:cNvSpPr txBox="1"/>
          <p:nvPr/>
        </p:nvSpPr>
        <p:spPr>
          <a:xfrm>
            <a:off x="6253216" y="2521059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98758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Hvornår kan jeg se, at makker har afgivet et </a:t>
            </a:r>
            <a:r>
              <a:rPr lang="da-DK" dirty="0" err="1"/>
              <a:t>cuebid</a:t>
            </a:r>
            <a:r>
              <a:rPr lang="da-DK" dirty="0"/>
              <a:t> 2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800" dirty="0"/>
              <a:t>Når makker uden dobbelthop melder på firetrinnet der fastlægger sidst meldte farve som trumf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sz="3100" dirty="0"/>
          </a:p>
          <a:p>
            <a:r>
              <a:rPr lang="da-DK" sz="3100" dirty="0"/>
              <a:t>Fortæller makker, at jeg har es, konge, singleton eller er renonce i klør!</a:t>
            </a:r>
          </a:p>
          <a:p>
            <a:r>
              <a:rPr lang="da-DK" sz="3100" dirty="0"/>
              <a:t>3</a:t>
            </a:r>
            <a:r>
              <a:rPr lang="da-DK" sz="32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♣︎</a:t>
            </a:r>
            <a:r>
              <a:rPr lang="da-DK" sz="3100" dirty="0"/>
              <a:t> er krav, så det giver ikke mening at springe i klør.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15C11E6-0EE3-3342-8AFE-D44CF988FD8C}"/>
              </a:ext>
            </a:extLst>
          </p:cNvPr>
          <p:cNvSpPr txBox="1"/>
          <p:nvPr/>
        </p:nvSpPr>
        <p:spPr>
          <a:xfrm>
            <a:off x="4410838" y="283309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6381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Et </a:t>
            </a:r>
            <a:r>
              <a:rPr lang="da-DK" dirty="0" err="1"/>
              <a:t>cuebid</a:t>
            </a:r>
            <a:r>
              <a:rPr lang="da-DK" dirty="0"/>
              <a:t> i egen meldt farve lover mindst en tophonnør i farven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91242" cy="40377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8 7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10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De viderekomne kan aftale, at det skal vise mindst 2 tophonnører i farven!</a:t>
            </a: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8723271" y="2363103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952958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1607C-9DD2-F94E-81BD-11C745D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Et </a:t>
            </a:r>
            <a:r>
              <a:rPr lang="da-DK" dirty="0" err="1"/>
              <a:t>cuebid</a:t>
            </a:r>
            <a:r>
              <a:rPr lang="da-DK" dirty="0"/>
              <a:t> i makkers 1 meldte farve lover mindst én tophonnør i farven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E76562-D4A2-F443-879B-1C7F032D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︎E D 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T 6 4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︎B 4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D B 8 4 3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4AA3D13-48C9-2141-9A2D-5E79514EB352}"/>
              </a:ext>
            </a:extLst>
          </p:cNvPr>
          <p:cNvSpPr txBox="1"/>
          <p:nvPr/>
        </p:nvSpPr>
        <p:spPr>
          <a:xfrm>
            <a:off x="8369521" y="2015732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3♠︎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2FFBF17-FBF6-374B-9FAC-F1C3C1A41320}"/>
              </a:ext>
            </a:extLst>
          </p:cNvPr>
          <p:cNvSpPr txBox="1"/>
          <p:nvPr/>
        </p:nvSpPr>
        <p:spPr>
          <a:xfrm>
            <a:off x="1550588" y="2228671"/>
            <a:ext cx="4702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Der må således ikke </a:t>
            </a:r>
            <a:r>
              <a:rPr lang="da-DK" sz="2400" b="1" dirty="0" err="1"/>
              <a:t>cuebides</a:t>
            </a:r>
            <a:r>
              <a:rPr lang="da-DK" sz="2400" b="1" dirty="0"/>
              <a:t> en kortfarve i makkers naturligt meldte 1. farve!</a:t>
            </a:r>
          </a:p>
        </p:txBody>
      </p:sp>
    </p:spTree>
    <p:extLst>
      <p:ext uri="{BB962C8B-B14F-4D97-AF65-F5344CB8AC3E}">
        <p14:creationId xmlns:p14="http://schemas.microsoft.com/office/powerpoint/2010/main" val="7712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Et </a:t>
            </a:r>
            <a:r>
              <a:rPr lang="da-DK" sz="2800" dirty="0" err="1"/>
              <a:t>cuebid</a:t>
            </a:r>
            <a:r>
              <a:rPr lang="da-DK" sz="2800" dirty="0"/>
              <a:t> i ny farve lover første eller anden kontrol i form af Es/konge eller single/renonce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4 3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T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︎9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T 9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8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7863406" y="2171157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937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6CDB9-A24C-6C48-BC3C-802E0A110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 der etableret udgangskrav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A9385F-71D8-D64E-ACA8-7EE7D9E32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3000" dirty="0"/>
              <a:t>Er spring til udgang den svageste melding.</a:t>
            </a:r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2800" dirty="0"/>
              <a:t>Hvorfor?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Hvis vi melder stille og roligt kan vi undersøge om der er slem (</a:t>
            </a:r>
            <a:r>
              <a:rPr lang="da-DK" sz="2800" dirty="0" err="1"/>
              <a:t>slow</a:t>
            </a:r>
            <a:r>
              <a:rPr lang="da-DK" sz="2800" dirty="0"/>
              <a:t> arrival) i kortene så spring til udgang advarer mod at gå i slem (fast arrival!</a:t>
            </a:r>
          </a:p>
        </p:txBody>
      </p:sp>
    </p:spTree>
    <p:extLst>
      <p:ext uri="{BB962C8B-B14F-4D97-AF65-F5344CB8AC3E}">
        <p14:creationId xmlns:p14="http://schemas.microsoft.com/office/powerpoint/2010/main" val="41610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1607C-9DD2-F94E-81BD-11C745D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Forbigåelse af en farve benægter et </a:t>
            </a:r>
            <a:r>
              <a:rPr lang="da-DK" dirty="0" err="1"/>
              <a:t>cuebid</a:t>
            </a:r>
            <a:r>
              <a:rPr lang="da-DK" dirty="0"/>
              <a:t> i farven					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E76562-D4A2-F443-879B-1C7F032D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︎E D 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T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T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︎K 4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3 2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3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4AA3D13-48C9-2141-9A2D-5E79514EB352}"/>
              </a:ext>
            </a:extLst>
          </p:cNvPr>
          <p:cNvSpPr txBox="1"/>
          <p:nvPr/>
        </p:nvSpPr>
        <p:spPr>
          <a:xfrm>
            <a:off x="8177839" y="2159773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4♠︎</a:t>
            </a:r>
          </a:p>
        </p:txBody>
      </p:sp>
    </p:spTree>
    <p:extLst>
      <p:ext uri="{BB962C8B-B14F-4D97-AF65-F5344CB8AC3E}">
        <p14:creationId xmlns:p14="http://schemas.microsoft.com/office/powerpoint/2010/main" val="195709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3Nt som kraftig opfordring til slem – gælder kun ved major </a:t>
            </a:r>
            <a:r>
              <a:rPr lang="da-DK" sz="2800" dirty="0" err="1"/>
              <a:t>fit</a:t>
            </a:r>
            <a:endParaRPr lang="da-DK" sz="28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4 3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T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T 9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8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8309811" y="2305615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406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3Nt som kraftig opfordring til slem – også efter en spærremelding i major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︎9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T 9 4 3 2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Syd: E K ︎2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9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T 9 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6096000" y="217115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18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1607C-9DD2-F94E-81BD-11C745D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Forbigåelse af 3Nt + </a:t>
            </a:r>
            <a:r>
              <a:rPr lang="da-DK" dirty="0" err="1"/>
              <a:t>cuebid</a:t>
            </a:r>
            <a:r>
              <a:rPr lang="da-DK" dirty="0"/>
              <a:t>, viser mild sleminteresse – ved major </a:t>
            </a:r>
            <a:r>
              <a:rPr lang="da-DK" dirty="0" err="1"/>
              <a:t>fit</a:t>
            </a:r>
            <a:r>
              <a:rPr lang="da-DK" dirty="0"/>
              <a:t>		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E76562-D4A2-F443-879B-1C7F032D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︎E K B 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T 6 4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︎D T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6 5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4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B T 8 3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4AA3D13-48C9-2141-9A2D-5E79514EB352}"/>
              </a:ext>
            </a:extLst>
          </p:cNvPr>
          <p:cNvSpPr txBox="1"/>
          <p:nvPr/>
        </p:nvSpPr>
        <p:spPr>
          <a:xfrm>
            <a:off x="8177839" y="2159773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063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EC325-01DB-784D-8759-E96E4A5C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Last </a:t>
            </a:r>
            <a:r>
              <a:rPr lang="da-DK" dirty="0" err="1"/>
              <a:t>train</a:t>
            </a:r>
            <a:r>
              <a:rPr lang="da-DK" dirty="0"/>
              <a:t> - sidste chance for at vise sleminteresse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A524D6B-6047-FA43-8F90-64F2E011B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556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sz="5100" dirty="0"/>
              <a:t>Sidste mulige farvemelding på firetrinnet under trumffarven viser sleminteresse uden at love kontrol i farven.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45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︎K T 8 3 </a:t>
            </a:r>
            <a:r>
              <a:rPr lang="da-DK" sz="59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6 5</a:t>
            </a:r>
            <a:r>
              <a:rPr lang="da-DK" sz="59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 ︎</a:t>
            </a:r>
            <a:r>
              <a:rPr lang="da-DK" sz="59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T 4  </a:t>
            </a:r>
            <a:r>
              <a:rPr lang="da-DK" sz="59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8 3 </a:t>
            </a:r>
            <a:endParaRPr lang="da-DK" sz="59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5CA3BED-3F8D-584A-85A8-B6906F2E7EDF}"/>
              </a:ext>
            </a:extLst>
          </p:cNvPr>
          <p:cNvSpPr txBox="1"/>
          <p:nvPr/>
        </p:nvSpPr>
        <p:spPr>
          <a:xfrm>
            <a:off x="7512985" y="3080331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752AAD1-EDA4-D444-9837-AD4F047A454E}"/>
              </a:ext>
            </a:extLst>
          </p:cNvPr>
          <p:cNvSpPr txBox="1"/>
          <p:nvPr/>
        </p:nvSpPr>
        <p:spPr>
          <a:xfrm>
            <a:off x="9326764" y="4372993"/>
            <a:ext cx="930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40456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Vi </a:t>
            </a:r>
            <a:r>
              <a:rPr lang="da-DK" sz="2800" dirty="0" err="1"/>
              <a:t>cuebider</a:t>
            </a:r>
            <a:r>
              <a:rPr lang="da-DK" sz="2800" dirty="0"/>
              <a:t> ikke på fem trinnet – her bruger vi </a:t>
            </a:r>
            <a:r>
              <a:rPr lang="da-DK" sz="2800" dirty="0" err="1"/>
              <a:t>voidwood</a:t>
            </a:r>
            <a:r>
              <a:rPr lang="da-DK" sz="28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︎K D T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T 9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8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5 4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8438148" y="2267410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3NT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4167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C3337-1B8D-5A42-9DE7-98B46A8E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C708A92-4A8B-D848-83F4-936EA620B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NU TIL SPIL 9 - 12</a:t>
            </a:r>
          </a:p>
        </p:txBody>
      </p:sp>
    </p:spTree>
    <p:extLst>
      <p:ext uri="{BB962C8B-B14F-4D97-AF65-F5344CB8AC3E}">
        <p14:creationId xmlns:p14="http://schemas.microsoft.com/office/powerpoint/2010/main" val="9370806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Slem når modstanderne spærrer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Den sværeste beslutning i bridge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D1DF0C3-AA42-6D4C-9F48-9E23F3A1A8AE}"/>
              </a:ext>
            </a:extLst>
          </p:cNvPr>
          <p:cNvSpPr txBox="1"/>
          <p:nvPr/>
        </p:nvSpPr>
        <p:spPr>
          <a:xfrm>
            <a:off x="945296" y="5729591"/>
            <a:ext cx="1564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40 minutter</a:t>
            </a:r>
          </a:p>
        </p:txBody>
      </p:sp>
    </p:spTree>
    <p:extLst>
      <p:ext uri="{BB962C8B-B14F-4D97-AF65-F5344CB8AC3E}">
        <p14:creationId xmlns:p14="http://schemas.microsoft.com/office/powerpoint/2010/main" val="1675137768"/>
      </p:ext>
    </p:extLst>
  </p:cSld>
  <p:clrMapOvr>
    <a:masterClrMapping/>
  </p:clrMapOvr>
  <p:transition spd="slow">
    <p:push dir="u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Makker åbner og næste hånd spærrer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Du sidder syd med: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T 3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B T 2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B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B 9 4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4 3 2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︎4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T 5 4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7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︎4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T 4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E B 7 3 2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3113903" y="2474893"/>
            <a:ext cx="4847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?	</a:t>
            </a:r>
            <a:endParaRPr lang="da-DK" sz="2800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205B3FAE-BCB8-1F47-A371-5636E54D6799}"/>
              </a:ext>
            </a:extLst>
          </p:cNvPr>
          <p:cNvSpPr txBox="1"/>
          <p:nvPr/>
        </p:nvSpPr>
        <p:spPr>
          <a:xfrm>
            <a:off x="6835502" y="3852651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</a:t>
            </a:r>
            <a:endParaRPr lang="da-DK" sz="2400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CC851EA-88B6-7E4D-A8B0-5E74F1941496}"/>
              </a:ext>
            </a:extLst>
          </p:cNvPr>
          <p:cNvSpPr txBox="1"/>
          <p:nvPr/>
        </p:nvSpPr>
        <p:spPr>
          <a:xfrm>
            <a:off x="6835501" y="4332115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3NT</a:t>
            </a:r>
            <a:endParaRPr lang="da-DK" sz="2400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1AAD3A6-045E-3E41-A215-3E0950C4E579}"/>
              </a:ext>
            </a:extLst>
          </p:cNvPr>
          <p:cNvSpPr txBox="1"/>
          <p:nvPr/>
        </p:nvSpPr>
        <p:spPr>
          <a:xfrm>
            <a:off x="6886834" y="4855456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PAS</a:t>
            </a:r>
            <a:endParaRPr lang="da-DK" sz="240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7A85429-9CD8-1E42-B954-96E01E96A80E}"/>
              </a:ext>
            </a:extLst>
          </p:cNvPr>
          <p:cNvSpPr txBox="1"/>
          <p:nvPr/>
        </p:nvSpPr>
        <p:spPr>
          <a:xfrm>
            <a:off x="6835501" y="5479098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63360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Makker åbner og næste hånd spærrer</a:t>
            </a:r>
            <a:br>
              <a:rPr lang="da-DK" dirty="0"/>
            </a:br>
            <a:r>
              <a:rPr lang="da-DK" dirty="0"/>
              <a:t> - for viderekommende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/>
              <a:t>Du sidder i syd med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9 8 7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E B 7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︎-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2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9 8 7 3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3113903" y="2474893"/>
            <a:ext cx="4847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?	</a:t>
            </a:r>
            <a:endParaRPr lang="da-DK" sz="2800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205B3FAE-BCB8-1F47-A371-5636E54D6799}"/>
              </a:ext>
            </a:extLst>
          </p:cNvPr>
          <p:cNvSpPr txBox="1"/>
          <p:nvPr/>
        </p:nvSpPr>
        <p:spPr>
          <a:xfrm>
            <a:off x="7891852" y="4174573"/>
            <a:ext cx="10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endParaRPr lang="da-DK" sz="2800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CC851EA-88B6-7E4D-A8B0-5E74F1941496}"/>
              </a:ext>
            </a:extLst>
          </p:cNvPr>
          <p:cNvSpPr txBox="1"/>
          <p:nvPr/>
        </p:nvSpPr>
        <p:spPr>
          <a:xfrm>
            <a:off x="7910172" y="4717227"/>
            <a:ext cx="10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1AAD3A6-045E-3E41-A215-3E0950C4E579}"/>
              </a:ext>
            </a:extLst>
          </p:cNvPr>
          <p:cNvSpPr txBox="1"/>
          <p:nvPr/>
        </p:nvSpPr>
        <p:spPr>
          <a:xfrm>
            <a:off x="7953094" y="5326232"/>
            <a:ext cx="10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8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F1CBF-2F25-114C-8D98-E1FB0DE7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Eksempler på meldesituationer hvor der er krævet til udgang</a:t>
            </a:r>
            <a:b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B5D806-5A68-7942-AC19-9C13070E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rmAutofit lnSpcReduction="10000"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En i major – 2NT –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 klør som udgangskrav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Svarer melder videre efter 4. farve krav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Ny farve på tretrinnet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Svares 2 ruder efter 1X– 1Y – 1NT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Er der flere situationer?</a:t>
            </a: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307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58F24-9433-2941-9EC0-5E5746BA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8A5F89-6445-324D-8104-475027A53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r>
              <a:rPr lang="da-DK" dirty="0"/>
              <a:t>Kravpas og doblinger på højt niveau</a:t>
            </a:r>
          </a:p>
        </p:txBody>
      </p:sp>
    </p:spTree>
    <p:extLst>
      <p:ext uri="{BB962C8B-B14F-4D97-AF65-F5344CB8AC3E}">
        <p14:creationId xmlns:p14="http://schemas.microsoft.com/office/powerpoint/2010/main" val="54546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Pas og dobling på højt niveau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Modstanderne skal ikke slippe afsted </a:t>
            </a:r>
            <a:r>
              <a:rPr lang="da-DK" dirty="0" err="1"/>
              <a:t>udoblet</a:t>
            </a:r>
            <a:r>
              <a:rPr lang="da-DK" dirty="0"/>
              <a:t>!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989900994"/>
      </p:ext>
    </p:extLst>
  </p:cSld>
  <p:clrMapOvr>
    <a:masterClrMapping/>
  </p:clrMapOvr>
  <p:transition spd="slow">
    <p:push dir="u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vores side har flest point skal vi enten have spillet eller doble dem!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10243116" cy="4338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800" dirty="0"/>
              <a:t>Hvad betyder en PAS </a:t>
            </a:r>
          </a:p>
          <a:p>
            <a:pPr marL="0" indent="0">
              <a:buNone/>
            </a:pPr>
            <a:r>
              <a:rPr lang="da-DK" sz="2800" dirty="0"/>
              <a:t>fra Nord?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At hun er i tvivl om I skal melde videre eller om der skal dobles!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D 4 3 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T 3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B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Hvad gør SYD med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︎-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B 8 3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4 2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 2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︎D B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5 4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5	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8 3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B T 9 5 3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3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2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5474135" y="2031060"/>
            <a:ext cx="667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		Vest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2♠︎ 		4 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PAS 		PAS</a:t>
            </a:r>
            <a:endParaRPr lang="da-DK" sz="28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34E98D-3B85-5140-82A1-A15DA3E76545}"/>
              </a:ext>
            </a:extLst>
          </p:cNvPr>
          <p:cNvSpPr txBox="1"/>
          <p:nvPr/>
        </p:nvSpPr>
        <p:spPr>
          <a:xfrm>
            <a:off x="10375896" y="4758233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8D078FE-36A6-134B-B183-BBFA26B2DC3E}"/>
              </a:ext>
            </a:extLst>
          </p:cNvPr>
          <p:cNvSpPr txBox="1"/>
          <p:nvPr/>
        </p:nvSpPr>
        <p:spPr>
          <a:xfrm>
            <a:off x="10375895" y="5183212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DE66A68-1E30-204D-954D-B35D74DA0AB1}"/>
              </a:ext>
            </a:extLst>
          </p:cNvPr>
          <p:cNvSpPr txBox="1"/>
          <p:nvPr/>
        </p:nvSpPr>
        <p:spPr>
          <a:xfrm>
            <a:off x="10375895" y="5675684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9875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vores side har flest point skal vi enten have spillet eller doble dem!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33849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3800" dirty="0"/>
              <a:t>Hvad betyder en </a:t>
            </a:r>
          </a:p>
          <a:p>
            <a:pPr marL="0" indent="0">
              <a:buNone/>
            </a:pPr>
            <a:r>
              <a:rPr lang="da-DK" sz="3800" dirty="0"/>
              <a:t>D fra Nord?</a:t>
            </a:r>
          </a:p>
          <a:p>
            <a:pPr marL="0" indent="0">
              <a:buNone/>
            </a:pPr>
            <a:endParaRPr lang="da-DK" sz="3400" dirty="0"/>
          </a:p>
          <a:p>
            <a:pPr marL="0" indent="0">
              <a:buNone/>
            </a:pPr>
            <a:r>
              <a:rPr lang="da-DK" sz="3400" dirty="0"/>
              <a:t>At hun ikke tror der er slem i kortene så makker advares mod at melde videre! </a:t>
            </a:r>
          </a:p>
          <a:p>
            <a:pPr marL="0" indent="0">
              <a:buNone/>
            </a:pP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︎3 </a:t>
            </a:r>
            <a:r>
              <a:rPr lang="da-DK" sz="3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3 2  </a:t>
            </a:r>
            <a:r>
              <a:rPr lang="da-DK" sz="3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T 5 3  </a:t>
            </a:r>
            <a:r>
              <a:rPr lang="da-DK" sz="3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B 4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32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gør SYD med</a:t>
            </a:r>
          </a:p>
          <a:p>
            <a:pPr marL="0" indent="0">
              <a:buNone/>
            </a:pP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︎- </a:t>
            </a:r>
            <a:r>
              <a:rPr lang="da-DK" sz="32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B 8 3 2 </a:t>
            </a:r>
            <a:r>
              <a:rPr lang="da-DK" sz="32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2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2 </a:t>
            </a:r>
            <a:r>
              <a:rPr lang="da-DK" sz="32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  </a:t>
            </a:r>
          </a:p>
          <a:p>
            <a:pPr marL="0" indent="0">
              <a:buNone/>
            </a:pP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︎D B 2 </a:t>
            </a:r>
            <a:r>
              <a:rPr lang="da-DK" sz="32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</a:t>
            </a:r>
            <a:r>
              <a:rPr lang="da-DK" sz="32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2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5 4  </a:t>
            </a:r>
            <a:r>
              <a:rPr lang="da-DK" sz="32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5	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︎2  </a:t>
            </a:r>
            <a:r>
              <a:rPr lang="da-DK" sz="32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8 3 </a:t>
            </a:r>
            <a:r>
              <a:rPr lang="da-DK" sz="32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2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K T 9 5 3 </a:t>
            </a:r>
            <a:r>
              <a:rPr lang="da-DK" sz="32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3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2</a:t>
            </a:r>
            <a:endParaRPr lang="da-DK" sz="3200" dirty="0"/>
          </a:p>
          <a:p>
            <a:endParaRPr lang="da-DK" sz="3200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5165992" y="1994115"/>
            <a:ext cx="667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		Vest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2♠︎ 		4 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		PAS</a:t>
            </a:r>
            <a:endParaRPr lang="da-DK" sz="28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34E98D-3B85-5140-82A1-A15DA3E76545}"/>
              </a:ext>
            </a:extLst>
          </p:cNvPr>
          <p:cNvSpPr txBox="1"/>
          <p:nvPr/>
        </p:nvSpPr>
        <p:spPr>
          <a:xfrm>
            <a:off x="6079958" y="4585626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8D078FE-36A6-134B-B183-BBFA26B2DC3E}"/>
              </a:ext>
            </a:extLst>
          </p:cNvPr>
          <p:cNvSpPr txBox="1"/>
          <p:nvPr/>
        </p:nvSpPr>
        <p:spPr>
          <a:xfrm>
            <a:off x="6031832" y="5036472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DE66A68-1E30-204D-954D-B35D74DA0AB1}"/>
              </a:ext>
            </a:extLst>
          </p:cNvPr>
          <p:cNvSpPr txBox="1"/>
          <p:nvPr/>
        </p:nvSpPr>
        <p:spPr>
          <a:xfrm>
            <a:off x="6015790" y="5487318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288626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Pas er den stærkeste melding når vi konkurrerer på højt niveau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3200" dirty="0"/>
              <a:t>Er der tvivl om i tør/skal doble modstanderne så DOBL</a:t>
            </a:r>
          </a:p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r>
              <a:rPr lang="da-DK" sz="3200" dirty="0"/>
              <a:t>Det giver respekt og stopper jeres modstandere til bare fremover at melde derudaf – konsekvensløst!</a:t>
            </a:r>
          </a:p>
        </p:txBody>
      </p:sp>
    </p:spTree>
    <p:extLst>
      <p:ext uri="{BB962C8B-B14F-4D97-AF65-F5344CB8AC3E}">
        <p14:creationId xmlns:p14="http://schemas.microsoft.com/office/powerpoint/2010/main" val="14198011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47071-2F0F-3647-81CB-11440614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F63359-A329-3D4D-AD33-22E058A89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Videre til spil 13 – 16 </a:t>
            </a:r>
          </a:p>
        </p:txBody>
      </p:sp>
    </p:spTree>
    <p:extLst>
      <p:ext uri="{BB962C8B-B14F-4D97-AF65-F5344CB8AC3E}">
        <p14:creationId xmlns:p14="http://schemas.microsoft.com/office/powerpoint/2010/main" val="9064621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rmAutofit/>
          </a:bodyPr>
          <a:lstStyle/>
          <a:p>
            <a:r>
              <a:rPr lang="da-DK" sz="5400" dirty="0"/>
              <a:t>4. farvekrav</a:t>
            </a:r>
            <a:br>
              <a:rPr lang="da-DK" sz="5400" dirty="0"/>
            </a:br>
            <a:br>
              <a:rPr lang="da-DK" sz="5400" dirty="0"/>
            </a:br>
            <a:r>
              <a:rPr lang="da-DK" sz="5400" dirty="0"/>
              <a:t> </a:t>
            </a:r>
            <a:r>
              <a:rPr lang="da-DK" sz="2700" dirty="0"/>
              <a:t>- Hold gang i maskinen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>
            <a:normAutofit/>
          </a:bodyPr>
          <a:lstStyle/>
          <a:p>
            <a:endParaRPr lang="da-DK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3989578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4. farvekrav?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Melding på et- to- eller tretrinnet UDEN SPRING i den 4. fjerde farve er kunstig. Meldingen beder om flere oplysninger fra makker. </a:t>
            </a:r>
          </a:p>
          <a:p>
            <a:pPr marL="0" indent="0">
              <a:buNone/>
            </a:pP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E06E36-D4F1-6F47-B987-D522B5D7EA37}"/>
              </a:ext>
            </a:extLst>
          </p:cNvPr>
          <p:cNvSpPr txBox="1"/>
          <p:nvPr/>
        </p:nvSpPr>
        <p:spPr>
          <a:xfrm>
            <a:off x="7071363" y="3297536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350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F1CBF-2F25-114C-8D98-E1FB0DE7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Hvorfor er melding i 4. farve ikke bare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naturligT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b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B5D806-5A68-7942-AC19-9C13070E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- Det er uhyre sjældent at der er </a:t>
            </a:r>
            <a:r>
              <a:rPr lang="da-DK" sz="24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i den fjerde farve!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- har du en naturlig 4. farve kan du melde 2 NT eller 3NT for at vise du har styr på farven.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Meld 2NT med ♠ ︎5 2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K B 5 4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K 9 6 4 i meldeforløbet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</a:p>
          <a:p>
            <a:pPr marL="0" indent="0">
              <a:buNone/>
            </a:pPr>
            <a:r>
              <a:rPr lang="da-DK" sz="2400" dirty="0"/>
              <a:t>Kan vi så alligevel finde </a:t>
            </a:r>
            <a:r>
              <a:rPr lang="da-DK" sz="2400" dirty="0" err="1"/>
              <a:t>fit</a:t>
            </a:r>
            <a:r>
              <a:rPr lang="da-DK" sz="2400" dirty="0"/>
              <a:t> i 4. farve når makker melder 2NT med fire kort i den 4. farve?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429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F0B32-C5C8-7543-B18D-0E04273E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viser 4. farvekrav?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ADE45B5-08DE-8148-89A1-A1426B47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1464"/>
            <a:ext cx="9603275" cy="40144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9600" b="1" i="1" dirty="0">
                <a:ea typeface="Apple Symbols" panose="02000000000000000000" pitchFamily="2" charset="-79"/>
                <a:cs typeface="Apple Symbols" panose="02000000000000000000" pitchFamily="2" charset="-79"/>
              </a:rPr>
              <a:t>På et trinnet</a:t>
            </a:r>
          </a:p>
          <a:p>
            <a:pPr marL="0" indent="0">
              <a:buNone/>
            </a:pP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mindst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invit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 til udgang med 10 +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. </a:t>
            </a:r>
          </a:p>
          <a:p>
            <a:pPr marL="0" indent="0">
              <a:buNone/>
            </a:pPr>
            <a:endParaRPr lang="da-DK" sz="9600" b="1" i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9600" b="1" i="1" dirty="0">
                <a:ea typeface="Apple Symbols" panose="02000000000000000000" pitchFamily="2" charset="-79"/>
                <a:cs typeface="Apple Symbols" panose="02000000000000000000" pitchFamily="2" charset="-79"/>
              </a:rPr>
              <a:t>På to trinnet</a:t>
            </a:r>
          </a:p>
          <a:p>
            <a:pPr marL="0" indent="0">
              <a:buNone/>
            </a:pP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mindst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invit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 til udgang med 10+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. </a:t>
            </a:r>
          </a:p>
          <a:p>
            <a:pPr marL="0" indent="0">
              <a:buNone/>
            </a:pPr>
            <a:endParaRPr lang="da-DK" sz="9600" b="1" i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9600" b="1" i="1" dirty="0">
                <a:ea typeface="Apple Symbols" panose="02000000000000000000" pitchFamily="2" charset="-79"/>
                <a:cs typeface="Apple Symbols" panose="02000000000000000000" pitchFamily="2" charset="-79"/>
              </a:rPr>
              <a:t>På tre trinnet</a:t>
            </a:r>
          </a:p>
          <a:p>
            <a:pPr marL="0" indent="0">
              <a:buNone/>
            </a:pP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Krav til udgang</a:t>
            </a: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CDDD2632-6448-4D44-BDDF-772B109A8D75}"/>
              </a:ext>
            </a:extLst>
          </p:cNvPr>
          <p:cNvSpPr txBox="1"/>
          <p:nvPr/>
        </p:nvSpPr>
        <p:spPr>
          <a:xfrm>
            <a:off x="6253216" y="1951464"/>
            <a:ext cx="28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sz="24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12423C3-764B-954C-A4E6-2C81389D4274}"/>
              </a:ext>
            </a:extLst>
          </p:cNvPr>
          <p:cNvSpPr txBox="1"/>
          <p:nvPr/>
        </p:nvSpPr>
        <p:spPr>
          <a:xfrm>
            <a:off x="6253216" y="3358518"/>
            <a:ext cx="28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B878B8C-EC78-2044-AD7B-2544881CEA1D}"/>
              </a:ext>
            </a:extLst>
          </p:cNvPr>
          <p:cNvSpPr txBox="1"/>
          <p:nvPr/>
        </p:nvSpPr>
        <p:spPr>
          <a:xfrm>
            <a:off x="6253215" y="4868935"/>
            <a:ext cx="28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4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74867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C6344-B2D2-D54D-BF69-97859B6F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FAST arrival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4C26C9-470A-8D4D-B234-5EB4CDA29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Er der ikke krævet til udgang gælder – ”jo højere du melder, jo stærkere er du! </a:t>
            </a: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6B6A457-9E5B-3648-A082-2AFECD228893}"/>
              </a:ext>
            </a:extLst>
          </p:cNvPr>
          <p:cNvSpPr txBox="1"/>
          <p:nvPr/>
        </p:nvSpPr>
        <p:spPr>
          <a:xfrm>
            <a:off x="4658064" y="3741038"/>
            <a:ext cx="319030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4♠︎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Viser 19 – 21 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.!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107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ABFDA-3987-CB4D-8093-5A98041E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403467"/>
            <a:ext cx="9603275" cy="1211213"/>
          </a:xfrm>
        </p:spPr>
        <p:txBody>
          <a:bodyPr>
            <a:normAutofit fontScale="90000"/>
          </a:bodyPr>
          <a:lstStyle/>
          <a:p>
            <a:r>
              <a:rPr lang="da-DK" dirty="0"/>
              <a:t>Svarer kan passe på åbners næste melding</a:t>
            </a:r>
            <a:br>
              <a:rPr lang="da-DK" dirty="0"/>
            </a:br>
            <a:r>
              <a:rPr lang="da-DK" dirty="0"/>
              <a:t>på </a:t>
            </a:r>
            <a:r>
              <a:rPr lang="da-DK" dirty="0" err="1"/>
              <a:t>totrinnet</a:t>
            </a:r>
            <a:r>
              <a:rPr lang="da-DK" dirty="0"/>
              <a:t> Åbner kan ikke passe før udgang er nået!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14EEDF-B60C-DD4F-8DB8-ACFAE458A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00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Det vigtigste men mest oversete princip 👆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4. farve kravmeldingen skaber en særlig kravsituation, hvor åbner IKKE må passe til en melding under udgangsniveau mens svarer (den der etablerede 4. farvekravet) må passe til:</a:t>
            </a:r>
          </a:p>
          <a:p>
            <a:pPr>
              <a:buFontTx/>
              <a:buChar char="-"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Åbners 2NT melding, der viser hold i 4. farve og MINIMUM</a:t>
            </a:r>
          </a:p>
          <a:p>
            <a:pPr>
              <a:buFontTx/>
              <a:buChar char="-"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Simpel præference til svarers først meldte farve på to trinnet</a:t>
            </a:r>
          </a:p>
          <a:p>
            <a:pPr>
              <a:buFontTx/>
              <a:buChar char="-"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Billigst mulige genmelding af åbningsfarven på to trinnet.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 </a:t>
            </a: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9066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FFFD7820-1A39-7D48-B09D-3F06400D988B}"/>
              </a:ext>
            </a:extLst>
          </p:cNvPr>
          <p:cNvSpPr txBox="1">
            <a:spLocks/>
          </p:cNvSpPr>
          <p:nvPr/>
        </p:nvSpPr>
        <p:spPr>
          <a:xfrm>
            <a:off x="1440149" y="98879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Meldeforløb hvor svarer må passe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F8AAF3F9-43FE-2140-92CE-5839E76FA68F}"/>
              </a:ext>
            </a:extLst>
          </p:cNvPr>
          <p:cNvSpPr txBox="1"/>
          <p:nvPr/>
        </p:nvSpPr>
        <p:spPr>
          <a:xfrm>
            <a:off x="1440149" y="2038034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1NT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400" dirty="0">
              <a:solidFill>
                <a:srgbClr val="C00000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3F0FB20-430F-F748-9F75-76E7BC53027C}"/>
              </a:ext>
            </a:extLst>
          </p:cNvPr>
          <p:cNvSpPr txBox="1"/>
          <p:nvPr/>
        </p:nvSpPr>
        <p:spPr>
          <a:xfrm>
            <a:off x="9134165" y="3560197"/>
            <a:ext cx="2877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E358AC0-2081-624E-B6B7-7A41C55D2CFA}"/>
              </a:ext>
            </a:extLst>
          </p:cNvPr>
          <p:cNvSpPr txBox="1"/>
          <p:nvPr/>
        </p:nvSpPr>
        <p:spPr>
          <a:xfrm>
            <a:off x="3492731" y="3560197"/>
            <a:ext cx="2877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422EEB0-2D63-B648-B55C-E437C8C1658A}"/>
              </a:ext>
            </a:extLst>
          </p:cNvPr>
          <p:cNvSpPr txBox="1"/>
          <p:nvPr/>
        </p:nvSpPr>
        <p:spPr>
          <a:xfrm>
            <a:off x="7032702" y="2038034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︎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30044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6781E-1C43-594B-AC1D-D3FFE04C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udgangskrav når svarer melder videre efter at have meldt 4. farve krav</a:t>
            </a:r>
            <a:b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F2D992-8926-164F-9F70-0C069845A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1631"/>
            <a:ext cx="9603275" cy="4101850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Når svarer først melder 4. farve og derefter springer til udgang viser det minimum for at kræve til udgang med 4. farvekrav. 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Du sidder med ♠ ︎K 5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B 9 6, Makker åbner med 1♠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 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		4♠︎ !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Hvad vil du i stedet melde i Syd med ♠ ︎K 5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T 9 6 ?</a:t>
            </a:r>
          </a:p>
        </p:txBody>
      </p:sp>
    </p:spTree>
    <p:extLst>
      <p:ext uri="{BB962C8B-B14F-4D97-AF65-F5344CB8AC3E}">
        <p14:creationId xmlns:p14="http://schemas.microsoft.com/office/powerpoint/2010/main" val="32787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BA8FC-F4C8-EF48-B66F-8C262C2FD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Først 4. farvekrav og derefter støtte til makkers farve er </a:t>
            </a:r>
            <a:r>
              <a:rPr lang="da-DK" dirty="0" err="1"/>
              <a:t>sleminvit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7F2F6B7-1039-8D43-A4D4-A0BB12EA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Går svarer over 4. farve og derefter støtter en af makkers meldte farver uden spring er det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sleminvit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Det gælder også når meldingen er en udgangsmelding fx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3NT		4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pPr marL="0" indent="0">
              <a:buNone/>
            </a:pP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Sleminvit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da udgang kunne have været meldt uden omvejen over 4. farve krav. 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Er 4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♠︎ også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sleminvit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BCC9AB1-BBF7-1F44-B316-49D5207EC47A}"/>
              </a:ext>
            </a:extLst>
          </p:cNvPr>
          <p:cNvSpPr txBox="1"/>
          <p:nvPr/>
        </p:nvSpPr>
        <p:spPr>
          <a:xfrm>
            <a:off x="5502441" y="3692007"/>
            <a:ext cx="598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Fx ♠ 7 5 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5 4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4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B T 9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1300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4B54E0-E044-7E41-8E93-52436662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bliver så meningen med 4. farvekravet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DC1313-73EA-D94E-AF03-CB6F1C7C7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75200" cy="34506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da-DK" sz="2800" dirty="0"/>
              <a:t>Få ro til at finde den rigtige udgang</a:t>
            </a:r>
          </a:p>
          <a:p>
            <a:pPr marL="457200" indent="-457200">
              <a:buAutoNum type="arabicPeriod"/>
            </a:pPr>
            <a:r>
              <a:rPr lang="da-DK" sz="2800" dirty="0"/>
              <a:t>Få undersøgt om makker har hold i den 4. farve. Vigtigt hvis man selv mangler hold eller har et dårligt hold/halv hold.</a:t>
            </a:r>
          </a:p>
          <a:p>
            <a:pPr marL="457200" indent="-457200">
              <a:buAutoNum type="arabicPeriod"/>
            </a:pPr>
            <a:r>
              <a:rPr lang="da-DK" sz="2800" dirty="0"/>
              <a:t>Få vist en hånd med støtte til en af makkers farver og sleminteresse. ( min verden starter sleminteresse omkring 15 </a:t>
            </a:r>
            <a:r>
              <a:rPr lang="da-DK" sz="2800" dirty="0" err="1"/>
              <a:t>hp</a:t>
            </a:r>
            <a:r>
              <a:rPr lang="da-DK" sz="2800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5696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4A6D6-BBEC-5448-85CB-16BA9124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Spring i 4. farve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6BC4E8-8F7B-984F-A9D7-F308CEA36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6453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Et spring i 4. farve viser mindst 5-5 i de meldte farver. 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Der er ikke tale om et fjerdefarve krav da ny farve på tretrinnet som altid er krav til udgang.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Du sidder med følgende i Syd ♠ ︎E K 8 5 2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K B 5 4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4 3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400" dirty="0">
              <a:solidFill>
                <a:srgbClr val="C00000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4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482613-1E89-F547-8499-A6685C44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Er der andre fordele ved at parre de slem-interesserede støttehænder med 4. farvekrav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F71256-0EE7-4E41-BAB0-FCDA8D8D6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Har I problemer med betydning af støttemeldinger på tre trinnet?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Hvad viser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3767A97-8B14-C14A-AFBA-BD424EB696B7}"/>
              </a:ext>
            </a:extLst>
          </p:cNvPr>
          <p:cNvSpPr txBox="1"/>
          <p:nvPr/>
        </p:nvSpPr>
        <p:spPr>
          <a:xfrm>
            <a:off x="8607973" y="2515526"/>
            <a:ext cx="2753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sz="20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864F5E4-3748-FC44-BCD4-E4CC93BDDA3B}"/>
              </a:ext>
            </a:extLst>
          </p:cNvPr>
          <p:cNvSpPr txBox="1"/>
          <p:nvPr/>
        </p:nvSpPr>
        <p:spPr>
          <a:xfrm>
            <a:off x="1451578" y="4334923"/>
            <a:ext cx="2753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sz="20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57D9D96E-5779-634F-A2B9-EB3A2285D34E}"/>
              </a:ext>
            </a:extLst>
          </p:cNvPr>
          <p:cNvSpPr txBox="1"/>
          <p:nvPr/>
        </p:nvSpPr>
        <p:spPr>
          <a:xfrm>
            <a:off x="6253216" y="4230825"/>
            <a:ext cx="2753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sz="20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3BF9A78-2137-B442-9DFE-152CDA878554}"/>
              </a:ext>
            </a:extLst>
          </p:cNvPr>
          <p:cNvSpPr txBox="1"/>
          <p:nvPr/>
        </p:nvSpPr>
        <p:spPr>
          <a:xfrm>
            <a:off x="3972911" y="2515526"/>
            <a:ext cx="24489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endParaRPr lang="da-DK" sz="20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2653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B6297-0880-7D45-86C3-F358D5BEF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Støtte meldinger til makkers farver på tretrinnet viser ægte støtte og 10-12 </a:t>
            </a:r>
            <a:r>
              <a:rPr lang="da-DK" dirty="0" err="1"/>
              <a:t>hp</a:t>
            </a:r>
            <a:r>
              <a:rPr lang="da-DK" dirty="0"/>
              <a:t>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143A0A-1FD5-A14C-860B-6855EF33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Svares støttemeldinger til åbners farver på tretrinnet er således invitation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viser firekortsstøtte og 11-12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  <a:endParaRPr lang="da-DK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viser trekortsstøtte og 11-12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  <a:endParaRPr lang="da-DK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5522C1F-0F08-6547-833F-4809E2FD57F6}"/>
              </a:ext>
            </a:extLst>
          </p:cNvPr>
          <p:cNvSpPr/>
          <p:nvPr/>
        </p:nvSpPr>
        <p:spPr>
          <a:xfrm>
            <a:off x="5875427" y="324433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391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A0937-C2CE-9141-83C2-1B7BA0243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til 4. farvekrav?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05F047-7B70-5542-820F-17526EB9D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 sidste 4 spil  - 17 - 20</a:t>
            </a:r>
          </a:p>
        </p:txBody>
      </p:sp>
    </p:spTree>
    <p:extLst>
      <p:ext uri="{BB962C8B-B14F-4D97-AF65-F5344CB8AC3E}">
        <p14:creationId xmlns:p14="http://schemas.microsoft.com/office/powerpoint/2010/main" val="23162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546E0-8F59-B14C-A590-7A5D62BF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viser svarene i følgende meldeforløb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1CCA38B-136D-A642-9B86-000701DCD6CB}"/>
              </a:ext>
            </a:extLst>
          </p:cNvPr>
          <p:cNvSpPr txBox="1"/>
          <p:nvPr/>
        </p:nvSpPr>
        <p:spPr>
          <a:xfrm>
            <a:off x="2459602" y="2694267"/>
            <a:ext cx="2877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1BF5F38-BEF7-6347-AB91-4033917FE4A1}"/>
              </a:ext>
            </a:extLst>
          </p:cNvPr>
          <p:cNvSpPr txBox="1"/>
          <p:nvPr/>
        </p:nvSpPr>
        <p:spPr>
          <a:xfrm>
            <a:off x="2208262" y="2553435"/>
            <a:ext cx="2877015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1NT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 ?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 ?</a:t>
            </a:r>
          </a:p>
          <a:p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B7ABAEB-DF2E-C24C-8439-9331FF2329B8}"/>
              </a:ext>
            </a:extLst>
          </p:cNvPr>
          <p:cNvSpPr txBox="1"/>
          <p:nvPr/>
        </p:nvSpPr>
        <p:spPr>
          <a:xfrm>
            <a:off x="2208261" y="2368769"/>
            <a:ext cx="2877015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		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3♠︎ ?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4♠︎ ?	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A30ACAE-997F-6F48-8711-58A9B0C8E1FE}"/>
              </a:ext>
            </a:extLst>
          </p:cNvPr>
          <p:cNvSpPr txBox="1"/>
          <p:nvPr/>
        </p:nvSpPr>
        <p:spPr>
          <a:xfrm>
            <a:off x="2208260" y="2349321"/>
            <a:ext cx="2877015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2874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DA77E-2586-7F4F-BF76-E37955BA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Slow</a:t>
            </a:r>
            <a:r>
              <a:rPr lang="da-DK" dirty="0"/>
              <a:t> arrival – skaber således plads til at undersøge mulighederne for slem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658940-CF68-0E4C-B7F2-A942F566D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Spørgsmål til </a:t>
            </a:r>
            <a:r>
              <a:rPr lang="da-DK" dirty="0" err="1"/>
              <a:t>slow</a:t>
            </a:r>
            <a:r>
              <a:rPr lang="da-DK" dirty="0"/>
              <a:t> &amp; fast arrival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Videre til loven</a:t>
            </a:r>
          </a:p>
        </p:txBody>
      </p:sp>
    </p:spTree>
    <p:extLst>
      <p:ext uri="{BB962C8B-B14F-4D97-AF65-F5344CB8AC3E}">
        <p14:creationId xmlns:p14="http://schemas.microsoft.com/office/powerpoint/2010/main" val="75031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{F39B2720-2927-784A-924A-9004C975C060}tf10001119</Template>
  <TotalTime>3736</TotalTime>
  <Words>5431</Words>
  <Application>Microsoft Macintosh PowerPoint</Application>
  <PresentationFormat>Widescreen</PresentationFormat>
  <Paragraphs>782</Paragraphs>
  <Slides>78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78</vt:i4>
      </vt:variant>
    </vt:vector>
  </HeadingPairs>
  <TitlesOfParts>
    <vt:vector size="83" baseType="lpstr">
      <vt:lpstr>Apple Symbols</vt:lpstr>
      <vt:lpstr>Arial</vt:lpstr>
      <vt:lpstr>Calibri</vt:lpstr>
      <vt:lpstr>Gill Sans MT</vt:lpstr>
      <vt:lpstr>Galleri</vt:lpstr>
      <vt:lpstr>  Slow &amp; fast arrival</vt:lpstr>
      <vt:lpstr>Mere en meldeforståelse end en meldeteknik</vt:lpstr>
      <vt:lpstr>Mere en meldeforståelse end en meldeteknik 2</vt:lpstr>
      <vt:lpstr>Mere en meldeforståelse end en meldeteknik 3</vt:lpstr>
      <vt:lpstr>Er der etableret udgangskrav</vt:lpstr>
      <vt:lpstr>Eksempler på meldesituationer hvor der er krævet til udgang </vt:lpstr>
      <vt:lpstr>FAST arrival</vt:lpstr>
      <vt:lpstr>Hvad viser svarene i følgende meldeforløb</vt:lpstr>
      <vt:lpstr>Slow arrival – skaber således plads til at undersøge mulighederne for slem</vt:lpstr>
      <vt:lpstr>  Loven og taberberegningen </vt:lpstr>
      <vt:lpstr>Loven  - nu for fjerde gang</vt:lpstr>
      <vt:lpstr>Kan I huske loven?</vt:lpstr>
      <vt:lpstr>Hvor mange stik er der mindst i spillet når vi har en otte korts fit ?</vt:lpstr>
      <vt:lpstr>Hvor mange stik er der mindst i spillet når vi har en Ni korts fit ?</vt:lpstr>
      <vt:lpstr>Hvor mange stik er der mindst i spillet når vi har en ti korts fit eller mere ?</vt:lpstr>
      <vt:lpstr>Hvor mange stik er der som regel i spillet når vi har en ti korts fit og kortfarve i deres fit ?</vt:lpstr>
      <vt:lpstr>Glem mellemregningerne og fokuser på pointen ?</vt:lpstr>
      <vt:lpstr>God Fordeling trumfer antallet af honnørpoint !</vt:lpstr>
      <vt:lpstr>Spørgsmål?</vt:lpstr>
      <vt:lpstr>Lidt statistik om fordelinger Honnørpoint</vt:lpstr>
      <vt:lpstr>Fordi det som ofte kræver færre en 33 hp for at vinde en slem</vt:lpstr>
      <vt:lpstr>Glem hvad i har hørt før!</vt:lpstr>
      <vt:lpstr>Når vi har fit og makker ikke har honnører i vores korte farve </vt:lpstr>
      <vt:lpstr>Når vi har fit og makker har honnører i vores korte farve</vt:lpstr>
      <vt:lpstr>Når vi har fit og makker har kongen i vores korte farve </vt:lpstr>
      <vt:lpstr>Opvurder din singleton  - specielt hvis makker ikke har noget i farven</vt:lpstr>
      <vt:lpstr>Hvordan skal du vurdere situationen når modstanderne går mod slem ?</vt:lpstr>
      <vt:lpstr>Når både I og modstanderne har mindst en 10 kortsfit – hvad skal der til for at ofre?</vt:lpstr>
      <vt:lpstr>Når både I og modstanderne har mindst en 10 kortsfit – hvad skal der til for at ofre?</vt:lpstr>
      <vt:lpstr>SPØRGSMÅL?</vt:lpstr>
      <vt:lpstr> Splinter meldinger </vt:lpstr>
      <vt:lpstr>Hvad er en splintermelding?</vt:lpstr>
      <vt:lpstr>Hvornår kan jeg se, at makker har afgivet en splinter?</vt:lpstr>
      <vt:lpstr>Kan man skelne mellem splinter der viser single og renonce? – for viderekommende</vt:lpstr>
      <vt:lpstr>Eksempel på den renoncevisende 3NT</vt:lpstr>
      <vt:lpstr>Spørgsmål ?</vt:lpstr>
      <vt:lpstr> 1430 </vt:lpstr>
      <vt:lpstr>1430 spørger efter nøglekort   </vt:lpstr>
      <vt:lpstr>Hvad med trumf dame ?  - hun er også vigtig</vt:lpstr>
      <vt:lpstr>5NT efter der er vist esser og eller spurgt til trumfdame</vt:lpstr>
      <vt:lpstr>Anden farvemelding end trumffarven på 6 trinnet spørger efter en specifik konge</vt:lpstr>
      <vt:lpstr>Spørgsmål ?</vt:lpstr>
      <vt:lpstr> En ny tilgang til Cuebids </vt:lpstr>
      <vt:lpstr>Hvad er et cuebid?      Definition og mening</vt:lpstr>
      <vt:lpstr>Hvornår kan jeg se, at makker har afgivet et cuebid I ?</vt:lpstr>
      <vt:lpstr>Hvornår kan jeg se, at makker har afgivet et cuebid 2 ?</vt:lpstr>
      <vt:lpstr>Et cuebid i egen meldt farve lover mindst en tophonnør i farven</vt:lpstr>
      <vt:lpstr>Et cuebid i makkers 1 meldte farve lover mindst én tophonnør i farven </vt:lpstr>
      <vt:lpstr>Et cuebid i ny farve lover første eller anden kontrol i form af Es/konge eller single/renonce </vt:lpstr>
      <vt:lpstr>Forbigåelse af en farve benægter et cuebid i farven      </vt:lpstr>
      <vt:lpstr>3Nt som kraftig opfordring til slem – gælder kun ved major fit</vt:lpstr>
      <vt:lpstr>3Nt som kraftig opfordring til slem – også efter en spærremelding i major</vt:lpstr>
      <vt:lpstr>Forbigåelse af 3Nt + cuebid, viser mild sleminteresse – ved major fit   </vt:lpstr>
      <vt:lpstr>Last train - sidste chance for at vise sleminteresse</vt:lpstr>
      <vt:lpstr>Vi cuebider ikke på fem trinnet – her bruger vi voidwood </vt:lpstr>
      <vt:lpstr>Spørgsmål</vt:lpstr>
      <vt:lpstr> Slem når modstanderne spærrer </vt:lpstr>
      <vt:lpstr>Makker åbner og næste hånd spærrer</vt:lpstr>
      <vt:lpstr>Makker åbner og næste hånd spærrer  - for viderekommende</vt:lpstr>
      <vt:lpstr>Spørgsmål ?</vt:lpstr>
      <vt:lpstr> Pas og dobling på højt niveau </vt:lpstr>
      <vt:lpstr>Når vores side har flest point skal vi enten have spillet eller doble dem!</vt:lpstr>
      <vt:lpstr>Når vores side har flest point skal vi enten have spillet eller doble dem!</vt:lpstr>
      <vt:lpstr>Pas er den stærkeste melding når vi konkurrerer på højt niveau</vt:lpstr>
      <vt:lpstr>Spørgsmål ?</vt:lpstr>
      <vt:lpstr>4. farvekrav   - Hold gang i maskinen</vt:lpstr>
      <vt:lpstr>Hvad er 4. farvekrav?</vt:lpstr>
      <vt:lpstr>Hvorfor er melding i 4. farve ikke bare naturligT? </vt:lpstr>
      <vt:lpstr>Hvad viser 4. farvekrav?</vt:lpstr>
      <vt:lpstr>Svarer kan passe på åbners næste melding på totrinnet Åbner kan ikke passe før udgang er nået!</vt:lpstr>
      <vt:lpstr>PowerPoint-præsentation</vt:lpstr>
      <vt:lpstr>udgangskrav når svarer melder videre efter at have meldt 4. farve krav </vt:lpstr>
      <vt:lpstr>Først 4. farvekrav og derefter støtte til makkers farve er sleminvit</vt:lpstr>
      <vt:lpstr>Hvad bliver så meningen med 4. farvekravet ?</vt:lpstr>
      <vt:lpstr>Spring i 4. farve</vt:lpstr>
      <vt:lpstr>Er der andre fordele ved at parre de slem-interesserede støttehænder med 4. farvekrav ?</vt:lpstr>
      <vt:lpstr>Støtte meldinger til makkers farver på tretrinnet viser ægte støtte og 10-12 hp.</vt:lpstr>
      <vt:lpstr>Spørgsmål til 4. farvekrav?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Doblinger</dc:title>
  <dc:creator>Michael Staub</dc:creator>
  <cp:lastModifiedBy>Michael Staub</cp:lastModifiedBy>
  <cp:revision>83</cp:revision>
  <dcterms:created xsi:type="dcterms:W3CDTF">2018-09-24T08:57:51Z</dcterms:created>
  <dcterms:modified xsi:type="dcterms:W3CDTF">2023-06-28T14:17:17Z</dcterms:modified>
</cp:coreProperties>
</file>