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78"/>
  </p:notesMasterIdLst>
  <p:sldIdLst>
    <p:sldId id="256" r:id="rId2"/>
    <p:sldId id="437" r:id="rId3"/>
    <p:sldId id="435" r:id="rId4"/>
    <p:sldId id="586" r:id="rId5"/>
    <p:sldId id="438" r:id="rId6"/>
    <p:sldId id="585" r:id="rId7"/>
    <p:sldId id="265" r:id="rId8"/>
    <p:sldId id="439" r:id="rId9"/>
    <p:sldId id="266" r:id="rId10"/>
    <p:sldId id="587" r:id="rId11"/>
    <p:sldId id="264" r:id="rId12"/>
    <p:sldId id="258" r:id="rId13"/>
    <p:sldId id="259" r:id="rId14"/>
    <p:sldId id="471" r:id="rId15"/>
    <p:sldId id="440" r:id="rId16"/>
    <p:sldId id="473" r:id="rId17"/>
    <p:sldId id="474" r:id="rId18"/>
    <p:sldId id="475" r:id="rId19"/>
    <p:sldId id="476" r:id="rId20"/>
    <p:sldId id="477" r:id="rId21"/>
    <p:sldId id="478" r:id="rId22"/>
    <p:sldId id="479" r:id="rId23"/>
    <p:sldId id="480" r:id="rId24"/>
    <p:sldId id="445" r:id="rId25"/>
    <p:sldId id="584" r:id="rId26"/>
    <p:sldId id="580" r:id="rId27"/>
    <p:sldId id="481" r:id="rId28"/>
    <p:sldId id="551" r:id="rId29"/>
    <p:sldId id="552" r:id="rId30"/>
    <p:sldId id="555" r:id="rId31"/>
    <p:sldId id="554" r:id="rId32"/>
    <p:sldId id="556" r:id="rId33"/>
    <p:sldId id="557" r:id="rId34"/>
    <p:sldId id="558" r:id="rId35"/>
    <p:sldId id="559" r:id="rId36"/>
    <p:sldId id="561" r:id="rId37"/>
    <p:sldId id="569" r:id="rId38"/>
    <p:sldId id="570" r:id="rId39"/>
    <p:sldId id="588" r:id="rId40"/>
    <p:sldId id="563" r:id="rId41"/>
    <p:sldId id="560" r:id="rId42"/>
    <p:sldId id="562" r:id="rId43"/>
    <p:sldId id="564" r:id="rId44"/>
    <p:sldId id="567" r:id="rId45"/>
    <p:sldId id="568" r:id="rId46"/>
    <p:sldId id="566" r:id="rId47"/>
    <p:sldId id="572" r:id="rId48"/>
    <p:sldId id="571" r:id="rId49"/>
    <p:sldId id="460" r:id="rId50"/>
    <p:sldId id="459" r:id="rId51"/>
    <p:sldId id="462" r:id="rId52"/>
    <p:sldId id="581" r:id="rId53"/>
    <p:sldId id="573" r:id="rId54"/>
    <p:sldId id="458" r:id="rId55"/>
    <p:sldId id="416" r:id="rId56"/>
    <p:sldId id="574" r:id="rId57"/>
    <p:sldId id="575" r:id="rId58"/>
    <p:sldId id="463" r:id="rId59"/>
    <p:sldId id="464" r:id="rId60"/>
    <p:sldId id="466" r:id="rId61"/>
    <p:sldId id="465" r:id="rId62"/>
    <p:sldId id="582" r:id="rId63"/>
    <p:sldId id="441" r:id="rId64"/>
    <p:sldId id="448" r:id="rId65"/>
    <p:sldId id="449" r:id="rId66"/>
    <p:sldId id="451" r:id="rId67"/>
    <p:sldId id="452" r:id="rId68"/>
    <p:sldId id="453" r:id="rId69"/>
    <p:sldId id="455" r:id="rId70"/>
    <p:sldId id="457" r:id="rId71"/>
    <p:sldId id="576" r:id="rId72"/>
    <p:sldId id="577" r:id="rId73"/>
    <p:sldId id="578" r:id="rId74"/>
    <p:sldId id="461" r:id="rId75"/>
    <p:sldId id="579" r:id="rId76"/>
    <p:sldId id="583" r:id="rId7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5EDnAozSkXN3ykKMUoLpag==" hashData="8fGTPb9bmva1JrfkO+FfTtCzxGyDwG0WqbvfFr17adbvZbqWGWPrkxjT8z1LtXRc5JKchcJtEJ+16h5nMA+/0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9"/>
    <p:restoredTop sz="95928"/>
  </p:normalViewPr>
  <p:slideViewPr>
    <p:cSldViewPr snapToGrid="0" snapToObjects="1">
      <p:cViewPr varScale="1">
        <p:scale>
          <a:sx n="115" d="100"/>
          <a:sy n="11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38592-1C7C-E443-A335-18B74F84A203}" type="datetimeFigureOut">
              <a:rPr lang="da-DK" smtClean="0"/>
              <a:t>28.06.2023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3723B-FEF9-D544-B57D-CC8A0A570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1820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NS4, kap 8, side 86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03F0B-C772-4887-AD3D-A62817632069}" type="slidenum">
              <a:rPr lang="da-DK" smtClean="0"/>
              <a:pPr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757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NS4, kap 8, side 86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03F0B-C772-4887-AD3D-A62817632069}" type="slidenum">
              <a:rPr lang="da-DK" smtClean="0"/>
              <a:pPr/>
              <a:t>65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00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NS4, kap 8, side 86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03F0B-C772-4887-AD3D-A62817632069}" type="slidenum">
              <a:rPr lang="da-DK" smtClean="0"/>
              <a:pPr/>
              <a:t>69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54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NS4, kap 8 side</a:t>
            </a:r>
            <a:r>
              <a:rPr lang="da-DK" baseline="0" dirty="0"/>
              <a:t> 89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03F0B-C772-4887-AD3D-A62817632069}" type="slidenum">
              <a:rPr lang="da-DK" smtClean="0"/>
              <a:pPr/>
              <a:t>75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990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24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39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7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76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6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56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0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71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511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Negative doblinger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88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Negative doblinger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6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Negative doblinger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CC14152-2911-3941-B58F-17359879B880}" type="slidenum">
              <a:rPr lang="da-DK" smtClean="0"/>
              <a:t>‹nr.›</a:t>
            </a:fld>
            <a:endParaRPr lang="da-DK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20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tiff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26.tiff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Relationship Id="rId14" Type="http://schemas.openxmlformats.org/officeDocument/2006/relationships/image" Target="../media/image25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BE7D7E-0842-4F38-9557-0D617EE85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32CE0E-5DF1-4910-9170-60FCDE09D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5365BD-5059-7F46-BAA2-1F2EA16B0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Autofit/>
          </a:bodyPr>
          <a:lstStyle/>
          <a:p>
            <a:r>
              <a:rPr lang="da-DK" sz="3200" dirty="0"/>
              <a:t>Præcision i </a:t>
            </a:r>
            <a:br>
              <a:rPr lang="da-DK" sz="3200" dirty="0"/>
            </a:br>
            <a:r>
              <a:rPr lang="da-DK" sz="3200" dirty="0"/>
              <a:t>	meldinger &amp;</a:t>
            </a:r>
            <a:br>
              <a:rPr lang="da-DK" sz="3200" dirty="0"/>
            </a:br>
            <a:r>
              <a:rPr lang="da-DK" sz="3200" dirty="0"/>
              <a:t>	konkurrence</a:t>
            </a:r>
            <a:br>
              <a:rPr lang="da-DK" sz="3200" dirty="0"/>
            </a:br>
            <a:r>
              <a:rPr lang="da-DK" sz="3200" dirty="0"/>
              <a:t>	</a:t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D752DCA-AEFB-8A41-95B3-B258CFDB3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4105071"/>
            <a:ext cx="4972063" cy="1036775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48BE64-6C02-4E42-BDA9-6B8B59C4C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632238" y="482171"/>
            <a:chExt cx="4641751" cy="5149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D431A6-9E1C-4B11-BDBB-3657C592F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8" y="482171"/>
              <a:ext cx="464175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812A6D-4B8E-47C7-8209-617FCA0F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7" y="812507"/>
              <a:ext cx="4001652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262252E-3BC8-4D09-B5AC-AEC6296B9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3661944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8A7E3D-A3C7-EE48-B167-F1481DB5FD6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223" y="1368360"/>
            <a:ext cx="3362141" cy="33621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5CBE9D-E580-4E12-A631-39FF36782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CD736FD-103D-4A07-94DB-2E05C99C0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4EB30B-2659-4978-B415-0296628B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06792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C8849-6681-514E-85A6-0A0C0531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rigtig gode svar hånd med mange honnørpoint og </a:t>
            </a:r>
            <a:r>
              <a:rPr lang="da-DK" dirty="0" err="1"/>
              <a:t>Fit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FEF86F-0BA5-EA43-96D7-164981CA5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sz="3200" dirty="0"/>
          </a:p>
          <a:p>
            <a:endParaRPr lang="da-DK" sz="3200" dirty="0"/>
          </a:p>
          <a:p>
            <a:r>
              <a:rPr lang="da-DK" sz="3200" dirty="0"/>
              <a:t>Hvad gør vi så?</a:t>
            </a:r>
          </a:p>
        </p:txBody>
      </p:sp>
    </p:spTree>
    <p:extLst>
      <p:ext uri="{BB962C8B-B14F-4D97-AF65-F5344CB8AC3E}">
        <p14:creationId xmlns:p14="http://schemas.microsoft.com/office/powerpoint/2010/main" val="3930900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BB43B-9C10-D940-9A5A-E70FFF32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4000" dirty="0">
                <a:solidFill>
                  <a:srgbClr val="FF0000"/>
                </a:solidFill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sz="40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/♠︎ - 2NT </a:t>
            </a:r>
            <a:r>
              <a:rPr lang="da-DK" sz="4000" dirty="0"/>
              <a:t>som udgangskrav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606BB7-9BA2-2843-BA6A-968D9908E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Bruges af ALLE stærke bridgespillere</a:t>
            </a:r>
          </a:p>
          <a:p>
            <a:r>
              <a:rPr lang="da-DK" sz="2800" dirty="0"/>
              <a:t>Om det viser mindst honnør tredje eller mindst firekortsstøtte er ligegyldigt bare I er enige.</a:t>
            </a:r>
          </a:p>
          <a:p>
            <a:r>
              <a:rPr lang="da-DK" sz="2800" dirty="0"/>
              <a:t>Hvilket svarsystem i bruger er ligegyldigt bare svaret 2NT er krav til udgang.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58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89A3F7-5318-E547-B3DF-D239AF36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Med omvendt </a:t>
            </a:r>
            <a:r>
              <a:rPr lang="da-DK" sz="2400" dirty="0" err="1"/>
              <a:t>bergen</a:t>
            </a:r>
            <a:r>
              <a:rPr lang="da-DK" sz="2400" dirty="0"/>
              <a:t> og 2NT som udgangskrav meldes hænder med primær støtte i et hug!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0CF5337-FD5D-E640-B204-09CD71B5FABE}"/>
              </a:ext>
            </a:extLst>
          </p:cNvPr>
          <p:cNvSpPr txBox="1"/>
          <p:nvPr/>
        </p:nvSpPr>
        <p:spPr>
          <a:xfrm>
            <a:off x="1451579" y="1972020"/>
            <a:ext cx="960327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b="1" dirty="0"/>
              <a:t>NORD			SYD		BETYDNING</a:t>
            </a:r>
          </a:p>
          <a:p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	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6-9 </a:t>
            </a:r>
            <a:r>
              <a:rPr lang="da-DK" sz="22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 og præcis 3 hjerter</a:t>
            </a:r>
          </a:p>
          <a:p>
            <a:endParaRPr lang="da-DK" sz="22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	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2NT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Krav til udgang med primær støtte</a:t>
            </a:r>
            <a:endParaRPr lang="da-DK" sz="2200" dirty="0">
              <a:solidFill>
                <a:srgbClr val="FF0000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da-DK" sz="22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	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2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10 – 11 </a:t>
            </a:r>
            <a:r>
              <a:rPr lang="da-DK" sz="22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 og præcis 4 hjerter</a:t>
            </a:r>
            <a:endParaRPr lang="da-DK" sz="2200" dirty="0">
              <a:solidFill>
                <a:srgbClr val="00B050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da-DK" sz="2200" dirty="0">
              <a:solidFill>
                <a:srgbClr val="FF0000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	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2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8 – 9 </a:t>
            </a:r>
            <a:r>
              <a:rPr lang="da-DK" sz="22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 og præcis 4 hjerter</a:t>
            </a:r>
          </a:p>
          <a:p>
            <a:endParaRPr lang="da-DK" sz="2200" dirty="0">
              <a:solidFill>
                <a:srgbClr val="FF0000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	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4– 7 </a:t>
            </a:r>
            <a:r>
              <a:rPr lang="da-DK" sz="22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 og præcis 4 hjerter</a:t>
            </a:r>
          </a:p>
          <a:p>
            <a:endParaRPr lang="da-DK" sz="22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	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4</a:t>
            </a:r>
            <a:r>
              <a:rPr lang="da-DK" sz="2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		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4– 7 </a:t>
            </a:r>
            <a:r>
              <a:rPr lang="da-DK" sz="22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2200" dirty="0">
                <a:ea typeface="Apple Symbols" panose="02000000000000000000" pitchFamily="2" charset="-79"/>
                <a:cs typeface="Apple Symbols" panose="02000000000000000000" pitchFamily="2" charset="-79"/>
              </a:rPr>
              <a:t> og præcis 5 hjerter</a:t>
            </a:r>
          </a:p>
          <a:p>
            <a:endParaRPr lang="da-DK" sz="22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354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38745-7F4E-4D4F-93EB-9687FF84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 nem løsning efter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/♠︎ - 2NT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 </a:t>
            </a:r>
            <a:r>
              <a:rPr lang="da-DK" sz="2400" dirty="0"/>
              <a:t>- Jacoby 2NT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98B7DE89-9C38-984B-B96F-9E84146DC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3600" dirty="0"/>
              <a:t>Svaret 2NT med majorstøtte og udgangskrav spilles i en eller anden variant af 100% af alle top par i verdenen.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3200" dirty="0"/>
              <a:t>Nu også af jer!</a:t>
            </a:r>
          </a:p>
        </p:txBody>
      </p:sp>
    </p:spTree>
    <p:extLst>
      <p:ext uri="{BB962C8B-B14F-4D97-AF65-F5344CB8AC3E}">
        <p14:creationId xmlns:p14="http://schemas.microsoft.com/office/powerpoint/2010/main" val="14151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89A3F7-5318-E547-B3DF-D239AF36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jacobys</a:t>
            </a:r>
            <a:r>
              <a:rPr lang="da-DK" dirty="0"/>
              <a:t> 2nt – svarene 1</a:t>
            </a:r>
            <a:br>
              <a:rPr lang="da-DK" sz="2000" dirty="0"/>
            </a:br>
            <a:r>
              <a:rPr lang="da-DK" sz="2000" dirty="0"/>
              <a:t> </a:t>
            </a:r>
            <a:br>
              <a:rPr lang="da-DK" sz="2000" dirty="0"/>
            </a:br>
            <a:r>
              <a:rPr lang="da-DK" sz="2000" dirty="0"/>
              <a:t> - her anbefaler jeg de svar der er nemmest at huske!</a:t>
            </a:r>
            <a:endParaRPr lang="da-DK" sz="16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D59E22-52BC-D743-B83C-120A5E9B2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159332" cy="1281945"/>
          </a:xfrm>
        </p:spPr>
        <p:txBody>
          <a:bodyPr>
            <a:normAutofit/>
          </a:bodyPr>
          <a:lstStyle/>
          <a:p>
            <a:pPr marL="0" indent="0" defTabSz="954088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sz="2400" dirty="0"/>
              <a:t>Vest	Nord	Øst	Syd</a:t>
            </a:r>
            <a:endParaRPr lang="da-DK" sz="1400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  <a:sym typeface="Symbol"/>
              </a:rPr>
              <a:t>♠︎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	</a:t>
            </a:r>
            <a:r>
              <a:rPr lang="da-DK" sz="2400" dirty="0"/>
              <a:t>Pas</a:t>
            </a:r>
            <a:r>
              <a:rPr lang="da-DK" sz="2400" dirty="0">
                <a:sym typeface="Symbol"/>
              </a:rPr>
              <a:t> </a:t>
            </a:r>
            <a:r>
              <a:rPr lang="da-DK" sz="2400" dirty="0"/>
              <a:t>	2NT	</a:t>
            </a: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endParaRPr lang="da-DK" sz="24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C07DA05-9B25-ED48-8DB1-D27B427AFBE9}"/>
              </a:ext>
            </a:extLst>
          </p:cNvPr>
          <p:cNvSpPr txBox="1">
            <a:spLocks/>
          </p:cNvSpPr>
          <p:nvPr/>
        </p:nvSpPr>
        <p:spPr>
          <a:xfrm>
            <a:off x="1451578" y="2478795"/>
            <a:ext cx="9032849" cy="35746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>
              <a:sym typeface="Symbol"/>
            </a:endParaRPr>
          </a:p>
          <a:p>
            <a:pPr marL="0" indent="0">
              <a:buNone/>
            </a:pPr>
            <a:r>
              <a:rPr lang="da-DK" dirty="0">
                <a:sym typeface="Symbol"/>
              </a:rPr>
              <a:t>3</a:t>
            </a:r>
            <a:r>
              <a:rPr lang="da-DK" dirty="0">
                <a:latin typeface="Apple Color Emoji" pitchFamily="2" charset="0"/>
                <a:ea typeface="Apple Color Emoji" pitchFamily="2" charset="0"/>
                <a:sym typeface="Symbol"/>
              </a:rPr>
              <a:t>	</a:t>
            </a:r>
            <a:r>
              <a:rPr lang="da-DK" dirty="0">
                <a:latin typeface="+mj-lt"/>
                <a:ea typeface="Apple Color Emoji" pitchFamily="2" charset="0"/>
              </a:rPr>
              <a:t>Jeg har kortfarve i klør (single eller renonce) og højst 6 tabere</a:t>
            </a:r>
          </a:p>
          <a:p>
            <a:pPr marL="0" indent="0">
              <a:buNone/>
            </a:pPr>
            <a:r>
              <a:rPr lang="da-DK" dirty="0"/>
              <a:t>3♦</a:t>
            </a:r>
            <a:r>
              <a:rPr lang="da-DK" dirty="0">
                <a:latin typeface="Apple Color Emoji" pitchFamily="2" charset="0"/>
                <a:ea typeface="Apple Color Emoji" pitchFamily="2" charset="0"/>
              </a:rPr>
              <a:t>♦︎	</a:t>
            </a:r>
            <a:r>
              <a:rPr lang="da-DK" dirty="0">
                <a:ea typeface="Apple Color Emoji" pitchFamily="2" charset="0"/>
              </a:rPr>
              <a:t>Jeg har kortfarve i ruder 👆</a:t>
            </a:r>
            <a:endParaRPr lang="da-DK" dirty="0">
              <a:latin typeface="+mj-lt"/>
              <a:ea typeface="Apple Color Emoji" pitchFamily="2" charset="0"/>
            </a:endParaRPr>
          </a:p>
          <a:p>
            <a:pPr marL="0" indent="0">
              <a:buNone/>
            </a:pPr>
            <a:r>
              <a:rPr lang="da-DK" dirty="0">
                <a:latin typeface="+mj-lt"/>
                <a:ea typeface="Apple Color Emoji" pitchFamily="2" charset="0"/>
                <a:cs typeface="Apple Symbols" panose="02000000000000000000" pitchFamily="2" charset="-79"/>
              </a:rPr>
              <a:t>3</a:t>
            </a:r>
            <a:r>
              <a:rPr lang="da-DK" dirty="0">
                <a:solidFill>
                  <a:srgbClr val="FF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♥︎	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Jeg har kortfarve i hjerter</a:t>
            </a:r>
            <a:endParaRPr lang="da-DK" dirty="0">
              <a:solidFill>
                <a:srgbClr val="FF0000"/>
              </a:solidFill>
              <a:ea typeface="Apple Color Emoji" pitchFamily="2" charset="0"/>
              <a:cs typeface="Apple Symbols" panose="02000000000000000000" pitchFamily="2" charset="-79"/>
            </a:endParaRPr>
          </a:p>
          <a:p>
            <a:pPr marL="0" indent="0">
              <a:buNone/>
            </a:pPr>
            <a:r>
              <a:rPr lang="da-DK" dirty="0">
                <a:latin typeface="+mj-lt"/>
                <a:ea typeface="Apple Color Emoji" pitchFamily="2" charset="0"/>
                <a:cs typeface="Apple Symbols" panose="02000000000000000000" pitchFamily="2" charset="-79"/>
              </a:rPr>
              <a:t>3</a:t>
            </a:r>
            <a:r>
              <a:rPr lang="da-DK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♠︎	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Jeg har tillæg (15+ </a:t>
            </a:r>
            <a:r>
              <a:rPr lang="da-DK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) og INGEN kortfarver</a:t>
            </a:r>
            <a:endParaRPr lang="da-DK" dirty="0">
              <a:solidFill>
                <a:srgbClr val="FF0000"/>
              </a:solidFill>
              <a:ea typeface="Apple Color Emoji" pitchFamily="2" charset="0"/>
              <a:cs typeface="Apple Symbols" panose="02000000000000000000" pitchFamily="2" charset="-79"/>
            </a:endParaRP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3NT	Jeg har en hånd der ville have genmeldt  sans billigst muligt (12-14 </a:t>
            </a:r>
            <a:r>
              <a:rPr lang="da-DK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.)</a:t>
            </a:r>
          </a:p>
          <a:p>
            <a:pPr marL="0" indent="0">
              <a:buNone/>
            </a:pPr>
            <a:r>
              <a:rPr lang="da-DK" dirty="0">
                <a:ea typeface="Apple Color Emoji" pitchFamily="2" charset="0"/>
                <a:cs typeface="Apple Symbols" panose="02000000000000000000" pitchFamily="2" charset="-79"/>
              </a:rPr>
              <a:t>4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	MINIMUM – 11-14hp.  – ofte en 6 farve i spar eller en svag tofarvet hånd. </a:t>
            </a:r>
            <a:endParaRPr lang="da-DK" dirty="0">
              <a:solidFill>
                <a:srgbClr val="FF0000"/>
              </a:solidFill>
              <a:ea typeface="Apple Color Emoji" pitchFamily="2" charset="0"/>
              <a:cs typeface="Apple Symbols" panose="02000000000000000000" pitchFamily="2" charset="-79"/>
            </a:endParaRPr>
          </a:p>
          <a:p>
            <a:pPr marL="0" indent="0"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0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234AA-FE63-F148-BF93-0CBA28E0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Hvad gør vi så med både støtte og point når fjenden blander sig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1AE942-8739-CD42-8AE5-BC61F2AA5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34902"/>
          </a:xfrm>
        </p:spPr>
        <p:txBody>
          <a:bodyPr>
            <a:normAutofit lnSpcReduction="10000"/>
          </a:bodyPr>
          <a:lstStyle/>
          <a:p>
            <a:r>
              <a:rPr lang="da-DK" sz="2800" dirty="0"/>
              <a:t>I et forstyrret meldeforløb reserverer I overmeldingen i fjendes farve til at vise mindst tre korts støtte og 10 </a:t>
            </a:r>
            <a:r>
              <a:rPr lang="da-DK" sz="2800" dirty="0" err="1"/>
              <a:t>hp</a:t>
            </a:r>
            <a:r>
              <a:rPr lang="da-DK" sz="2800" dirty="0"/>
              <a:t>.</a:t>
            </a:r>
          </a:p>
          <a:p>
            <a:endParaRPr lang="da-DK" sz="2800" dirty="0"/>
          </a:p>
          <a:p>
            <a:endParaRPr lang="da-DK" sz="2800" dirty="0"/>
          </a:p>
          <a:p>
            <a:endParaRPr lang="da-DK" sz="2800" dirty="0"/>
          </a:p>
          <a:p>
            <a:r>
              <a:rPr lang="da-DK" sz="2800" dirty="0"/>
              <a:t>Det betyder at 2NT kan bruges til at vise invitation til 3NT med hold i den indmeldte farve.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indhold 5">
            <a:extLst>
              <a:ext uri="{FF2B5EF4-FFF2-40B4-BE49-F238E27FC236}">
                <a16:creationId xmlns:a16="http://schemas.microsoft.com/office/drawing/2014/main" id="{B47C6544-D1F7-B246-B087-5AE966CD9BA4}"/>
              </a:ext>
            </a:extLst>
          </p:cNvPr>
          <p:cNvSpPr txBox="1">
            <a:spLocks/>
          </p:cNvSpPr>
          <p:nvPr/>
        </p:nvSpPr>
        <p:spPr>
          <a:xfrm>
            <a:off x="5326793" y="3199109"/>
            <a:ext cx="3441434" cy="1355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sz="2400" b="1" dirty="0"/>
              <a:t>Vest	Nord	Øst	Syd</a:t>
            </a: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  <a:sym typeface="Symbol"/>
              </a:rPr>
              <a:t>1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olidFill>
                  <a:srgbClr val="FF0000"/>
                </a:solidFill>
              </a:rPr>
              <a:t> </a:t>
            </a:r>
            <a:r>
              <a:rPr lang="da-DK" sz="2400" dirty="0"/>
              <a:t>	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1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  <a:sym typeface="Symbol"/>
              </a:rPr>
              <a:t>♠︎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	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2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  <a:sym typeface="Symbol"/>
              </a:rPr>
              <a:t>♠︎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6054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52C9C-BC20-184D-B92C-736FA7C3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da-DK" dirty="0"/>
              <a:t>Opgaver</a:t>
            </a:r>
            <a:br>
              <a:rPr lang="da-DK" dirty="0"/>
            </a:br>
            <a:r>
              <a:rPr lang="da-DK" dirty="0"/>
              <a:t> - svar</a:t>
            </a:r>
          </a:p>
        </p:txBody>
      </p:sp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D398E3F5-25BB-6940-B0DD-91C02BD7BE0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11" y="2204244"/>
            <a:ext cx="7376553" cy="32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F08F2-F36A-6340-BEAE-2E7C0FF1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 &amp; 4</a:t>
            </a:r>
          </a:p>
        </p:txBody>
      </p:sp>
      <p:pic>
        <p:nvPicPr>
          <p:cNvPr id="5" name="Pladsholder til indhold 4" descr="Et billede, der indeholder skærmbillede, tekst&#10;&#10;Automatisk genereret beskrivelse">
            <a:extLst>
              <a:ext uri="{FF2B5EF4-FFF2-40B4-BE49-F238E27FC236}">
                <a16:creationId xmlns:a16="http://schemas.microsoft.com/office/drawing/2014/main" id="{373D1655-0784-CA4E-8334-C6EF26DF23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7" y="2181084"/>
            <a:ext cx="8148638" cy="353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59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953A5-1AF9-0E49-947B-1E198F9CC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 &amp; 6</a:t>
            </a:r>
          </a:p>
        </p:txBody>
      </p:sp>
      <p:pic>
        <p:nvPicPr>
          <p:cNvPr id="4" name="Pladsholder til indhold 3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6A489B19-66F5-8343-AD6B-F6FBD495167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81" y="2019720"/>
            <a:ext cx="8555785" cy="37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30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447A0-5EC2-344C-9F06-5389F13D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7 &amp; 8</a:t>
            </a:r>
          </a:p>
        </p:txBody>
      </p:sp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2A4EB6B9-3ED7-0D44-9C57-8F5A20A9115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39" y="1985046"/>
            <a:ext cx="7963992" cy="40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5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794E5-295D-E04A-A418-4BBD6DEA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da-DK" dirty="0"/>
              <a:t>Hvorfor femfarve åbning i major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E61F30-3EB4-7846-9A35-0A82122D8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558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b="1" dirty="0"/>
              <a:t>Hvorfor 4 farveåbning i major?</a:t>
            </a:r>
          </a:p>
          <a:p>
            <a:pPr marL="0" indent="0">
              <a:buNone/>
            </a:pPr>
            <a:r>
              <a:rPr lang="da-DK" sz="2400" dirty="0"/>
              <a:t> - alle farvemeldinger er naturlige!</a:t>
            </a:r>
          </a:p>
          <a:p>
            <a:pPr marL="0" indent="0">
              <a:buNone/>
            </a:pPr>
            <a:r>
              <a:rPr lang="da-DK" sz="2400" b="1" dirty="0"/>
              <a:t>Hvorfor 5 farveåbning i major?</a:t>
            </a:r>
          </a:p>
          <a:p>
            <a:pPr marL="0" indent="0">
              <a:buNone/>
            </a:pPr>
            <a:r>
              <a:rPr lang="da-DK" sz="2400" dirty="0"/>
              <a:t> - Det kræver kun 3 kort i farven for at støtte makker!</a:t>
            </a:r>
          </a:p>
          <a:p>
            <a:pPr marL="0" indent="0">
              <a:buNone/>
            </a:pPr>
            <a:r>
              <a:rPr lang="da-DK" sz="2400" dirty="0"/>
              <a:t> - I kan derfor nemmere holde modstanderne fra fadet!</a:t>
            </a:r>
          </a:p>
          <a:p>
            <a:pPr marL="0" indent="0">
              <a:buNone/>
            </a:pPr>
            <a:r>
              <a:rPr lang="da-DK" sz="2400" dirty="0"/>
              <a:t>- Det er nemmere at spærremelde</a:t>
            </a:r>
          </a:p>
          <a:p>
            <a:pPr marL="0" indent="0">
              <a:buNone/>
            </a:pPr>
            <a:r>
              <a:rPr lang="da-DK" sz="2400" dirty="0"/>
              <a:t> - Selv systemudviklerne af Nordisk Bridge Standard forsager åbning i major med fire kort!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6AC10BAA-EB10-A54B-BC49-6D0C605FC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204342"/>
              </p:ext>
            </p:extLst>
          </p:nvPr>
        </p:nvGraphicFramePr>
        <p:xfrm>
          <a:off x="268742" y="235833"/>
          <a:ext cx="11654515" cy="5817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578">
                  <a:extLst>
                    <a:ext uri="{9D8B030D-6E8A-4147-A177-3AD203B41FA5}">
                      <a16:colId xmlns:a16="http://schemas.microsoft.com/office/drawing/2014/main" val="226164903"/>
                    </a:ext>
                  </a:extLst>
                </a:gridCol>
                <a:gridCol w="252909">
                  <a:extLst>
                    <a:ext uri="{9D8B030D-6E8A-4147-A177-3AD203B41FA5}">
                      <a16:colId xmlns:a16="http://schemas.microsoft.com/office/drawing/2014/main" val="1966691582"/>
                    </a:ext>
                  </a:extLst>
                </a:gridCol>
                <a:gridCol w="4966216">
                  <a:extLst>
                    <a:ext uri="{9D8B030D-6E8A-4147-A177-3AD203B41FA5}">
                      <a16:colId xmlns:a16="http://schemas.microsoft.com/office/drawing/2014/main" val="3742002525"/>
                    </a:ext>
                  </a:extLst>
                </a:gridCol>
                <a:gridCol w="1655406">
                  <a:extLst>
                    <a:ext uri="{9D8B030D-6E8A-4147-A177-3AD203B41FA5}">
                      <a16:colId xmlns:a16="http://schemas.microsoft.com/office/drawing/2014/main" val="3249536354"/>
                    </a:ext>
                  </a:extLst>
                </a:gridCol>
                <a:gridCol w="1655406">
                  <a:extLst>
                    <a:ext uri="{9D8B030D-6E8A-4147-A177-3AD203B41FA5}">
                      <a16:colId xmlns:a16="http://schemas.microsoft.com/office/drawing/2014/main" val="2729813730"/>
                    </a:ext>
                  </a:extLst>
                </a:gridCol>
              </a:tblGrid>
              <a:tr h="48480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cap="small" dirty="0">
                          <a:effectLst/>
                        </a:rPr>
                        <a:t>Division/Række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331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dirty="0">
                          <a:effectLst/>
                        </a:rPr>
                        <a:t>Reinholdt Bridge &amp; Travel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1800" dirty="0">
                          <a:effectLst/>
                        </a:rPr>
                        <a:t> 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1800">
                          <a:effectLst/>
                        </a:rPr>
                        <a:t> </a:t>
                      </a:r>
                      <a:endParaRPr lang="da-DK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extLst>
                  <a:ext uri="{0D108BD9-81ED-4DB2-BD59-A6C34878D82A}">
                    <a16:rowId xmlns:a16="http://schemas.microsoft.com/office/drawing/2014/main" val="493587399"/>
                  </a:ext>
                </a:extLst>
              </a:tr>
              <a:tr h="484804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cap="small" dirty="0">
                          <a:effectLst/>
                        </a:rPr>
                        <a:t>spillere</a:t>
                      </a:r>
                      <a:endParaRPr lang="da-DK" sz="2800" b="1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331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en-GB" sz="2800">
                          <a:effectLst/>
                        </a:rPr>
                        <a:t>Fredin (84102)-Røn(2709)</a:t>
                      </a:r>
                      <a:endParaRPr lang="da-DK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78570"/>
                  </a:ext>
                </a:extLst>
              </a:tr>
              <a:tr h="48480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dirty="0">
                          <a:effectLst/>
                        </a:rPr>
                        <a:t>SYSTEM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870620"/>
                  </a:ext>
                </a:extLst>
              </a:tr>
              <a:tr h="484804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cap="small" dirty="0">
                          <a:effectLst/>
                        </a:rPr>
                        <a:t>Systemets navn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053599"/>
                  </a:ext>
                </a:extLst>
              </a:tr>
              <a:tr h="48480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dirty="0">
                          <a:effectLst/>
                        </a:rPr>
                        <a:t>5-farve major m 2-o-1 UK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094240"/>
                  </a:ext>
                </a:extLst>
              </a:tr>
              <a:tr h="484804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cap="small" dirty="0">
                          <a:effectLst/>
                        </a:rPr>
                        <a:t>Generel stil 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131058"/>
                  </a:ext>
                </a:extLst>
              </a:tr>
              <a:tr h="484804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dirty="0">
                          <a:effectLst/>
                        </a:rPr>
                        <a:t>Naturligt, store NT, 5cM m bedste </a:t>
                      </a:r>
                      <a:r>
                        <a:rPr lang="da-DK" sz="2800" dirty="0" err="1">
                          <a:effectLst/>
                        </a:rPr>
                        <a:t>minor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34128"/>
                  </a:ext>
                </a:extLst>
              </a:tr>
              <a:tr h="484804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dirty="0">
                          <a:effectLst/>
                        </a:rPr>
                        <a:t>3-3 i </a:t>
                      </a:r>
                      <a:r>
                        <a:rPr lang="da-DK" sz="2800" dirty="0" err="1">
                          <a:effectLst/>
                        </a:rPr>
                        <a:t>minor</a:t>
                      </a:r>
                      <a:r>
                        <a:rPr lang="da-DK" sz="2800" dirty="0">
                          <a:effectLst/>
                        </a:rPr>
                        <a:t> åbner 1♣; 4-4 typisk 1♦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152289"/>
                  </a:ext>
                </a:extLst>
              </a:tr>
              <a:tr h="484804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dirty="0">
                          <a:effectLst/>
                        </a:rPr>
                        <a:t> 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682666"/>
                  </a:ext>
                </a:extLst>
              </a:tr>
              <a:tr h="484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cap="small" dirty="0">
                          <a:effectLst/>
                        </a:rPr>
                        <a:t>1UT åbning</a:t>
                      </a:r>
                      <a:r>
                        <a:rPr lang="da-DK" sz="2800" dirty="0">
                          <a:effectLst/>
                        </a:rPr>
                        <a:t>: 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0" marT="0" marB="0" anchor="ctr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>
                          <a:effectLst/>
                        </a:rPr>
                        <a:t>(14)15-17</a:t>
                      </a:r>
                      <a:endParaRPr lang="da-DK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980371"/>
                  </a:ext>
                </a:extLst>
              </a:tr>
              <a:tr h="484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cap="small" dirty="0">
                          <a:effectLst/>
                        </a:rPr>
                        <a:t>1UT svar: 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0" marT="0" marB="0" anchor="ctr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dirty="0">
                          <a:effectLst/>
                        </a:rPr>
                        <a:t>6−10 (6−12 efter 1♦ og 1M)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011273"/>
                  </a:ext>
                </a:extLst>
              </a:tr>
              <a:tr h="484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cap="small" dirty="0">
                          <a:effectLst/>
                        </a:rPr>
                        <a:t>2-o-1 svar</a:t>
                      </a:r>
                      <a:r>
                        <a:rPr lang="da-DK" sz="2800" dirty="0">
                          <a:effectLst/>
                        </a:rPr>
                        <a:t>: 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0" marT="0" marB="0" anchor="ctr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52040" algn="l"/>
                        </a:tabLst>
                      </a:pPr>
                      <a:r>
                        <a:rPr lang="da-DK" sz="2800" dirty="0">
                          <a:effectLst/>
                        </a:rPr>
                        <a:t>UK</a:t>
                      </a:r>
                      <a:endParaRPr lang="da-DK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389" marR="43389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90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2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461E1D-BD86-414D-90C4-140C91A0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9 &amp; 10</a:t>
            </a:r>
          </a:p>
        </p:txBody>
      </p:sp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55BC044D-C70B-D54E-96CB-0F88E9F51D7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82" y="2045120"/>
            <a:ext cx="7304835" cy="381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8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08A65-8512-BA49-81E3-E3FE9B1A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 &amp; 12</a:t>
            </a:r>
          </a:p>
        </p:txBody>
      </p:sp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C6DDB49D-685B-984A-B188-6866C2083A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10" y="2186313"/>
            <a:ext cx="7553979" cy="35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29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67B00-99A4-4C4D-8BA2-550A64F3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 &amp; 14</a:t>
            </a:r>
          </a:p>
        </p:txBody>
      </p:sp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E65BC33A-E841-534C-B186-D39CECDBE4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16" y="2142984"/>
            <a:ext cx="7582367" cy="35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67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AF1D4-B112-5749-8FF1-0C59BE54B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15 &amp; 16</a:t>
            </a:r>
          </a:p>
        </p:txBody>
      </p:sp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B128C06D-7ABC-F64A-95CB-8483C6000BD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18" y="2288662"/>
            <a:ext cx="7199500" cy="33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5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8D3F9-1D91-EA44-BF56-15B2718D1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 sidste opgaver tager vi sammen i plenum</a:t>
            </a:r>
            <a:br>
              <a:rPr lang="da-DK" dirty="0"/>
            </a:br>
            <a:r>
              <a:rPr lang="da-DK" sz="2000" dirty="0"/>
              <a:t> - syds næste melding?</a:t>
            </a: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35578DEB-A364-E547-B2BA-BF743153A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8971" y="2731401"/>
            <a:ext cx="2272846" cy="22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B44D698A-5CC4-9A44-979D-87B2309DF783}"/>
              </a:ext>
            </a:extLst>
          </p:cNvPr>
          <p:cNvSpPr txBox="1"/>
          <p:nvPr/>
        </p:nvSpPr>
        <p:spPr>
          <a:xfrm>
            <a:off x="4046106" y="5287202"/>
            <a:ext cx="473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8 7 2 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K 9 7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♦︎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E K 5 2 ♣︎ B 9 8  </a:t>
            </a:r>
            <a:endParaRPr lang="da-DK" sz="240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3C3171B-A050-1041-8177-DE25ED2FAFAE}"/>
              </a:ext>
            </a:extLst>
          </p:cNvPr>
          <p:cNvSpPr txBox="1"/>
          <p:nvPr/>
        </p:nvSpPr>
        <p:spPr>
          <a:xfrm>
            <a:off x="3542590" y="3527661"/>
            <a:ext cx="95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32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3F66B6D-E0F8-3048-BB80-CC38D0674218}"/>
              </a:ext>
            </a:extLst>
          </p:cNvPr>
          <p:cNvSpPr txBox="1"/>
          <p:nvPr/>
        </p:nvSpPr>
        <p:spPr>
          <a:xfrm>
            <a:off x="5575851" y="2251074"/>
            <a:ext cx="89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32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F3F4B07-6AA4-C643-B9CD-201EB466C57B}"/>
              </a:ext>
            </a:extLst>
          </p:cNvPr>
          <p:cNvSpPr txBox="1"/>
          <p:nvPr/>
        </p:nvSpPr>
        <p:spPr>
          <a:xfrm>
            <a:off x="7311352" y="3527661"/>
            <a:ext cx="73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1♠︎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637BA444-0A8F-F04C-9A1E-CC7B304D9C35}"/>
              </a:ext>
            </a:extLst>
          </p:cNvPr>
          <p:cNvSpPr txBox="1"/>
          <p:nvPr/>
        </p:nvSpPr>
        <p:spPr>
          <a:xfrm>
            <a:off x="4021436" y="5345730"/>
            <a:ext cx="473930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2 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K B 5 4 2 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E B 2 ♣︎ E 4 3 2</a:t>
            </a:r>
            <a:endParaRPr lang="da-DK" sz="2400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93DE73C-3710-0D4B-9658-376E0090E02D}"/>
              </a:ext>
            </a:extLst>
          </p:cNvPr>
          <p:cNvSpPr txBox="1"/>
          <p:nvPr/>
        </p:nvSpPr>
        <p:spPr>
          <a:xfrm>
            <a:off x="4102866" y="5416173"/>
            <a:ext cx="473930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 -  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K B 6 4 2 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︎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K D 8 5 ♣ ︎E 4 3</a:t>
            </a:r>
            <a:endParaRPr lang="da-DK" sz="24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6BB5DDF-ABF6-BA48-A89D-E1A71D75FC94}"/>
              </a:ext>
            </a:extLst>
          </p:cNvPr>
          <p:cNvSpPr txBox="1"/>
          <p:nvPr/>
        </p:nvSpPr>
        <p:spPr>
          <a:xfrm>
            <a:off x="4184297" y="5390061"/>
            <a:ext cx="473930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T 9 6 5 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8 6 5 4 3 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♦ 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5 ♣ ︎4 3 6 </a:t>
            </a:r>
            <a:endParaRPr lang="da-DK" sz="24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D1EBEB91-EB22-D84A-9107-8E930019FE68}"/>
              </a:ext>
            </a:extLst>
          </p:cNvPr>
          <p:cNvSpPr txBox="1"/>
          <p:nvPr/>
        </p:nvSpPr>
        <p:spPr>
          <a:xfrm>
            <a:off x="8378294" y="2103025"/>
            <a:ext cx="133847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000" dirty="0">
                <a:ea typeface="Apple Symbols" panose="02000000000000000000" pitchFamily="2" charset="-79"/>
                <a:cs typeface="Apple Symbols" panose="02000000000000000000" pitchFamily="2" charset="-79"/>
              </a:rPr>
              <a:t>2 ♠︎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DDABA86-1858-D643-9D06-152C4970125D}"/>
              </a:ext>
            </a:extLst>
          </p:cNvPr>
          <p:cNvSpPr txBox="1"/>
          <p:nvPr/>
        </p:nvSpPr>
        <p:spPr>
          <a:xfrm>
            <a:off x="8378294" y="2116081"/>
            <a:ext cx="232214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000" dirty="0">
                <a:ea typeface="Apple Symbols" panose="02000000000000000000" pitchFamily="2" charset="-79"/>
                <a:cs typeface="Apple Symbols" panose="02000000000000000000" pitchFamily="2" charset="-79"/>
              </a:rPr>
              <a:t>2 ♠︎  - igen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3083A0B-AFDE-F248-A92B-37EEDEC8B927}"/>
              </a:ext>
            </a:extLst>
          </p:cNvPr>
          <p:cNvSpPr txBox="1"/>
          <p:nvPr/>
        </p:nvSpPr>
        <p:spPr>
          <a:xfrm>
            <a:off x="8378293" y="2125191"/>
            <a:ext cx="232214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000" dirty="0"/>
              <a:t>3</a:t>
            </a:r>
            <a:r>
              <a:rPr lang="da-DK" sz="4000" dirty="0">
                <a:ea typeface="Apple Symbols" panose="02000000000000000000" pitchFamily="2" charset="-79"/>
                <a:cs typeface="Apple Symbols" panose="02000000000000000000" pitchFamily="2" charset="-79"/>
              </a:rPr>
              <a:t> ♠︎</a:t>
            </a:r>
            <a:endParaRPr lang="da-DK" sz="4000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5D042BE9-7984-F245-BD12-F5B06BA9D5F8}"/>
              </a:ext>
            </a:extLst>
          </p:cNvPr>
          <p:cNvSpPr txBox="1"/>
          <p:nvPr/>
        </p:nvSpPr>
        <p:spPr>
          <a:xfrm>
            <a:off x="8378293" y="2145345"/>
            <a:ext cx="227284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000">
                <a:ea typeface="Apple Symbols" panose="02000000000000000000" pitchFamily="2" charset="-79"/>
                <a:cs typeface="Apple Symbols" panose="02000000000000000000" pitchFamily="2" charset="-79"/>
              </a:rPr>
              <a:t>4 </a:t>
            </a:r>
            <a:r>
              <a:rPr lang="da-DK" sz="400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4000" dirty="0">
              <a:solidFill>
                <a:srgbClr val="FF0000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60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3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F4502-01C2-4D47-8A1B-A7E50645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Weak</a:t>
            </a:r>
            <a:r>
              <a:rPr lang="da-DK" dirty="0"/>
              <a:t> jump – lær at spær</a:t>
            </a:r>
            <a:br>
              <a:rPr lang="da-DK" dirty="0"/>
            </a:br>
            <a:r>
              <a:rPr lang="da-DK" sz="2200" dirty="0"/>
              <a:t> </a:t>
            </a:r>
            <a:br>
              <a:rPr lang="da-DK" sz="2200" dirty="0"/>
            </a:br>
            <a:r>
              <a:rPr lang="da-DK" sz="2200" dirty="0"/>
              <a:t>- Bruges efter makkers åbning </a:t>
            </a:r>
            <a:r>
              <a:rPr lang="da-DK" sz="20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0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 </a:t>
            </a:r>
            <a:r>
              <a:rPr lang="da-DK" sz="2000" dirty="0">
                <a:ea typeface="Apple Symbols" panose="02000000000000000000" pitchFamily="2" charset="-79"/>
                <a:cs typeface="Apple Symbols" panose="02000000000000000000" pitchFamily="2" charset="-79"/>
              </a:rPr>
              <a:t>eller 1</a:t>
            </a:r>
            <a:r>
              <a:rPr lang="da-DK" sz="20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br>
              <a:rPr lang="da-DK" sz="2000" dirty="0">
                <a:solidFill>
                  <a:srgbClr val="FF0000"/>
                </a:solidFill>
              </a:rPr>
            </a:br>
            <a:br>
              <a:rPr lang="da-DK" sz="2000" dirty="0">
                <a:solidFill>
                  <a:srgbClr val="FF0000"/>
                </a:solidFill>
              </a:rPr>
            </a:br>
            <a:endParaRPr lang="da-DK" sz="2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331BC9-1555-BC46-9690-7A75B69C0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1"/>
            <a:ext cx="9603275" cy="40377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Dig		Makker</a:t>
            </a:r>
          </a:p>
          <a:p>
            <a:pPr marL="0" indent="0">
              <a:buNone/>
            </a:pPr>
            <a:endParaRPr lang="da-DK" sz="3600" dirty="0"/>
          </a:p>
          <a:p>
            <a:pPr marL="0" indent="0">
              <a:buNone/>
            </a:pPr>
            <a:endParaRPr lang="da-DK" sz="36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Viser 3-7 </a:t>
            </a:r>
            <a:r>
              <a:rPr lang="da-DK" sz="36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. og seksfarve fx ♠︎ 9  </a:t>
            </a:r>
            <a:r>
              <a:rPr lang="da-DK" sz="36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B 8 6 5 4 3 </a:t>
            </a:r>
            <a:r>
              <a:rPr lang="da-DK" sz="36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♦ </a:t>
            </a:r>
            <a:r>
              <a:rPr lang="da-DK" sz="36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D 4 3 ♣ ︎D 3 6 </a:t>
            </a:r>
          </a:p>
          <a:p>
            <a:pPr marL="0" indent="0">
              <a:buNone/>
            </a:pPr>
            <a:r>
              <a:rPr lang="da-DK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Dig		Makker</a:t>
            </a:r>
          </a:p>
          <a:p>
            <a:pPr marL="0" indent="0">
              <a:buNone/>
            </a:pPr>
            <a:endParaRPr lang="da-DK" sz="36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endParaRPr lang="da-DK" sz="36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Viser 3-7 </a:t>
            </a:r>
            <a:r>
              <a:rPr lang="da-DK" sz="36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. og seksfarve fx ♠︎ B 8 6 5 4 3 </a:t>
            </a:r>
            <a:r>
              <a:rPr lang="da-DK" sz="36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3 </a:t>
            </a:r>
            <a:r>
              <a:rPr lang="da-DK" sz="36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♦ </a:t>
            </a:r>
            <a:r>
              <a:rPr lang="da-DK" sz="36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D 4 3 ♣ ︎D 3 6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EE5305D-B94F-DE44-AAB6-B8DAEF0955BE}"/>
              </a:ext>
            </a:extLst>
          </p:cNvPr>
          <p:cNvSpPr txBox="1"/>
          <p:nvPr/>
        </p:nvSpPr>
        <p:spPr>
          <a:xfrm>
            <a:off x="1539713" y="2708278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 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11020F9-1AB7-C94B-905C-E77E8BF7DEDB}"/>
              </a:ext>
            </a:extLst>
          </p:cNvPr>
          <p:cNvSpPr txBox="1"/>
          <p:nvPr/>
        </p:nvSpPr>
        <p:spPr>
          <a:xfrm>
            <a:off x="3422059" y="2708278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83A7F1E-409F-0E45-A9AF-7B5BCB99903B}"/>
              </a:ext>
            </a:extLst>
          </p:cNvPr>
          <p:cNvSpPr txBox="1"/>
          <p:nvPr/>
        </p:nvSpPr>
        <p:spPr>
          <a:xfrm>
            <a:off x="3422059" y="4893010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2♠︎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9F1B936-0372-6849-B657-4EDB6498CC62}"/>
              </a:ext>
            </a:extLst>
          </p:cNvPr>
          <p:cNvSpPr txBox="1"/>
          <p:nvPr/>
        </p:nvSpPr>
        <p:spPr>
          <a:xfrm>
            <a:off x="1539713" y="4893010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 ︎</a:t>
            </a:r>
            <a:endParaRPr lang="da-DK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94F0B-13E7-0941-A59D-C0486C72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Spil 1-8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A43E22-FA21-B646-8559-50B54BD30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I skal nå mindst 4 af spillene og notere de spillede spil ned så I ikke kommer </a:t>
            </a:r>
            <a:r>
              <a:rPr lang="da-DK" sz="3200" dirty="0" err="1"/>
              <a:t>tilo</a:t>
            </a:r>
            <a:r>
              <a:rPr lang="da-DK" sz="3200" dirty="0"/>
              <a:t> at spille de samme to gange!</a:t>
            </a:r>
          </a:p>
          <a:p>
            <a:endParaRPr lang="da-DK" sz="3200" dirty="0"/>
          </a:p>
          <a:p>
            <a:r>
              <a:rPr lang="da-DK" sz="3200" dirty="0"/>
              <a:t>Herefter videre til spilføring</a:t>
            </a:r>
          </a:p>
        </p:txBody>
      </p:sp>
    </p:spTree>
    <p:extLst>
      <p:ext uri="{BB962C8B-B14F-4D97-AF65-F5344CB8AC3E}">
        <p14:creationId xmlns:p14="http://schemas.microsoft.com/office/powerpoint/2010/main" val="1659261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365BD-5059-7F46-BAA2-1F2EA16B0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 fontScale="90000"/>
          </a:bodyPr>
          <a:lstStyle/>
          <a:p>
            <a:r>
              <a:rPr lang="da-DK" sz="5400" dirty="0" err="1"/>
              <a:t>SpilføriNg</a:t>
            </a:r>
            <a:br>
              <a:rPr lang="da-DK" sz="5400" dirty="0"/>
            </a:br>
            <a:br>
              <a:rPr lang="da-DK" sz="5400" dirty="0"/>
            </a:br>
            <a:r>
              <a:rPr lang="da-DK" sz="5400" dirty="0"/>
              <a:t> </a:t>
            </a:r>
            <a:r>
              <a:rPr lang="da-DK" sz="2700" dirty="0"/>
              <a:t>- Fra Staubs øverste hylde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D752DCA-AEFB-8A41-95B3-B258CFDB3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>
            <a:normAutofit/>
          </a:bodyPr>
          <a:lstStyle/>
          <a:p>
            <a:r>
              <a:rPr lang="da-DK" dirty="0"/>
              <a:t>Spilføring - Basis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8A7E3D-A3C7-EE48-B167-F1481DB5FD6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223" y="1368360"/>
            <a:ext cx="3362141" cy="33621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631695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Trækning af sikre stik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Tag dine stik på bedste vis</a:t>
            </a:r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592" y="2598318"/>
            <a:ext cx="714728" cy="9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68" y="2598318"/>
            <a:ext cx="714728" cy="9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24" y="2591018"/>
            <a:ext cx="756636" cy="9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E1A735F8-E105-E24B-AEF4-64865BB9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14" y="2608696"/>
            <a:ext cx="733023" cy="97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4739" y="3684860"/>
            <a:ext cx="952970" cy="9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592" y="4731492"/>
            <a:ext cx="714728" cy="95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22" y="4731492"/>
            <a:ext cx="714728" cy="95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08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Tag dine stik på bedste vis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Når du mangler indkomster til bordet</a:t>
            </a:r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55" y="2578100"/>
            <a:ext cx="694905" cy="9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31" y="4808819"/>
            <a:ext cx="735651" cy="10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00" y="2578100"/>
            <a:ext cx="735651" cy="9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99" y="2599981"/>
            <a:ext cx="709171" cy="9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33" y="2599981"/>
            <a:ext cx="699103" cy="95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7463" y="3663584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48" y="4808819"/>
            <a:ext cx="768129" cy="10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3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F2ED5-6DA9-5447-BB03-7B7C27D0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”Loven” 1</a:t>
            </a:r>
            <a:br>
              <a:rPr lang="da-DK" dirty="0"/>
            </a:br>
            <a:r>
              <a:rPr lang="da-DK" sz="2400" dirty="0"/>
              <a:t> - Det vigtigste meldeprincip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1C2EEA-BB53-5E43-A821-C42824C66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42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/>
              <a:t>”Loven” – har begge sider FIT, er det totale antal stik i spillet lig med det samlede antal trumfer der er på begge sider: </a:t>
            </a:r>
          </a:p>
          <a:p>
            <a:pPr marL="0" indent="0">
              <a:buNone/>
            </a:pPr>
            <a:endParaRPr lang="da-DK" sz="2800" dirty="0"/>
          </a:p>
          <a:p>
            <a:pPr marL="0" indent="0">
              <a:buNone/>
            </a:pPr>
            <a:r>
              <a:rPr lang="da-DK" sz="2800" dirty="0"/>
              <a:t>Har ”VI” 9 trumfer tilsammen og ”DE” 9 trumfer tilsammen er det samlede antal stik 18.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610462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Tag dine stik på bedste vis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Når du mangler indkomster til bordet – hvor mange stik kan du så få her?</a:t>
            </a:r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55" y="2529026"/>
            <a:ext cx="745705" cy="10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36" y="2514121"/>
            <a:ext cx="745705" cy="10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54" y="4899314"/>
            <a:ext cx="745705" cy="9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98" y="2514122"/>
            <a:ext cx="745705" cy="10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4954" y="3649717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54" y="4899314"/>
            <a:ext cx="745705" cy="99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>
            <a:extLst>
              <a:ext uri="{FF2B5EF4-FFF2-40B4-BE49-F238E27FC236}">
                <a16:creationId xmlns:a16="http://schemas.microsoft.com/office/drawing/2014/main" id="{F6A5DD04-2A0F-7247-BFB6-4202BA4F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59" y="2514121"/>
            <a:ext cx="762351" cy="10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Tager du alle dine stik på en gang?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Fordele og ulemper ved at trække alle dine stik i en sidefarve</a:t>
            </a:r>
          </a:p>
        </p:txBody>
      </p:sp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00" y="4593072"/>
            <a:ext cx="716037" cy="9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40" y="2521509"/>
            <a:ext cx="716038" cy="9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83" y="2522057"/>
            <a:ext cx="716038" cy="9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51" y="4593072"/>
            <a:ext cx="725973" cy="9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11" y="2521509"/>
            <a:ext cx="716038" cy="95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06" y="2519422"/>
            <a:ext cx="700404" cy="95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E1A735F8-E105-E24B-AEF4-64865BB9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94" y="2530166"/>
            <a:ext cx="716037" cy="9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4561" y="3536347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824" y="4593662"/>
            <a:ext cx="716038" cy="95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82" y="2519422"/>
            <a:ext cx="716038" cy="9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451" y="4593072"/>
            <a:ext cx="716038" cy="9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3A53316-945F-214D-B0F2-5492C1F2CBBA}"/>
              </a:ext>
            </a:extLst>
          </p:cNvPr>
          <p:cNvSpPr/>
          <p:nvPr/>
        </p:nvSpPr>
        <p:spPr>
          <a:xfrm>
            <a:off x="8266176" y="3663299"/>
            <a:ext cx="306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Ulempe</a:t>
            </a:r>
          </a:p>
          <a:p>
            <a:r>
              <a:rPr lang="da-DK" dirty="0"/>
              <a:t>du fjerner en masse forbindelser mellem hånd og bord!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634DF1A-484E-A449-8C2E-A63E5FE3AF13}"/>
              </a:ext>
            </a:extLst>
          </p:cNvPr>
          <p:cNvSpPr/>
          <p:nvPr/>
        </p:nvSpPr>
        <p:spPr>
          <a:xfrm>
            <a:off x="864325" y="3107572"/>
            <a:ext cx="2459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Fordel</a:t>
            </a:r>
          </a:p>
          <a:p>
            <a:r>
              <a:rPr lang="da-DK" dirty="0"/>
              <a:t>fjenden skal producere en masse afkast så du får overblik over deres fordeling.</a:t>
            </a:r>
          </a:p>
          <a:p>
            <a:endParaRPr lang="da-DK" dirty="0"/>
          </a:p>
          <a:p>
            <a:r>
              <a:rPr lang="da-DK" dirty="0"/>
              <a:t>De kan også komme til at kaste forkert!</a:t>
            </a:r>
          </a:p>
        </p:txBody>
      </p:sp>
    </p:spTree>
    <p:extLst>
      <p:ext uri="{BB962C8B-B14F-4D97-AF65-F5344CB8AC3E}">
        <p14:creationId xmlns:p14="http://schemas.microsoft.com/office/powerpoint/2010/main" val="227106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Gør de små kort store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Hvor mange stik kan der rejses her?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084" y="4857069"/>
            <a:ext cx="685245" cy="9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76" y="4857068"/>
            <a:ext cx="681613" cy="9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59" y="2599981"/>
            <a:ext cx="685247" cy="95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32" y="4857068"/>
            <a:ext cx="685245" cy="93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E1A735F8-E105-E24B-AEF4-64865BB9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23" y="4857068"/>
            <a:ext cx="681613" cy="9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9823" y="3593486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id="{1659C948-28E6-C94B-8F40-F7A19FD7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81" y="2599979"/>
            <a:ext cx="685246" cy="9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85" y="4857069"/>
            <a:ext cx="685247" cy="9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28" y="4857068"/>
            <a:ext cx="681613" cy="9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02" y="2599979"/>
            <a:ext cx="681614" cy="9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Gør de små kort store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Hvordan spilles denne farve bedst?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97" y="2660611"/>
            <a:ext cx="708727" cy="9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53" y="4887144"/>
            <a:ext cx="708726" cy="9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69" y="2656614"/>
            <a:ext cx="708727" cy="9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78" y="2656614"/>
            <a:ext cx="708727" cy="9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55" y="4887144"/>
            <a:ext cx="708726" cy="9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E1A735F8-E105-E24B-AEF4-64865BB9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33" y="2664926"/>
            <a:ext cx="708726" cy="9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2224" y="3716274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654" y="4887144"/>
            <a:ext cx="708726" cy="9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69" y="4887144"/>
            <a:ext cx="708726" cy="9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80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Knibning og opspil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Den simple knibning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14" y="2584468"/>
            <a:ext cx="712041" cy="9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13" y="4738133"/>
            <a:ext cx="712041" cy="9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61" y="2604876"/>
            <a:ext cx="712043" cy="9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61" y="4738160"/>
            <a:ext cx="712043" cy="9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786" y="3596179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02" y="4738133"/>
            <a:ext cx="712042" cy="94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02" y="2597286"/>
            <a:ext cx="712042" cy="9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Knibning og opspil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Det simple opspil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46" y="2475938"/>
            <a:ext cx="721716" cy="9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12" y="4738133"/>
            <a:ext cx="721715" cy="96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63" y="2445241"/>
            <a:ext cx="721717" cy="100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7582" y="3589764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88" y="4738133"/>
            <a:ext cx="721716" cy="9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62" y="4738160"/>
            <a:ext cx="721717" cy="9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88" y="2475938"/>
            <a:ext cx="721716" cy="9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3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Knibning og opspil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Det simple opspil 2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94" y="2542911"/>
            <a:ext cx="717878" cy="95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4" y="2545822"/>
            <a:ext cx="721606" cy="9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84" y="2527104"/>
            <a:ext cx="717878" cy="99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49" y="2542911"/>
            <a:ext cx="721607" cy="9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5442" y="3595154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87" y="4702865"/>
            <a:ext cx="717876" cy="95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38" y="4702865"/>
            <a:ext cx="717877" cy="9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39" y="2527104"/>
            <a:ext cx="717878" cy="95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mange stik ?</a:t>
            </a:r>
            <a:br>
              <a:rPr lang="da-DK" dirty="0"/>
            </a:br>
            <a:r>
              <a:rPr lang="da-DK" dirty="0"/>
              <a:t> </a:t>
            </a:r>
            <a:endParaRPr lang="da-DK" sz="16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040609"/>
          </a:xfrm>
        </p:spPr>
        <p:txBody>
          <a:bodyPr>
            <a:normAutofit/>
          </a:bodyPr>
          <a:lstStyle/>
          <a:p>
            <a:r>
              <a:rPr lang="da-DK" dirty="0"/>
              <a:t>Forestil dig hvorledes kortene er placeret hos modstanderne!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76" y="4854962"/>
            <a:ext cx="792296" cy="105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04" y="2408341"/>
            <a:ext cx="710602" cy="9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11" y="4854962"/>
            <a:ext cx="792296" cy="10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9100" y="3489004"/>
            <a:ext cx="1188890" cy="11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04" y="4846905"/>
            <a:ext cx="792296" cy="10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79" y="2408341"/>
            <a:ext cx="710601" cy="94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76" y="2395410"/>
            <a:ext cx="710602" cy="94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22309520-AB7C-B748-8B98-8E57344A8FAF}"/>
              </a:ext>
            </a:extLst>
          </p:cNvPr>
          <p:cNvSpPr txBox="1">
            <a:spLocks/>
          </p:cNvSpPr>
          <p:nvPr/>
        </p:nvSpPr>
        <p:spPr>
          <a:xfrm>
            <a:off x="7693188" y="3612483"/>
            <a:ext cx="2993968" cy="1386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Et eller to stik eller</a:t>
            </a:r>
          </a:p>
          <a:p>
            <a:r>
              <a:rPr lang="da-DK" dirty="0"/>
              <a:t>En eller to tabere!</a:t>
            </a:r>
          </a:p>
        </p:txBody>
      </p:sp>
    </p:spTree>
    <p:extLst>
      <p:ext uri="{BB962C8B-B14F-4D97-AF65-F5344CB8AC3E}">
        <p14:creationId xmlns:p14="http://schemas.microsoft.com/office/powerpoint/2010/main" val="30010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mange stik ?</a:t>
            </a:r>
            <a:br>
              <a:rPr lang="da-DK" dirty="0"/>
            </a:br>
            <a:r>
              <a:rPr lang="da-DK" dirty="0"/>
              <a:t> </a:t>
            </a:r>
            <a:endParaRPr lang="da-DK" sz="16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Hvor mange stik kan vi få her!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61" y="4738155"/>
            <a:ext cx="710602" cy="94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49" y="4760359"/>
            <a:ext cx="710601" cy="9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678" y="2599981"/>
            <a:ext cx="710602" cy="9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44" y="4738155"/>
            <a:ext cx="710602" cy="9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2987" y="3613826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678" y="4738155"/>
            <a:ext cx="710602" cy="94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52" y="2599981"/>
            <a:ext cx="710602" cy="9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15" y="2599981"/>
            <a:ext cx="710602" cy="94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22309520-AB7C-B748-8B98-8E57344A8FAF}"/>
              </a:ext>
            </a:extLst>
          </p:cNvPr>
          <p:cNvSpPr txBox="1">
            <a:spLocks/>
          </p:cNvSpPr>
          <p:nvPr/>
        </p:nvSpPr>
        <p:spPr>
          <a:xfrm>
            <a:off x="7693188" y="3612483"/>
            <a:ext cx="2993968" cy="1386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Hvad er den optimale </a:t>
            </a:r>
            <a:r>
              <a:rPr lang="da-DK" dirty="0" err="1"/>
              <a:t>sits</a:t>
            </a:r>
            <a:r>
              <a:rPr lang="da-D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194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Bedste chance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Når du har otte kort og mangler damen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639" y="2608580"/>
            <a:ext cx="708415" cy="9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43" y="2599981"/>
            <a:ext cx="716797" cy="99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04" y="2603323"/>
            <a:ext cx="693556" cy="96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73" y="2599981"/>
            <a:ext cx="708416" cy="93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2345" y="3779421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id="{1659C948-28E6-C94B-8F40-F7A19FD7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23" y="2608580"/>
            <a:ext cx="708415" cy="9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134" y="4986784"/>
            <a:ext cx="693556" cy="92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28" y="4986784"/>
            <a:ext cx="693556" cy="9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80" y="4986784"/>
            <a:ext cx="693556" cy="92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22309520-AB7C-B748-8B98-8E57344A8FAF}"/>
              </a:ext>
            </a:extLst>
          </p:cNvPr>
          <p:cNvSpPr txBox="1">
            <a:spLocks/>
          </p:cNvSpPr>
          <p:nvPr/>
        </p:nvSpPr>
        <p:spPr>
          <a:xfrm>
            <a:off x="7693188" y="3612483"/>
            <a:ext cx="2993968" cy="1386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EIGHT EVER</a:t>
            </a:r>
          </a:p>
        </p:txBody>
      </p:sp>
    </p:spTree>
    <p:extLst>
      <p:ext uri="{BB962C8B-B14F-4D97-AF65-F5344CB8AC3E}">
        <p14:creationId xmlns:p14="http://schemas.microsoft.com/office/powerpoint/2010/main" val="343717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2486F-2A3C-FA41-ABDE-3001BB8EC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FIT og konkurrence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763374-8010-2344-8174-3FF92F234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3200" dirty="0"/>
              <a:t>Når begge sider viser FIT kan du konkurrere på det trin der svarer til jeres samlede antal trumfer. </a:t>
            </a:r>
          </a:p>
          <a:p>
            <a:endParaRPr lang="da-DK" sz="3200" dirty="0"/>
          </a:p>
          <a:p>
            <a:r>
              <a:rPr lang="da-DK" sz="3200" dirty="0"/>
              <a:t>Har I 10 trumfer tilsammen er det firetrinnet, 9 trumfer tretrinnet osv. </a:t>
            </a:r>
            <a:endParaRPr lang="da-DK" sz="32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3128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Bedste chance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Når du har ni kort og mangler damen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15" y="2606643"/>
            <a:ext cx="704423" cy="93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09" y="4750234"/>
            <a:ext cx="704423" cy="93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46" y="2614934"/>
            <a:ext cx="709209" cy="98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49" y="2614934"/>
            <a:ext cx="704424" cy="98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81" y="2606643"/>
            <a:ext cx="704424" cy="92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3219" y="3602292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id="{1659C948-28E6-C94B-8F40-F7A19FD7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99" y="2606643"/>
            <a:ext cx="704423" cy="93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2" y="4770063"/>
            <a:ext cx="704424" cy="9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18" y="4770063"/>
            <a:ext cx="704423" cy="93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48" y="4770063"/>
            <a:ext cx="704424" cy="9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22309520-AB7C-B748-8B98-8E57344A8FAF}"/>
              </a:ext>
            </a:extLst>
          </p:cNvPr>
          <p:cNvSpPr txBox="1">
            <a:spLocks/>
          </p:cNvSpPr>
          <p:nvPr/>
        </p:nvSpPr>
        <p:spPr>
          <a:xfrm>
            <a:off x="7693188" y="3612483"/>
            <a:ext cx="2993968" cy="1386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NINE NEVER</a:t>
            </a:r>
          </a:p>
        </p:txBody>
      </p:sp>
    </p:spTree>
    <p:extLst>
      <p:ext uri="{BB962C8B-B14F-4D97-AF65-F5344CB8AC3E}">
        <p14:creationId xmlns:p14="http://schemas.microsoft.com/office/powerpoint/2010/main" val="38627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Knibning og opspil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Den gentagne knibning</a:t>
            </a:r>
          </a:p>
        </p:txBody>
      </p:sp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2" y="4846908"/>
            <a:ext cx="716353" cy="9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62" y="2593864"/>
            <a:ext cx="719338" cy="100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75" y="2602463"/>
            <a:ext cx="716353" cy="9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44" y="2602463"/>
            <a:ext cx="716353" cy="95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4913" y="3600677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id="{1659C948-28E6-C94B-8F40-F7A19FD7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86" y="2602463"/>
            <a:ext cx="716353" cy="9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43" y="4846908"/>
            <a:ext cx="716353" cy="95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673" y="4846908"/>
            <a:ext cx="716353" cy="9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Knibning og opspil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Beskyt dine indkomster – spil snedigt</a:t>
            </a:r>
          </a:p>
        </p:txBody>
      </p:sp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6" y="4887548"/>
            <a:ext cx="728086" cy="9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03" y="2599981"/>
            <a:ext cx="731520" cy="10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83" y="2599981"/>
            <a:ext cx="731520" cy="96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815" y="2599981"/>
            <a:ext cx="73152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47" y="2599981"/>
            <a:ext cx="731520" cy="9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5652" y="3601759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id="{1659C948-28E6-C94B-8F40-F7A19FD7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94" y="4887548"/>
            <a:ext cx="728087" cy="97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99" y="4887548"/>
            <a:ext cx="731520" cy="97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Bedste chance</a:t>
            </a:r>
            <a:br>
              <a:rPr lang="da-DK" dirty="0"/>
            </a:br>
            <a:r>
              <a:rPr lang="da-DK" dirty="0"/>
              <a:t> </a:t>
            </a:r>
            <a:r>
              <a:rPr lang="da-DK" sz="1600" dirty="0"/>
              <a:t>- fæld damen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Få styr på de små marginaler – hvad kan vi garderer os mod her ?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10" y="4850068"/>
            <a:ext cx="734058" cy="9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39" y="4850068"/>
            <a:ext cx="734058" cy="9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23" y="2529199"/>
            <a:ext cx="734056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83" y="4850068"/>
            <a:ext cx="734056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12" y="2527104"/>
            <a:ext cx="744243" cy="9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815" y="2541238"/>
            <a:ext cx="734056" cy="9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60" y="2541238"/>
            <a:ext cx="734056" cy="10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1014" y="3659886"/>
            <a:ext cx="1036142" cy="10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089" y="2527104"/>
            <a:ext cx="744655" cy="99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4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Knibning for flest stik</a:t>
            </a:r>
            <a:br>
              <a:rPr lang="da-DK" dirty="0"/>
            </a:br>
            <a:r>
              <a:rPr lang="da-DK" dirty="0"/>
              <a:t> </a:t>
            </a:r>
            <a:r>
              <a:rPr lang="da-DK" sz="1600" dirty="0"/>
              <a:t>optimer dine chancer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spilføring?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11" y="4738160"/>
            <a:ext cx="720761" cy="9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5" y="4756053"/>
            <a:ext cx="720761" cy="9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98" y="2455736"/>
            <a:ext cx="720762" cy="100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40" y="2455895"/>
            <a:ext cx="757996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16" y="2455736"/>
            <a:ext cx="731533" cy="9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6382" y="3590606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22" y="4738158"/>
            <a:ext cx="720762" cy="96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Knibning for flest stik</a:t>
            </a:r>
            <a:br>
              <a:rPr lang="da-DK" dirty="0"/>
            </a:br>
            <a:r>
              <a:rPr lang="da-DK" dirty="0"/>
              <a:t> </a:t>
            </a:r>
            <a:r>
              <a:rPr lang="da-DK" sz="1600" dirty="0"/>
              <a:t>optimer dine chancer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Rejs otteren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52" y="4831160"/>
            <a:ext cx="713523" cy="9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55" y="4831160"/>
            <a:ext cx="713523" cy="9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36" y="2442505"/>
            <a:ext cx="713523" cy="9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15" y="2443969"/>
            <a:ext cx="742964" cy="9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E1A735F8-E105-E24B-AEF4-64865BB9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31" y="4831160"/>
            <a:ext cx="713523" cy="9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3559" y="3565073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72" y="2438383"/>
            <a:ext cx="742964" cy="99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7" y="4831160"/>
            <a:ext cx="713523" cy="9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22309520-AB7C-B748-8B98-8E57344A8FAF}"/>
              </a:ext>
            </a:extLst>
          </p:cNvPr>
          <p:cNvSpPr txBox="1">
            <a:spLocks/>
          </p:cNvSpPr>
          <p:nvPr/>
        </p:nvSpPr>
        <p:spPr>
          <a:xfrm>
            <a:off x="7693188" y="3612483"/>
            <a:ext cx="2993968" cy="1386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Hvordan skal kortene sidde imod for flest stik?</a:t>
            </a:r>
          </a:p>
        </p:txBody>
      </p:sp>
    </p:spTree>
    <p:extLst>
      <p:ext uri="{BB962C8B-B14F-4D97-AF65-F5344CB8AC3E}">
        <p14:creationId xmlns:p14="http://schemas.microsoft.com/office/powerpoint/2010/main" val="11466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Kombiner opspil og Knibning</a:t>
            </a:r>
            <a:br>
              <a:rPr lang="da-DK" dirty="0"/>
            </a:br>
            <a:r>
              <a:rPr lang="da-DK" sz="1600" dirty="0"/>
              <a:t>Når 1. del gik godt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Hvad er den rigtige plan her?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3" y="4964631"/>
            <a:ext cx="713572" cy="9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81" y="4952281"/>
            <a:ext cx="713572" cy="9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30" y="4964631"/>
            <a:ext cx="714370" cy="9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27" y="2559624"/>
            <a:ext cx="714370" cy="95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20" y="2544335"/>
            <a:ext cx="714369" cy="9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7609" y="3719989"/>
            <a:ext cx="996830" cy="9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24" y="2544335"/>
            <a:ext cx="714369" cy="9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30" y="2559624"/>
            <a:ext cx="714370" cy="9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27" y="4964631"/>
            <a:ext cx="714370" cy="9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5014" y="3475189"/>
            <a:ext cx="1246577" cy="124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Forsinket Knibning</a:t>
            </a:r>
            <a:br>
              <a:rPr lang="da-DK" dirty="0"/>
            </a:br>
            <a:r>
              <a:rPr lang="da-DK" dirty="0"/>
              <a:t> </a:t>
            </a:r>
            <a:r>
              <a:rPr lang="da-DK" sz="1600" dirty="0"/>
              <a:t>Hold øje med modstandernes afkast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Når 10, Bonde eller Dame falder første gang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36" y="4832089"/>
            <a:ext cx="886356" cy="118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50" y="4832088"/>
            <a:ext cx="830608" cy="11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04" y="2430918"/>
            <a:ext cx="717836" cy="99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54" y="2432155"/>
            <a:ext cx="722900" cy="10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6" y="3224959"/>
            <a:ext cx="717836" cy="9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52" y="3224959"/>
            <a:ext cx="716123" cy="9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E1A735F8-E105-E24B-AEF4-64865BB9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28" y="3781138"/>
            <a:ext cx="498402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04BD031E-7CD1-BA45-AE86-8F60DB61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075" y="3402473"/>
            <a:ext cx="477329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A8477157-E506-9B47-8AF1-04F0CD1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43" y="4832089"/>
            <a:ext cx="886357" cy="11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id="{2AC51A46-57A9-5D46-A008-90D74A63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88" y="4113404"/>
            <a:ext cx="498402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191F278-C80F-134B-A69F-8F6427783302}"/>
              </a:ext>
            </a:extLst>
          </p:cNvPr>
          <p:cNvSpPr txBox="1"/>
          <p:nvPr/>
        </p:nvSpPr>
        <p:spPr>
          <a:xfrm>
            <a:off x="8418443" y="3209231"/>
            <a:ext cx="2037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Bliver du snydt hvis ØST også har bonden eller 10?</a:t>
            </a:r>
          </a:p>
        </p:txBody>
      </p:sp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53" y="2418605"/>
            <a:ext cx="722842" cy="9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86" y="3750288"/>
            <a:ext cx="498402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8A9FA157-8158-D44B-A4EA-BD78A720EC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699986" y="3745516"/>
            <a:ext cx="483108" cy="700157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A488B5D5-00FE-154D-918C-41F23EDB60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472002" y="4090241"/>
            <a:ext cx="504946" cy="731806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8066C82A-5B66-AD46-A735-9CDD6F29DB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837055" y="4848336"/>
            <a:ext cx="830608" cy="1203781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979F8A27-EBD3-FC45-99B9-466173A1F6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493840" y="3421001"/>
            <a:ext cx="483108" cy="700157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96DD984D-37EB-F04F-AB97-41A66A809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289726" y="3763326"/>
            <a:ext cx="483108" cy="700157"/>
          </a:xfrm>
          <a:prstGeom prst="rect">
            <a:avLst/>
          </a:prstGeom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34" y="4832089"/>
            <a:ext cx="830608" cy="11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59" y="3750288"/>
            <a:ext cx="498402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id="{1659C948-28E6-C94B-8F40-F7A19FD7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20" y="2425284"/>
            <a:ext cx="717836" cy="95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E606AB5-5F62-4449-AC9B-0D379535FA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2109" y="3759249"/>
            <a:ext cx="475039" cy="664535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71D7A3A3-94AF-7F49-8B3F-9D3DC84C73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699402" y="2408602"/>
            <a:ext cx="720359" cy="1044000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04C3B729-97C0-BF4F-83B8-F00A28B104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782415" y="4835208"/>
            <a:ext cx="830608" cy="1203781"/>
          </a:xfrm>
          <a:prstGeom prst="rect">
            <a:avLst/>
          </a:prstGeom>
        </p:spPr>
      </p:pic>
      <p:pic>
        <p:nvPicPr>
          <p:cNvPr id="33" name="Picture 38">
            <a:extLst>
              <a:ext uri="{FF2B5EF4-FFF2-40B4-BE49-F238E27FC236}">
                <a16:creationId xmlns:a16="http://schemas.microsoft.com/office/drawing/2014/main" id="{3D2CE172-D1DF-5140-B8DF-CB6D7D1C6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29" y="4095594"/>
            <a:ext cx="487519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1">
            <a:extLst>
              <a:ext uri="{FF2B5EF4-FFF2-40B4-BE49-F238E27FC236}">
                <a16:creationId xmlns:a16="http://schemas.microsoft.com/office/drawing/2014/main" id="{FEE45130-5B79-544B-8904-148655E0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2" y="3413298"/>
            <a:ext cx="498402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8C810D30-ED52-FC4D-A438-B3EA56346F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539729" y="2394712"/>
            <a:ext cx="692409" cy="10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Picture 40">
            <a:extLst>
              <a:ext uri="{FF2B5EF4-FFF2-40B4-BE49-F238E27FC236}">
                <a16:creationId xmlns:a16="http://schemas.microsoft.com/office/drawing/2014/main" id="{4AAE13D3-BB60-C045-8679-03E3A3A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5608" y="3452946"/>
            <a:ext cx="1208073" cy="12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F708FF-3E68-1E4B-96DE-F14A4CE7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Når der sker noget overraskende</a:t>
            </a:r>
            <a:br>
              <a:rPr lang="da-DK" dirty="0"/>
            </a:br>
            <a:r>
              <a:rPr lang="da-DK" dirty="0"/>
              <a:t> </a:t>
            </a:r>
            <a:endParaRPr lang="da-DK" sz="16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AE6976-735C-864D-B337-E0C35615A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84249"/>
          </a:xfrm>
        </p:spPr>
        <p:txBody>
          <a:bodyPr/>
          <a:lstStyle/>
          <a:p>
            <a:r>
              <a:rPr lang="da-DK" dirty="0"/>
              <a:t>Når Damen fældes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E5334AF1-2CA6-E949-AC35-A3E75B9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05" y="5078532"/>
            <a:ext cx="675624" cy="9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2A502BA7-73DD-E24C-A61D-FF7C73FB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63" y="5080020"/>
            <a:ext cx="675624" cy="9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72AA6B3C-2046-7C44-B62A-BE603A2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02" y="2145339"/>
            <a:ext cx="707321" cy="9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D8402431-3EC8-FE45-9C8C-7B80EE1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26" y="2142037"/>
            <a:ext cx="734452" cy="10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368052-C0D9-A441-8FCB-B9C309D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02" y="5057033"/>
            <a:ext cx="704101" cy="9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D2F3D17D-6CD7-9C4A-8325-E94A12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28" y="3385028"/>
            <a:ext cx="723902" cy="9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724F697A-D1B6-1949-986D-6035C7B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81" y="2131610"/>
            <a:ext cx="734452" cy="100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E1A735F8-E105-E24B-AEF4-64865BB9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49" y="3760340"/>
            <a:ext cx="498402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id="{1659C948-28E6-C94B-8F40-F7A19FD7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47" y="5057033"/>
            <a:ext cx="675624" cy="9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04BD031E-7CD1-BA45-AE86-8F60DB61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54" y="3209231"/>
            <a:ext cx="477329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id="{2AC51A46-57A9-5D46-A008-90D74A63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39" y="4301359"/>
            <a:ext cx="498402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191F278-C80F-134B-A69F-8F6427783302}"/>
              </a:ext>
            </a:extLst>
          </p:cNvPr>
          <p:cNvSpPr txBox="1"/>
          <p:nvPr/>
        </p:nvSpPr>
        <p:spPr>
          <a:xfrm>
            <a:off x="8418442" y="3209231"/>
            <a:ext cx="294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Hvilke overvejelser gør du dig her?</a:t>
            </a:r>
          </a:p>
        </p:txBody>
      </p:sp>
      <p:pic>
        <p:nvPicPr>
          <p:cNvPr id="1067" name="Picture 43">
            <a:extLst>
              <a:ext uri="{FF2B5EF4-FFF2-40B4-BE49-F238E27FC236}">
                <a16:creationId xmlns:a16="http://schemas.microsoft.com/office/drawing/2014/main" id="{5393D8CE-109F-E947-8FB7-7C7D7502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72" y="3749035"/>
            <a:ext cx="498400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747F92F-D289-2F4B-8902-CACEDF90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22" y="3385028"/>
            <a:ext cx="723903" cy="96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8066C82A-5B66-AD46-A735-9CDD6F29DB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380234" y="2122460"/>
            <a:ext cx="734452" cy="1064424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8C810D30-ED52-FC4D-A438-B3EA56346F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058133" y="5057033"/>
            <a:ext cx="675624" cy="979166"/>
          </a:xfrm>
          <a:prstGeom prst="rect">
            <a:avLst/>
          </a:prstGeom>
        </p:spPr>
      </p:pic>
      <p:pic>
        <p:nvPicPr>
          <p:cNvPr id="33" name="Picture 42">
            <a:extLst>
              <a:ext uri="{FF2B5EF4-FFF2-40B4-BE49-F238E27FC236}">
                <a16:creationId xmlns:a16="http://schemas.microsoft.com/office/drawing/2014/main" id="{E6DDB344-632A-5547-8DA3-AD3022CA3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6" y="3781138"/>
            <a:ext cx="498401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79BA3559-4E51-C442-9102-8B8ACFA2C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543" y="3212316"/>
            <a:ext cx="477329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979F8A27-EBD3-FC45-99B9-466173A1F6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493451" y="2113037"/>
            <a:ext cx="701552" cy="1016743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4C33FB34-8299-B949-8B1A-7A667650D4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192505" y="5047027"/>
            <a:ext cx="675624" cy="979166"/>
          </a:xfrm>
          <a:prstGeom prst="rect">
            <a:avLst/>
          </a:prstGeom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8360AB1-9107-4C4A-BA83-D7695E2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29" y="3598125"/>
            <a:ext cx="702161" cy="9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C9EEB703-3C75-E04E-AC2A-913F7032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51" y="4301359"/>
            <a:ext cx="498402" cy="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B92FD057-4411-DC4D-B127-F665EE8DD0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505906" y="4244147"/>
            <a:ext cx="483108" cy="700157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2EB76063-C526-FF4F-9E03-5D99C19C9C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626672" y="3761907"/>
            <a:ext cx="515649" cy="747318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9C3AD95F-9BD7-BE46-A98A-7D7B189BC2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429800" y="3223305"/>
            <a:ext cx="483108" cy="700157"/>
          </a:xfrm>
          <a:prstGeom prst="rect">
            <a:avLst/>
          </a:prstGeom>
        </p:spPr>
      </p:pic>
      <p:pic>
        <p:nvPicPr>
          <p:cNvPr id="35" name="Billede 34">
            <a:extLst>
              <a:ext uri="{FF2B5EF4-FFF2-40B4-BE49-F238E27FC236}">
                <a16:creationId xmlns:a16="http://schemas.microsoft.com/office/drawing/2014/main" id="{B126C298-CB96-6044-BC58-B2058E67FB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220128" y="3575861"/>
            <a:ext cx="669490" cy="97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0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A626D-D6C0-B742-8929-73A85F87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TRUMFninger</a:t>
            </a:r>
            <a:br>
              <a:rPr lang="da-DK" dirty="0"/>
            </a:br>
            <a:r>
              <a:rPr lang="da-DK" dirty="0"/>
              <a:t> </a:t>
            </a:r>
            <a:r>
              <a:rPr lang="da-DK" sz="1600" dirty="0"/>
              <a:t>- hvorfor der er flere stik i trumfkontrakter!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3FD2FC-63D0-1047-B774-9E7F38E4B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2901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a-DK" dirty="0"/>
              <a:t>Hvorfor der ikke altid skal trækkes trumf!</a:t>
            </a:r>
          </a:p>
          <a:p>
            <a:r>
              <a:rPr lang="da-DK" dirty="0"/>
              <a:t>Du kan trumfe de to spartabere med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som trumf </a:t>
            </a:r>
          </a:p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6+2 giver 8 trumfstik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Giver det mening at trumfe sparene?</a:t>
            </a:r>
          </a:p>
          <a:p>
            <a:r>
              <a:rPr lang="da-DK" dirty="0"/>
              <a:t>6+0 giver 5 trumfstik</a:t>
            </a:r>
          </a:p>
          <a:p>
            <a:pPr marL="0" indent="0">
              <a:buNone/>
            </a:pPr>
            <a:endParaRPr lang="da-DK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01E4649-E827-6D41-A52C-F00D82F83164}"/>
              </a:ext>
            </a:extLst>
          </p:cNvPr>
          <p:cNvGraphicFramePr>
            <a:graphicFrameLocks noGrp="1"/>
          </p:cNvGraphicFramePr>
          <p:nvPr/>
        </p:nvGraphicFramePr>
        <p:xfrm>
          <a:off x="8404702" y="2527796"/>
          <a:ext cx="2101511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1511">
                  <a:extLst>
                    <a:ext uri="{9D8B030D-6E8A-4147-A177-3AD203B41FA5}">
                      <a16:colId xmlns:a16="http://schemas.microsoft.com/office/drawing/2014/main" val="2707753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♠︎ 2</a:t>
                      </a:r>
                    </a:p>
                    <a:p>
                      <a:r>
                        <a:rPr lang="da-DK" sz="2400" dirty="0">
                          <a:solidFill>
                            <a:srgbClr val="FF0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♥︎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4 3 2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49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18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♠︎ E 4 3</a:t>
                      </a:r>
                      <a:endParaRPr lang="da-DK" sz="2400" dirty="0">
                        <a:solidFill>
                          <a:srgbClr val="FF0000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rgbClr val="FF0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♥︎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E K D B T</a:t>
                      </a:r>
                      <a:endParaRPr lang="da-DK" sz="2400" dirty="0">
                        <a:solidFill>
                          <a:srgbClr val="FF0000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73718227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4169813D-BADC-E14F-8E5B-EA9191147977}"/>
              </a:ext>
            </a:extLst>
          </p:cNvPr>
          <p:cNvGraphicFramePr>
            <a:graphicFrameLocks noGrp="1"/>
          </p:cNvGraphicFramePr>
          <p:nvPr/>
        </p:nvGraphicFramePr>
        <p:xfrm>
          <a:off x="8404701" y="2527796"/>
          <a:ext cx="2101511" cy="24682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1511">
                  <a:extLst>
                    <a:ext uri="{9D8B030D-6E8A-4147-A177-3AD203B41FA5}">
                      <a16:colId xmlns:a16="http://schemas.microsoft.com/office/drawing/2014/main" val="2707753220"/>
                    </a:ext>
                  </a:extLst>
                </a:gridCol>
              </a:tblGrid>
              <a:tr h="822504">
                <a:tc>
                  <a:txBody>
                    <a:bodyPr/>
                    <a:lstStyle/>
                    <a:p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♠︎ E 4 3</a:t>
                      </a:r>
                    </a:p>
                    <a:p>
                      <a:r>
                        <a:rPr lang="da-DK" sz="2400" dirty="0">
                          <a:solidFill>
                            <a:srgbClr val="FF0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♥︎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4 3 2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749083"/>
                  </a:ext>
                </a:extLst>
              </a:tr>
              <a:tr h="456947">
                <a:tc>
                  <a:txBody>
                    <a:bodyPr/>
                    <a:lstStyle/>
                    <a:p>
                      <a:endParaRPr lang="da-DK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18647"/>
                  </a:ext>
                </a:extLst>
              </a:tr>
              <a:tr h="1188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♠︎ 8</a:t>
                      </a:r>
                      <a:endParaRPr lang="da-DK" sz="2400" dirty="0">
                        <a:solidFill>
                          <a:srgbClr val="FF0000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rgbClr val="FF0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♥︎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E K D T 9 8</a:t>
                      </a:r>
                      <a:endParaRPr lang="da-DK" sz="2400" dirty="0">
                        <a:solidFill>
                          <a:srgbClr val="FF0000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718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48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F2ED5-6DA9-5447-BB03-7B7C27D0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”Loven” 2</a:t>
            </a:r>
            <a:br>
              <a:rPr lang="da-DK" dirty="0"/>
            </a:br>
            <a:r>
              <a:rPr lang="da-DK" sz="2400" dirty="0"/>
              <a:t> - Det vigtigste meldeprincip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1C2EEA-BB53-5E43-A821-C42824C66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42615"/>
          </a:xfrm>
        </p:spPr>
        <p:txBody>
          <a:bodyPr>
            <a:normAutofit/>
          </a:bodyPr>
          <a:lstStyle/>
          <a:p>
            <a:r>
              <a:rPr lang="da-DK" sz="2800" dirty="0">
                <a:ea typeface="Apple Color Emoji" pitchFamily="2" charset="0"/>
              </a:rPr>
              <a:t>Når du kender antallet af trumfer spærre du fuldt ud med det samme. </a:t>
            </a:r>
          </a:p>
          <a:p>
            <a:pPr lvl="1"/>
            <a:r>
              <a:rPr lang="da-DK" sz="2800" dirty="0">
                <a:ea typeface="Apple Color Emoji" pitchFamily="2" charset="0"/>
              </a:rPr>
              <a:t>Melder makker 1</a:t>
            </a:r>
            <a:r>
              <a:rPr lang="da-DK" sz="2800" dirty="0">
                <a:solidFill>
                  <a:srgbClr val="FF0000"/>
                </a:solidFill>
                <a:sym typeface="Symbol"/>
              </a:rPr>
              <a:t> </a:t>
            </a:r>
            <a:r>
              <a:rPr lang="da-DK" sz="2800" dirty="0">
                <a:sym typeface="Symbol"/>
              </a:rPr>
              <a:t>og du sidder med fem hjerter og 7 point melder du fire hjerter straks det bliver din tur. </a:t>
            </a:r>
          </a:p>
          <a:p>
            <a:pPr lvl="1"/>
            <a:r>
              <a:rPr lang="da-DK" sz="2800" dirty="0">
                <a:sym typeface="Symbol"/>
              </a:rPr>
              <a:t>Åbner makker med </a:t>
            </a:r>
            <a:r>
              <a:rPr lang="da-DK" sz="2800" dirty="0">
                <a:ea typeface="Apple Color Emoji" pitchFamily="2" charset="0"/>
                <a:sym typeface="Symbol"/>
              </a:rPr>
              <a:t>2</a:t>
            </a:r>
            <a:r>
              <a:rPr lang="da-DK" sz="2800" dirty="0">
                <a:solidFill>
                  <a:srgbClr val="FF0000"/>
                </a:solidFill>
                <a:sym typeface="Symbol"/>
              </a:rPr>
              <a:t> </a:t>
            </a:r>
            <a:r>
              <a:rPr lang="da-DK" sz="2800" dirty="0">
                <a:sym typeface="Symbol"/>
              </a:rPr>
              <a:t>og du sidder med tre hjerter og ikke særligt mange point kan du svare 3</a:t>
            </a:r>
            <a:r>
              <a:rPr lang="da-DK" sz="28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800" dirty="0">
                <a:sym typeface="Symbol"/>
              </a:rPr>
              <a:t>. Din makker ved det er viderespær og MELDER IKKE VIDERE!</a:t>
            </a:r>
          </a:p>
          <a:p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3591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A626D-D6C0-B742-8929-73A85F87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Trumfknibningen</a:t>
            </a:r>
            <a:br>
              <a:rPr lang="da-DK" dirty="0"/>
            </a:br>
            <a:r>
              <a:rPr lang="da-DK" dirty="0"/>
              <a:t>  </a:t>
            </a:r>
            <a:r>
              <a:rPr lang="da-DK" sz="1800" dirty="0"/>
              <a:t>- Når vi rejser en sidefarve med hjælp fra vores trumfer!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3FD2FC-63D0-1047-B774-9E7F38E4B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290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r>
              <a:rPr lang="da-DK" sz="2800" dirty="0"/>
              <a:t>Bedste </a:t>
            </a:r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behandling </a:t>
            </a:r>
            <a:r>
              <a:rPr lang="da-DK" sz="2800" dirty="0"/>
              <a:t> med </a:t>
            </a:r>
            <a:r>
              <a:rPr lang="da-DK" sz="28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som trumf</a:t>
            </a:r>
            <a:endParaRPr lang="da-DK" sz="2800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01E4649-E827-6D41-A52C-F00D82F83164}"/>
              </a:ext>
            </a:extLst>
          </p:cNvPr>
          <p:cNvGraphicFramePr>
            <a:graphicFrameLocks noGrp="1"/>
          </p:cNvGraphicFramePr>
          <p:nvPr/>
        </p:nvGraphicFramePr>
        <p:xfrm>
          <a:off x="7782910" y="3540886"/>
          <a:ext cx="2275489" cy="2110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5489">
                  <a:extLst>
                    <a:ext uri="{9D8B030D-6E8A-4147-A177-3AD203B41FA5}">
                      <a16:colId xmlns:a16="http://schemas.microsoft.com/office/drawing/2014/main" val="2707753220"/>
                    </a:ext>
                  </a:extLst>
                </a:gridCol>
              </a:tblGrid>
              <a:tr h="801528">
                <a:tc>
                  <a:txBody>
                    <a:bodyPr/>
                    <a:lstStyle/>
                    <a:p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♠︎ 2</a:t>
                      </a:r>
                    </a:p>
                    <a:p>
                      <a:r>
                        <a:rPr lang="da-DK" sz="2400" dirty="0">
                          <a:solidFill>
                            <a:srgbClr val="FF0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♥︎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7 6 5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49083"/>
                  </a:ext>
                </a:extLst>
              </a:tr>
              <a:tr h="464377">
                <a:tc>
                  <a:txBody>
                    <a:bodyPr/>
                    <a:lstStyle/>
                    <a:p>
                      <a:endParaRPr lang="da-DK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18647"/>
                  </a:ext>
                </a:extLst>
              </a:tr>
              <a:tr h="801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♠︎ E D B T</a:t>
                      </a:r>
                      <a:endParaRPr lang="da-DK" sz="2400" dirty="0">
                        <a:solidFill>
                          <a:srgbClr val="FF0000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rgbClr val="FF0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♥︎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E K D 3 2</a:t>
                      </a:r>
                      <a:endParaRPr lang="da-DK" sz="2400" dirty="0">
                        <a:solidFill>
                          <a:srgbClr val="FF0000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73718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99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A626D-D6C0-B742-8929-73A85F87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Krydstrumfning</a:t>
            </a:r>
            <a:br>
              <a:rPr lang="da-DK" dirty="0"/>
            </a:br>
            <a:r>
              <a:rPr lang="da-DK" dirty="0"/>
              <a:t> </a:t>
            </a:r>
            <a:r>
              <a:rPr lang="da-DK" sz="1600" dirty="0"/>
              <a:t>- når der er behov for at (næsten) eller trumfer giver </a:t>
            </a:r>
            <a:r>
              <a:rPr lang="da-DK" sz="1600" dirty="0" err="1"/>
              <a:t>stiK</a:t>
            </a:r>
            <a:r>
              <a:rPr lang="da-DK" sz="1600" dirty="0"/>
              <a:t>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3FD2FC-63D0-1047-B774-9E7F38E4B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39909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r>
              <a:rPr lang="da-DK" sz="2400" dirty="0"/>
              <a:t>Hvordan spiller vi 6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♠︎</a:t>
            </a:r>
            <a:r>
              <a:rPr lang="da-DK" sz="2400" dirty="0"/>
              <a:t> med 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D i udspil?</a:t>
            </a:r>
          </a:p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Var I grådige og trak kl D </a:t>
            </a:r>
            <a:b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gik i ned da Vest kunne trumfe!</a:t>
            </a:r>
            <a:endParaRPr lang="da-DK" sz="2400" dirty="0"/>
          </a:p>
          <a:p>
            <a:pPr marL="0" indent="0"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Kryds </a:t>
            </a:r>
            <a:r>
              <a:rPr lang="da-DK" sz="24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trumfning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egner sig IKKE </a:t>
            </a:r>
            <a:b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hvis man nemt kan rejse en sidefarve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4169813D-BADC-E14F-8E5B-EA9191147977}"/>
              </a:ext>
            </a:extLst>
          </p:cNvPr>
          <p:cNvGraphicFramePr>
            <a:graphicFrameLocks noGrp="1"/>
          </p:cNvGraphicFramePr>
          <p:nvPr/>
        </p:nvGraphicFramePr>
        <p:xfrm>
          <a:off x="7981326" y="2062489"/>
          <a:ext cx="2377440" cy="41111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707753220"/>
                    </a:ext>
                  </a:extLst>
                </a:gridCol>
              </a:tblGrid>
              <a:tr h="1121677">
                <a:tc>
                  <a:txBody>
                    <a:bodyPr/>
                    <a:lstStyle/>
                    <a:p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♠︎ E D T 9</a:t>
                      </a:r>
                    </a:p>
                    <a:p>
                      <a:r>
                        <a:rPr lang="da-DK" sz="2400" dirty="0">
                          <a:solidFill>
                            <a:srgbClr val="FF0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♥︎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E 5 4 3 </a:t>
                      </a:r>
                    </a:p>
                    <a:p>
                      <a:r>
                        <a:rPr lang="da-DK" sz="2400" dirty="0">
                          <a:solidFill>
                            <a:srgbClr val="FFC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♦︎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3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rgbClr val="00B05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♣︎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E K D 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49083"/>
                  </a:ext>
                </a:extLst>
              </a:tr>
              <a:tr h="636413">
                <a:tc>
                  <a:txBody>
                    <a:bodyPr/>
                    <a:lstStyle/>
                    <a:p>
                      <a:endParaRPr lang="da-DK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18647"/>
                  </a:ext>
                </a:extLst>
              </a:tr>
              <a:tr h="1380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♠︎ K B 4 3</a:t>
                      </a:r>
                      <a:endParaRPr lang="da-DK" sz="2400" dirty="0">
                        <a:solidFill>
                          <a:srgbClr val="FF0000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rgbClr val="FF0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♥︎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rgbClr val="FFC00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♦︎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E K 8 7 6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>
                          <a:solidFill>
                            <a:srgbClr val="00B050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♣︎ </a:t>
                      </a:r>
                      <a:r>
                        <a:rPr lang="da-DK" sz="24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2400" dirty="0">
                        <a:solidFill>
                          <a:srgbClr val="FF0000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73718227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4AF2762D-F113-634A-BDA0-3E370E34D07F}"/>
              </a:ext>
            </a:extLst>
          </p:cNvPr>
          <p:cNvSpPr txBox="1"/>
          <p:nvPr/>
        </p:nvSpPr>
        <p:spPr>
          <a:xfrm>
            <a:off x="7981326" y="3131038"/>
            <a:ext cx="167259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E D 4 3</a:t>
            </a:r>
            <a:endParaRPr lang="da-DK" sz="2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C0D2A60-93A1-364E-8AB2-06D072B939DD}"/>
              </a:ext>
            </a:extLst>
          </p:cNvPr>
          <p:cNvSpPr txBox="1"/>
          <p:nvPr/>
        </p:nvSpPr>
        <p:spPr>
          <a:xfrm>
            <a:off x="8015756" y="4984744"/>
            <a:ext cx="193192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E K D 7 6 4</a:t>
            </a:r>
          </a:p>
        </p:txBody>
      </p:sp>
    </p:spTree>
    <p:extLst>
      <p:ext uri="{BB962C8B-B14F-4D97-AF65-F5344CB8AC3E}">
        <p14:creationId xmlns:p14="http://schemas.microsoft.com/office/powerpoint/2010/main" val="32583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E8689-C9AF-9C46-9599-CA57A1FA7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Spil 9-16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A6C5C0-192E-324D-AA24-00930D31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I skal spille mindst 4 spil og notere de spillede spil ned</a:t>
            </a:r>
          </a:p>
          <a:p>
            <a:endParaRPr lang="da-DK" sz="3200" dirty="0"/>
          </a:p>
          <a:p>
            <a:r>
              <a:rPr lang="da-DK" sz="3200" dirty="0"/>
              <a:t>Derefter videre til XYNT</a:t>
            </a:r>
          </a:p>
        </p:txBody>
      </p:sp>
    </p:spTree>
    <p:extLst>
      <p:ext uri="{BB962C8B-B14F-4D97-AF65-F5344CB8AC3E}">
        <p14:creationId xmlns:p14="http://schemas.microsoft.com/office/powerpoint/2010/main" val="3072677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365BD-5059-7F46-BAA2-1F2EA16B0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/>
          </a:bodyPr>
          <a:lstStyle/>
          <a:p>
            <a:r>
              <a:rPr lang="da-DK" sz="5400" dirty="0"/>
              <a:t>X-Y-NT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D752DCA-AEFB-8A41-95B3-B258CFDB3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>
            <a:normAutofit/>
          </a:bodyPr>
          <a:lstStyle/>
          <a:p>
            <a:r>
              <a:rPr lang="da-DK" dirty="0"/>
              <a:t>Eller hvordan I finder bedste kontrakt når makker genmelder 1NT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8A7E3D-A3C7-EE48-B167-F1481DB5FD6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223" y="1368360"/>
            <a:ext cx="3362141" cy="33621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3084222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2A01-C82D-634B-A726-A393FA969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X-Y-NT – konventionen </a:t>
            </a:r>
            <a:br>
              <a:rPr lang="da-DK" dirty="0"/>
            </a:br>
            <a:br>
              <a:rPr lang="da-DK" dirty="0"/>
            </a:br>
            <a:r>
              <a:rPr lang="da-DK" sz="1600" dirty="0"/>
              <a:t> - Træder </a:t>
            </a:r>
            <a:r>
              <a:rPr lang="da-DK" sz="1600" dirty="0" err="1"/>
              <a:t>ikraft</a:t>
            </a:r>
            <a:r>
              <a:rPr lang="da-DK" sz="1600" dirty="0"/>
              <a:t> når åbner viser 12-14 </a:t>
            </a:r>
            <a:r>
              <a:rPr lang="da-DK" sz="1600" dirty="0" err="1"/>
              <a:t>hp</a:t>
            </a:r>
            <a:r>
              <a:rPr lang="da-DK" sz="1600" dirty="0"/>
              <a:t> med en 1NT genmelding</a:t>
            </a:r>
            <a:br>
              <a:rPr lang="da-DK" sz="1600" dirty="0"/>
            </a:br>
            <a:r>
              <a:rPr lang="da-DK" sz="1600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0B49C3-7092-A445-AF37-8B3C3BF5C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	</a:t>
            </a:r>
          </a:p>
          <a:p>
            <a:pPr marL="0" indent="0"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Nord        Øst	   Syd        Vest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31CE2DE-8C50-FA4E-85FC-61595A4A6DA3}"/>
              </a:ext>
            </a:extLst>
          </p:cNvPr>
          <p:cNvSpPr txBox="1"/>
          <p:nvPr/>
        </p:nvSpPr>
        <p:spPr>
          <a:xfrm>
            <a:off x="1372989" y="4102259"/>
            <a:ext cx="74639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2400" dirty="0"/>
              <a:t>1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♣︎ </a:t>
            </a:r>
            <a:endParaRPr lang="da-DK" sz="24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FF47DDF-A0F1-FE4B-ACFB-EC1ED4C5AB3F}"/>
              </a:ext>
            </a:extLst>
          </p:cNvPr>
          <p:cNvSpPr txBox="1"/>
          <p:nvPr/>
        </p:nvSpPr>
        <p:spPr>
          <a:xfrm>
            <a:off x="2567790" y="4087854"/>
            <a:ext cx="74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38E9961-D90A-7E4B-AAD8-FF5C19D9555E}"/>
              </a:ext>
            </a:extLst>
          </p:cNvPr>
          <p:cNvSpPr txBox="1"/>
          <p:nvPr/>
        </p:nvSpPr>
        <p:spPr>
          <a:xfrm>
            <a:off x="4447739" y="4076703"/>
            <a:ext cx="74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PAS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809D60A-FF7F-064A-8F70-6060A4F2F3A1}"/>
              </a:ext>
            </a:extLst>
          </p:cNvPr>
          <p:cNvSpPr txBox="1"/>
          <p:nvPr/>
        </p:nvSpPr>
        <p:spPr>
          <a:xfrm>
            <a:off x="3486386" y="4073449"/>
            <a:ext cx="61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AF06230-5E43-8443-A0F8-3FB1C43E4E95}"/>
              </a:ext>
            </a:extLst>
          </p:cNvPr>
          <p:cNvSpPr txBox="1"/>
          <p:nvPr/>
        </p:nvSpPr>
        <p:spPr>
          <a:xfrm>
            <a:off x="1331426" y="4633569"/>
            <a:ext cx="160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1 NT</a:t>
            </a:r>
            <a:r>
              <a:rPr lang="da-DK" sz="40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55720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9151" y="804519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da-DK" sz="28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Svarene 2</a:t>
            </a:r>
            <a:r>
              <a:rPr lang="da-DK" sz="2800" dirty="0">
                <a:solidFill>
                  <a:srgbClr val="00B050"/>
                </a:solidFill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♣︎</a:t>
            </a:r>
            <a:r>
              <a:rPr lang="da-DK" sz="28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 og 2</a:t>
            </a:r>
            <a:r>
              <a:rPr lang="da-DK" sz="2800" dirty="0">
                <a:solidFill>
                  <a:srgbClr val="C00000"/>
                </a:solidFill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♦</a:t>
            </a:r>
            <a:r>
              <a:rPr lang="da-DK" sz="28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︎ beder </a:t>
            </a:r>
            <a:r>
              <a:rPr lang="da-DK" sz="2800" dirty="0">
                <a:latin typeface="+mn-lt"/>
              </a:rPr>
              <a:t>om yderligere oplysninger fra åbner – lige som svaret </a:t>
            </a:r>
            <a:r>
              <a:rPr lang="da-DK" sz="28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00B050"/>
                </a:solidFill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♣︎</a:t>
            </a:r>
            <a:r>
              <a:rPr lang="da-DK" sz="28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 efter 1NT</a:t>
            </a:r>
            <a:endParaRPr lang="da-DK" sz="2800" dirty="0">
              <a:latin typeface="+mn-lt"/>
            </a:endParaRPr>
          </a:p>
        </p:txBody>
      </p:sp>
      <p:sp>
        <p:nvSpPr>
          <p:cNvPr id="11" name="Pladsholder til indhold 10"/>
          <p:cNvSpPr>
            <a:spLocks noGrp="1"/>
          </p:cNvSpPr>
          <p:nvPr>
            <p:ph idx="1"/>
          </p:nvPr>
        </p:nvSpPr>
        <p:spPr>
          <a:xfrm>
            <a:off x="859150" y="2022360"/>
            <a:ext cx="10796229" cy="3782092"/>
          </a:xfrm>
        </p:spPr>
        <p:txBody>
          <a:bodyPr>
            <a:normAutofit/>
          </a:bodyPr>
          <a:lstStyle/>
          <a:p>
            <a:pPr marL="354013" indent="-265113"/>
            <a:r>
              <a:rPr lang="da-DK" sz="2400" dirty="0"/>
              <a:t>2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er invitation til udgang med 11-12 </a:t>
            </a:r>
            <a:r>
              <a:rPr lang="da-DK" sz="24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. og</a:t>
            </a:r>
            <a:r>
              <a:rPr lang="da-DK" sz="2400" dirty="0"/>
              <a:t> makker SKAL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melde 2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!</a:t>
            </a:r>
          </a:p>
          <a:p>
            <a:pPr marL="354013" indent="-265113"/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er krav til udgang og åbner skal fortælle mere om sin hånd.</a:t>
            </a:r>
          </a:p>
          <a:p>
            <a:pPr marL="88900" indent="0">
              <a:buNone/>
            </a:pPr>
            <a:endParaRPr lang="da-DK" dirty="0"/>
          </a:p>
          <a:p>
            <a:pPr marL="88900" indent="0">
              <a:buNone/>
            </a:pPr>
            <a:r>
              <a:rPr lang="da-DK" b="1" dirty="0"/>
              <a:t>Nord	Øst	Syd        Vest</a:t>
            </a:r>
          </a:p>
          <a:p>
            <a:pPr marL="354013" indent="-265113"/>
            <a:endParaRPr lang="da-DK" dirty="0"/>
          </a:p>
          <a:p>
            <a:pPr marL="354013" indent="-265113"/>
            <a:endParaRPr lang="da-DK" dirty="0"/>
          </a:p>
          <a:p>
            <a:pPr marL="88900" indent="0">
              <a:buNone/>
            </a:pPr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0FBDFD2-F59D-CA41-8E8C-4DDB0B7295A9}"/>
              </a:ext>
            </a:extLst>
          </p:cNvPr>
          <p:cNvSpPr txBox="1"/>
          <p:nvPr/>
        </p:nvSpPr>
        <p:spPr>
          <a:xfrm>
            <a:off x="1001835" y="4362585"/>
            <a:ext cx="691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1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D53BFBE-304F-F04C-AE6A-6A4C125E539D}"/>
              </a:ext>
            </a:extLst>
          </p:cNvPr>
          <p:cNvSpPr txBox="1"/>
          <p:nvPr/>
        </p:nvSpPr>
        <p:spPr>
          <a:xfrm>
            <a:off x="1693749" y="4382363"/>
            <a:ext cx="74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D40D8CB-E87F-E142-BBE4-50431C2C0C62}"/>
              </a:ext>
            </a:extLst>
          </p:cNvPr>
          <p:cNvSpPr txBox="1"/>
          <p:nvPr/>
        </p:nvSpPr>
        <p:spPr>
          <a:xfrm>
            <a:off x="3639700" y="4382362"/>
            <a:ext cx="74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F237B16-ECAB-EB47-8CC0-B540D9436F89}"/>
              </a:ext>
            </a:extLst>
          </p:cNvPr>
          <p:cNvSpPr txBox="1"/>
          <p:nvPr/>
        </p:nvSpPr>
        <p:spPr>
          <a:xfrm>
            <a:off x="2646490" y="4392357"/>
            <a:ext cx="61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1♠︎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8797FB3-5D46-5442-9FDA-82F3E130EE38}"/>
              </a:ext>
            </a:extLst>
          </p:cNvPr>
          <p:cNvSpPr txBox="1"/>
          <p:nvPr/>
        </p:nvSpPr>
        <p:spPr>
          <a:xfrm>
            <a:off x="905493" y="5034156"/>
            <a:ext cx="84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1NT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67CBBBC-FCE2-D648-AEC5-281CDB7D1DC9}"/>
              </a:ext>
            </a:extLst>
          </p:cNvPr>
          <p:cNvSpPr txBox="1"/>
          <p:nvPr/>
        </p:nvSpPr>
        <p:spPr>
          <a:xfrm>
            <a:off x="1705539" y="5028694"/>
            <a:ext cx="73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ADD66C4-E4E9-4443-A5F4-9F89C91D6C2A}"/>
              </a:ext>
            </a:extLst>
          </p:cNvPr>
          <p:cNvSpPr txBox="1"/>
          <p:nvPr/>
        </p:nvSpPr>
        <p:spPr>
          <a:xfrm>
            <a:off x="2646490" y="5022628"/>
            <a:ext cx="69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F11FB31-C2C8-2946-AAF0-A28069315B2C}"/>
              </a:ext>
            </a:extLst>
          </p:cNvPr>
          <p:cNvSpPr txBox="1"/>
          <p:nvPr/>
        </p:nvSpPr>
        <p:spPr>
          <a:xfrm>
            <a:off x="2649607" y="5048470"/>
            <a:ext cx="53982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87B2A2F-D317-FD45-83FF-AC1645D91E46}"/>
              </a:ext>
            </a:extLst>
          </p:cNvPr>
          <p:cNvSpPr txBox="1"/>
          <p:nvPr/>
        </p:nvSpPr>
        <p:spPr>
          <a:xfrm>
            <a:off x="5023418" y="4909971"/>
            <a:ext cx="4728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265113"/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Med fx ♠ ︎D B 9 5 2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E 5 4 </a:t>
            </a:r>
            <a:r>
              <a:rPr lang="da-DK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B 4 ♣︎ B 9 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EEF8EF3-1EC2-174C-81F4-E300596B2F71}"/>
              </a:ext>
            </a:extLst>
          </p:cNvPr>
          <p:cNvSpPr txBox="1"/>
          <p:nvPr/>
        </p:nvSpPr>
        <p:spPr>
          <a:xfrm>
            <a:off x="5132484" y="4844028"/>
            <a:ext cx="472844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54013" indent="-265113"/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Med fx ♠ ︎D B 9 5 2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E K 5 4 </a:t>
            </a:r>
            <a:r>
              <a:rPr lang="da-DK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4 ♣︎ B 9 </a:t>
            </a:r>
          </a:p>
        </p:txBody>
      </p:sp>
    </p:spTree>
    <p:extLst>
      <p:ext uri="{BB962C8B-B14F-4D97-AF65-F5344CB8AC3E}">
        <p14:creationId xmlns:p14="http://schemas.microsoft.com/office/powerpoint/2010/main" val="32449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/>
      <p:bldP spid="5" grpId="0"/>
      <p:bldP spid="6" grpId="0"/>
      <p:bldP spid="7" grpId="0"/>
      <p:bldP spid="8" grpId="0"/>
      <p:bldP spid="4" grpId="0"/>
      <p:bldP spid="10" grpId="0"/>
      <p:bldP spid="12" grpId="0" animBg="1"/>
      <p:bldP spid="9" grpId="0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>
            <a:extLst>
              <a:ext uri="{FF2B5EF4-FFF2-40B4-BE49-F238E27FC236}">
                <a16:creationId xmlns:a16="http://schemas.microsoft.com/office/drawing/2014/main" id="{B93DE73C-3710-0D4B-9658-376E0090E02D}"/>
              </a:ext>
            </a:extLst>
          </p:cNvPr>
          <p:cNvSpPr txBox="1"/>
          <p:nvPr/>
        </p:nvSpPr>
        <p:spPr>
          <a:xfrm>
            <a:off x="4308225" y="5331990"/>
            <a:ext cx="35755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E D T 5 4 2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B 5 ♣ ︎D 3 2</a:t>
            </a:r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E458730B-CFED-1B4D-8804-6A3073D18921}"/>
              </a:ext>
            </a:extLst>
          </p:cNvPr>
          <p:cNvSpPr txBox="1"/>
          <p:nvPr/>
        </p:nvSpPr>
        <p:spPr>
          <a:xfrm>
            <a:off x="4322216" y="5304126"/>
            <a:ext cx="38658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K 9 6 5 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D B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E B 5 ♣ ︎D 8 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98D3F9-1D91-EA44-BF56-15B2718D1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Du sidder med følgende hånd i meldeforløbet</a:t>
            </a: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35578DEB-A364-E547-B2BA-BF743153A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2843" y="2805595"/>
            <a:ext cx="1731328" cy="17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3C3171B-A050-1041-8177-DE25ED2FAFAE}"/>
              </a:ext>
            </a:extLst>
          </p:cNvPr>
          <p:cNvSpPr txBox="1"/>
          <p:nvPr/>
        </p:nvSpPr>
        <p:spPr>
          <a:xfrm>
            <a:off x="5996725" y="2200713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1NT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3F66B6D-E0F8-3048-BB80-CC38D0674218}"/>
              </a:ext>
            </a:extLst>
          </p:cNvPr>
          <p:cNvSpPr txBox="1"/>
          <p:nvPr/>
        </p:nvSpPr>
        <p:spPr>
          <a:xfrm>
            <a:off x="4862788" y="4627013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1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♠︎ </a:t>
            </a:r>
            <a:endParaRPr lang="da-DK" sz="24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44D698A-5CC4-9A44-979D-87B2309DF783}"/>
              </a:ext>
            </a:extLst>
          </p:cNvPr>
          <p:cNvSpPr txBox="1"/>
          <p:nvPr/>
        </p:nvSpPr>
        <p:spPr>
          <a:xfrm>
            <a:off x="4333886" y="5357412"/>
            <a:ext cx="35242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D B 6 5 2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B 5 4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2 ♣︎ K D 4 </a:t>
            </a:r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6BB5DDF-ABF6-BA48-A89D-E1A71D75FC94}"/>
              </a:ext>
            </a:extLst>
          </p:cNvPr>
          <p:cNvSpPr txBox="1"/>
          <p:nvPr/>
        </p:nvSpPr>
        <p:spPr>
          <a:xfrm>
            <a:off x="4333886" y="5318058"/>
            <a:ext cx="359646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E K D 5 2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E K 9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2  ♣ ︎ 9 6 </a:t>
            </a:r>
            <a:endParaRPr lang="da-DK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57A48CF-54BA-5444-9A15-F011E31F83FE}"/>
              </a:ext>
            </a:extLst>
          </p:cNvPr>
          <p:cNvSpPr txBox="1"/>
          <p:nvPr/>
        </p:nvSpPr>
        <p:spPr>
          <a:xfrm>
            <a:off x="4928153" y="2200712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62AC9A3-29E2-404A-A26D-2B457439B9B5}"/>
              </a:ext>
            </a:extLst>
          </p:cNvPr>
          <p:cNvSpPr txBox="1"/>
          <p:nvPr/>
        </p:nvSpPr>
        <p:spPr>
          <a:xfrm>
            <a:off x="5960913" y="4638171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?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D4F5286-F6EE-D540-A71C-772231239DD8}"/>
              </a:ext>
            </a:extLst>
          </p:cNvPr>
          <p:cNvSpPr txBox="1"/>
          <p:nvPr/>
        </p:nvSpPr>
        <p:spPr>
          <a:xfrm>
            <a:off x="3554064" y="3117439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4428A11D-2CD5-674B-814A-A5BC02F5A607}"/>
              </a:ext>
            </a:extLst>
          </p:cNvPr>
          <p:cNvSpPr txBox="1"/>
          <p:nvPr/>
        </p:nvSpPr>
        <p:spPr>
          <a:xfrm>
            <a:off x="7025147" y="3197165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E2B57AC-632D-1446-80A6-8B073D805482}"/>
              </a:ext>
            </a:extLst>
          </p:cNvPr>
          <p:cNvSpPr txBox="1"/>
          <p:nvPr/>
        </p:nvSpPr>
        <p:spPr>
          <a:xfrm>
            <a:off x="3554064" y="3884972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21E01AA-8619-6844-9A5C-265869C6D994}"/>
              </a:ext>
            </a:extLst>
          </p:cNvPr>
          <p:cNvSpPr txBox="1"/>
          <p:nvPr/>
        </p:nvSpPr>
        <p:spPr>
          <a:xfrm>
            <a:off x="7025146" y="3964261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718AF7E-388C-0748-8990-5965D161F0C8}"/>
              </a:ext>
            </a:extLst>
          </p:cNvPr>
          <p:cNvSpPr txBox="1"/>
          <p:nvPr/>
        </p:nvSpPr>
        <p:spPr>
          <a:xfrm>
            <a:off x="9349525" y="2407697"/>
            <a:ext cx="124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 ♠︎</a:t>
            </a:r>
            <a:endParaRPr lang="da-DK" sz="2800" dirty="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D6CEF7E5-57EC-334A-929E-F39CAE063512}"/>
              </a:ext>
            </a:extLst>
          </p:cNvPr>
          <p:cNvSpPr txBox="1"/>
          <p:nvPr/>
        </p:nvSpPr>
        <p:spPr>
          <a:xfrm>
            <a:off x="9349525" y="2370520"/>
            <a:ext cx="124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3NT</a:t>
            </a:r>
            <a:endParaRPr lang="da-DK" sz="2800" dirty="0">
              <a:solidFill>
                <a:srgbClr val="C00000"/>
              </a:solidFill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1587713-37BB-C04C-956B-ED288636CF3A}"/>
              </a:ext>
            </a:extLst>
          </p:cNvPr>
          <p:cNvSpPr txBox="1"/>
          <p:nvPr/>
        </p:nvSpPr>
        <p:spPr>
          <a:xfrm>
            <a:off x="9304281" y="2385787"/>
            <a:ext cx="124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</a:t>
            </a:r>
            <a:endParaRPr lang="da-DK" sz="2800" dirty="0">
              <a:solidFill>
                <a:srgbClr val="00B050"/>
              </a:solidFill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18BC6A1D-CE2E-2B44-BBBA-ECD68A0C37A7}"/>
              </a:ext>
            </a:extLst>
          </p:cNvPr>
          <p:cNvSpPr txBox="1"/>
          <p:nvPr/>
        </p:nvSpPr>
        <p:spPr>
          <a:xfrm>
            <a:off x="9326903" y="2385787"/>
            <a:ext cx="124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162058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7" grpId="0" animBg="1"/>
      <p:bldP spid="9" grpId="0" animBg="1"/>
      <p:bldP spid="5" grpId="0" animBg="1"/>
      <p:bldP spid="13" grpId="0" animBg="1"/>
      <p:bldP spid="17" grpId="0" animBg="1"/>
      <p:bldP spid="16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>
            <a:extLst>
              <a:ext uri="{FF2B5EF4-FFF2-40B4-BE49-F238E27FC236}">
                <a16:creationId xmlns:a16="http://schemas.microsoft.com/office/drawing/2014/main" id="{B93DE73C-3710-0D4B-9658-376E0090E02D}"/>
              </a:ext>
            </a:extLst>
          </p:cNvPr>
          <p:cNvSpPr txBox="1"/>
          <p:nvPr/>
        </p:nvSpPr>
        <p:spPr>
          <a:xfrm>
            <a:off x="4308225" y="5331990"/>
            <a:ext cx="35755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4 2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D 9 3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B 5 ♣ ︎K D 3 </a:t>
            </a:r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E458730B-CFED-1B4D-8804-6A3073D18921}"/>
              </a:ext>
            </a:extLst>
          </p:cNvPr>
          <p:cNvSpPr txBox="1"/>
          <p:nvPr/>
        </p:nvSpPr>
        <p:spPr>
          <a:xfrm>
            <a:off x="4354632" y="5331989"/>
            <a:ext cx="38658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K 9 6 5 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D B 9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E B 5 ♣ ︎D 8 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98D3F9-1D91-EA44-BF56-15B2718D1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Du sidder med følgende hånd i meldeforløbet</a:t>
            </a: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35578DEB-A364-E547-B2BA-BF743153A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2843" y="2805595"/>
            <a:ext cx="1731328" cy="17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3C3171B-A050-1041-8177-DE25ED2FAFAE}"/>
              </a:ext>
            </a:extLst>
          </p:cNvPr>
          <p:cNvSpPr txBox="1"/>
          <p:nvPr/>
        </p:nvSpPr>
        <p:spPr>
          <a:xfrm>
            <a:off x="5996725" y="2200713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1NT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3F66B6D-E0F8-3048-BB80-CC38D0674218}"/>
              </a:ext>
            </a:extLst>
          </p:cNvPr>
          <p:cNvSpPr txBox="1"/>
          <p:nvPr/>
        </p:nvSpPr>
        <p:spPr>
          <a:xfrm>
            <a:off x="4862788" y="4627013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1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44D698A-5CC4-9A44-979D-87B2309DF783}"/>
              </a:ext>
            </a:extLst>
          </p:cNvPr>
          <p:cNvSpPr txBox="1"/>
          <p:nvPr/>
        </p:nvSpPr>
        <p:spPr>
          <a:xfrm>
            <a:off x="4377178" y="5355988"/>
            <a:ext cx="36749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D B 6 5 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B 5 4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 2 ♣︎ K D 4 </a:t>
            </a:r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6BB5DDF-ABF6-BA48-A89D-E1A71D75FC94}"/>
              </a:ext>
            </a:extLst>
          </p:cNvPr>
          <p:cNvSpPr txBox="1"/>
          <p:nvPr/>
        </p:nvSpPr>
        <p:spPr>
          <a:xfrm>
            <a:off x="4309861" y="5334285"/>
            <a:ext cx="359646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6 5 2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D B 9 8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4   ♣ ︎K 9 2  </a:t>
            </a:r>
            <a:endParaRPr lang="da-DK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57A48CF-54BA-5444-9A15-F011E31F83FE}"/>
              </a:ext>
            </a:extLst>
          </p:cNvPr>
          <p:cNvSpPr txBox="1"/>
          <p:nvPr/>
        </p:nvSpPr>
        <p:spPr>
          <a:xfrm>
            <a:off x="4928153" y="2200712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62AC9A3-29E2-404A-A26D-2B457439B9B5}"/>
              </a:ext>
            </a:extLst>
          </p:cNvPr>
          <p:cNvSpPr txBox="1"/>
          <p:nvPr/>
        </p:nvSpPr>
        <p:spPr>
          <a:xfrm>
            <a:off x="5960913" y="4638171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?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D4F5286-F6EE-D540-A71C-772231239DD8}"/>
              </a:ext>
            </a:extLst>
          </p:cNvPr>
          <p:cNvSpPr txBox="1"/>
          <p:nvPr/>
        </p:nvSpPr>
        <p:spPr>
          <a:xfrm>
            <a:off x="3554064" y="3117439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4428A11D-2CD5-674B-814A-A5BC02F5A607}"/>
              </a:ext>
            </a:extLst>
          </p:cNvPr>
          <p:cNvSpPr txBox="1"/>
          <p:nvPr/>
        </p:nvSpPr>
        <p:spPr>
          <a:xfrm>
            <a:off x="7025147" y="3197165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E2B57AC-632D-1446-80A6-8B073D805482}"/>
              </a:ext>
            </a:extLst>
          </p:cNvPr>
          <p:cNvSpPr txBox="1"/>
          <p:nvPr/>
        </p:nvSpPr>
        <p:spPr>
          <a:xfrm>
            <a:off x="3554064" y="3884972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21E01AA-8619-6844-9A5C-265869C6D994}"/>
              </a:ext>
            </a:extLst>
          </p:cNvPr>
          <p:cNvSpPr txBox="1"/>
          <p:nvPr/>
        </p:nvSpPr>
        <p:spPr>
          <a:xfrm>
            <a:off x="7025146" y="3964261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718AF7E-388C-0748-8990-5965D161F0C8}"/>
              </a:ext>
            </a:extLst>
          </p:cNvPr>
          <p:cNvSpPr txBox="1"/>
          <p:nvPr/>
        </p:nvSpPr>
        <p:spPr>
          <a:xfrm>
            <a:off x="9349525" y="2407697"/>
            <a:ext cx="124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</a:t>
            </a:r>
            <a:endParaRPr lang="da-DK" sz="2800" dirty="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D6CEF7E5-57EC-334A-929E-F39CAE063512}"/>
              </a:ext>
            </a:extLst>
          </p:cNvPr>
          <p:cNvSpPr txBox="1"/>
          <p:nvPr/>
        </p:nvSpPr>
        <p:spPr>
          <a:xfrm>
            <a:off x="9349525" y="2400767"/>
            <a:ext cx="124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endParaRPr lang="da-DK" sz="2800" dirty="0">
              <a:solidFill>
                <a:srgbClr val="C00000"/>
              </a:solidFill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1587713-37BB-C04C-956B-ED288636CF3A}"/>
              </a:ext>
            </a:extLst>
          </p:cNvPr>
          <p:cNvSpPr txBox="1"/>
          <p:nvPr/>
        </p:nvSpPr>
        <p:spPr>
          <a:xfrm>
            <a:off x="9274111" y="2400767"/>
            <a:ext cx="124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</a:t>
            </a:r>
            <a:endParaRPr lang="da-DK" sz="2800" dirty="0">
              <a:solidFill>
                <a:srgbClr val="00B050"/>
              </a:solidFill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18BC6A1D-CE2E-2B44-BBBA-ECD68A0C37A7}"/>
              </a:ext>
            </a:extLst>
          </p:cNvPr>
          <p:cNvSpPr txBox="1"/>
          <p:nvPr/>
        </p:nvSpPr>
        <p:spPr>
          <a:xfrm>
            <a:off x="9274111" y="2400767"/>
            <a:ext cx="124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8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9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7" grpId="0" animBg="1"/>
      <p:bldP spid="9" grpId="0" animBg="1"/>
      <p:bldP spid="5" grpId="0" animBg="1"/>
      <p:bldP spid="13" grpId="0" animBg="1"/>
      <p:bldP spid="17" grpId="0" animBg="1"/>
      <p:bldP spid="16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>
            <a:extLst>
              <a:ext uri="{FF2B5EF4-FFF2-40B4-BE49-F238E27FC236}">
                <a16:creationId xmlns:a16="http://schemas.microsoft.com/office/drawing/2014/main" id="{B93DE73C-3710-0D4B-9658-376E0090E02D}"/>
              </a:ext>
            </a:extLst>
          </p:cNvPr>
          <p:cNvSpPr txBox="1"/>
          <p:nvPr/>
        </p:nvSpPr>
        <p:spPr>
          <a:xfrm>
            <a:off x="4322217" y="5356316"/>
            <a:ext cx="35755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4 2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D 9 3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B 5 ♣ ︎K D 3 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98D3F9-1D91-EA44-BF56-15B2718D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4" y="683494"/>
            <a:ext cx="9603275" cy="1049235"/>
          </a:xfrm>
        </p:spPr>
        <p:txBody>
          <a:bodyPr/>
          <a:lstStyle/>
          <a:p>
            <a:r>
              <a:rPr lang="da-DK" dirty="0"/>
              <a:t>Du sidder med følgende hånd i meldeforløbet</a:t>
            </a: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35578DEB-A364-E547-B2BA-BF743153A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2231" y="2792386"/>
            <a:ext cx="1731328" cy="17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3C3171B-A050-1041-8177-DE25ED2FAFAE}"/>
              </a:ext>
            </a:extLst>
          </p:cNvPr>
          <p:cNvSpPr txBox="1"/>
          <p:nvPr/>
        </p:nvSpPr>
        <p:spPr>
          <a:xfrm>
            <a:off x="5996725" y="2200713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1NT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3F66B6D-E0F8-3048-BB80-CC38D0674218}"/>
              </a:ext>
            </a:extLst>
          </p:cNvPr>
          <p:cNvSpPr txBox="1"/>
          <p:nvPr/>
        </p:nvSpPr>
        <p:spPr>
          <a:xfrm>
            <a:off x="4862788" y="4627013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1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57A48CF-54BA-5444-9A15-F011E31F83FE}"/>
              </a:ext>
            </a:extLst>
          </p:cNvPr>
          <p:cNvSpPr txBox="1"/>
          <p:nvPr/>
        </p:nvSpPr>
        <p:spPr>
          <a:xfrm>
            <a:off x="4928153" y="2200712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62AC9A3-29E2-404A-A26D-2B457439B9B5}"/>
              </a:ext>
            </a:extLst>
          </p:cNvPr>
          <p:cNvSpPr txBox="1"/>
          <p:nvPr/>
        </p:nvSpPr>
        <p:spPr>
          <a:xfrm>
            <a:off x="6925769" y="4621089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?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D4F5286-F6EE-D540-A71C-772231239DD8}"/>
              </a:ext>
            </a:extLst>
          </p:cNvPr>
          <p:cNvSpPr txBox="1"/>
          <p:nvPr/>
        </p:nvSpPr>
        <p:spPr>
          <a:xfrm>
            <a:off x="3554064" y="3117439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4428A11D-2CD5-674B-814A-A5BC02F5A607}"/>
              </a:ext>
            </a:extLst>
          </p:cNvPr>
          <p:cNvSpPr txBox="1"/>
          <p:nvPr/>
        </p:nvSpPr>
        <p:spPr>
          <a:xfrm>
            <a:off x="7025147" y="3197165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E2B57AC-632D-1446-80A6-8B073D805482}"/>
              </a:ext>
            </a:extLst>
          </p:cNvPr>
          <p:cNvSpPr txBox="1"/>
          <p:nvPr/>
        </p:nvSpPr>
        <p:spPr>
          <a:xfrm>
            <a:off x="3554064" y="3884972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21E01AA-8619-6844-9A5C-265869C6D994}"/>
              </a:ext>
            </a:extLst>
          </p:cNvPr>
          <p:cNvSpPr txBox="1"/>
          <p:nvPr/>
        </p:nvSpPr>
        <p:spPr>
          <a:xfrm>
            <a:off x="7025146" y="3890984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718AF7E-388C-0748-8990-5965D161F0C8}"/>
              </a:ext>
            </a:extLst>
          </p:cNvPr>
          <p:cNvSpPr txBox="1"/>
          <p:nvPr/>
        </p:nvSpPr>
        <p:spPr>
          <a:xfrm>
            <a:off x="5903464" y="4587267"/>
            <a:ext cx="768153" cy="529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</a:t>
            </a:r>
            <a:endParaRPr lang="da-DK" sz="2800" dirty="0"/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0E776B2-2516-B640-BEC1-4962D0AC66A7}"/>
              </a:ext>
            </a:extLst>
          </p:cNvPr>
          <p:cNvSpPr txBox="1"/>
          <p:nvPr/>
        </p:nvSpPr>
        <p:spPr>
          <a:xfrm>
            <a:off x="7025146" y="2181269"/>
            <a:ext cx="8586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422D03C4-33AD-544A-8DC1-F48353AC8848}"/>
              </a:ext>
            </a:extLst>
          </p:cNvPr>
          <p:cNvSpPr txBox="1"/>
          <p:nvPr/>
        </p:nvSpPr>
        <p:spPr>
          <a:xfrm>
            <a:off x="6925769" y="4612086"/>
            <a:ext cx="8586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4</a:t>
            </a:r>
            <a:r>
              <a:rPr lang="da-DK" sz="28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9" grpId="0" animBg="1"/>
      <p:bldP spid="17" grpId="0" animBg="1"/>
      <p:bldP spid="16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felt 13">
            <a:extLst>
              <a:ext uri="{FF2B5EF4-FFF2-40B4-BE49-F238E27FC236}">
                <a16:creationId xmlns:a16="http://schemas.microsoft.com/office/drawing/2014/main" id="{E458730B-CFED-1B4D-8804-6A3073D18921}"/>
              </a:ext>
            </a:extLst>
          </p:cNvPr>
          <p:cNvSpPr txBox="1"/>
          <p:nvPr/>
        </p:nvSpPr>
        <p:spPr>
          <a:xfrm>
            <a:off x="4322217" y="5433550"/>
            <a:ext cx="38658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K 9 6 5 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D B 9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E B 5 ♣ ︎D 8 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98D3F9-1D91-EA44-BF56-15B2718D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4" y="683494"/>
            <a:ext cx="9603275" cy="1049235"/>
          </a:xfrm>
        </p:spPr>
        <p:txBody>
          <a:bodyPr/>
          <a:lstStyle/>
          <a:p>
            <a:r>
              <a:rPr lang="da-DK" dirty="0"/>
              <a:t>Du sidder med følgende hånd i meldeforløbet</a:t>
            </a: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35578DEB-A364-E547-B2BA-BF743153A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2231" y="2792386"/>
            <a:ext cx="1731328" cy="17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3C3171B-A050-1041-8177-DE25ED2FAFAE}"/>
              </a:ext>
            </a:extLst>
          </p:cNvPr>
          <p:cNvSpPr txBox="1"/>
          <p:nvPr/>
        </p:nvSpPr>
        <p:spPr>
          <a:xfrm>
            <a:off x="5996725" y="2200713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1NT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3F66B6D-E0F8-3048-BB80-CC38D0674218}"/>
              </a:ext>
            </a:extLst>
          </p:cNvPr>
          <p:cNvSpPr txBox="1"/>
          <p:nvPr/>
        </p:nvSpPr>
        <p:spPr>
          <a:xfrm>
            <a:off x="4862788" y="4627013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1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♥︎ 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57A48CF-54BA-5444-9A15-F011E31F83FE}"/>
              </a:ext>
            </a:extLst>
          </p:cNvPr>
          <p:cNvSpPr txBox="1"/>
          <p:nvPr/>
        </p:nvSpPr>
        <p:spPr>
          <a:xfrm>
            <a:off x="4928153" y="2200712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62AC9A3-29E2-404A-A26D-2B457439B9B5}"/>
              </a:ext>
            </a:extLst>
          </p:cNvPr>
          <p:cNvSpPr txBox="1"/>
          <p:nvPr/>
        </p:nvSpPr>
        <p:spPr>
          <a:xfrm>
            <a:off x="6993955" y="4621089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?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D4F5286-F6EE-D540-A71C-772231239DD8}"/>
              </a:ext>
            </a:extLst>
          </p:cNvPr>
          <p:cNvSpPr txBox="1"/>
          <p:nvPr/>
        </p:nvSpPr>
        <p:spPr>
          <a:xfrm>
            <a:off x="3554064" y="3117439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4428A11D-2CD5-674B-814A-A5BC02F5A607}"/>
              </a:ext>
            </a:extLst>
          </p:cNvPr>
          <p:cNvSpPr txBox="1"/>
          <p:nvPr/>
        </p:nvSpPr>
        <p:spPr>
          <a:xfrm>
            <a:off x="7025147" y="3197165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E2B57AC-632D-1446-80A6-8B073D805482}"/>
              </a:ext>
            </a:extLst>
          </p:cNvPr>
          <p:cNvSpPr txBox="1"/>
          <p:nvPr/>
        </p:nvSpPr>
        <p:spPr>
          <a:xfrm>
            <a:off x="3554064" y="3884972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21E01AA-8619-6844-9A5C-265869C6D994}"/>
              </a:ext>
            </a:extLst>
          </p:cNvPr>
          <p:cNvSpPr txBox="1"/>
          <p:nvPr/>
        </p:nvSpPr>
        <p:spPr>
          <a:xfrm>
            <a:off x="7025146" y="3890984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718AF7E-388C-0748-8990-5965D161F0C8}"/>
              </a:ext>
            </a:extLst>
          </p:cNvPr>
          <p:cNvSpPr txBox="1"/>
          <p:nvPr/>
        </p:nvSpPr>
        <p:spPr>
          <a:xfrm>
            <a:off x="5903464" y="4587267"/>
            <a:ext cx="768153" cy="529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</a:t>
            </a:r>
            <a:endParaRPr lang="da-DK" sz="2800" dirty="0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5AD5EE78-1618-034D-A995-BD1159FC7413}"/>
              </a:ext>
            </a:extLst>
          </p:cNvPr>
          <p:cNvSpPr txBox="1"/>
          <p:nvPr/>
        </p:nvSpPr>
        <p:spPr>
          <a:xfrm>
            <a:off x="7065297" y="2194713"/>
            <a:ext cx="1003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2♠︎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6AB46572-12F2-F942-9CA1-923C60383C43}"/>
              </a:ext>
            </a:extLst>
          </p:cNvPr>
          <p:cNvSpPr txBox="1"/>
          <p:nvPr/>
        </p:nvSpPr>
        <p:spPr>
          <a:xfrm>
            <a:off x="6952578" y="4602052"/>
            <a:ext cx="1003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4♠︎</a:t>
            </a:r>
            <a:endParaRPr lang="da-DK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9" grpId="0" animBg="1"/>
      <p:bldP spid="17" grpId="0" animBg="1"/>
      <p:bldP spid="16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A2A57-7931-7C4D-885C-A3C7123D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er derfor vigtigt at vi kan søge og vise </a:t>
            </a:r>
            <a:r>
              <a:rPr lang="da-DK" dirty="0" err="1"/>
              <a:t>fit</a:t>
            </a:r>
            <a:r>
              <a:rPr lang="da-DK" dirty="0"/>
              <a:t> hurtigst muligt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618A38-ECE2-194D-80DB-CB6F704F4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sz="3200" dirty="0"/>
          </a:p>
          <a:p>
            <a:pPr marL="0" indent="0">
              <a:buNone/>
            </a:pPr>
            <a:r>
              <a:rPr lang="da-DK" sz="3200" dirty="0"/>
              <a:t>ALLE direkte støttemeldinger skal vise FÅ honnørpoint men GOD støtte!</a:t>
            </a:r>
          </a:p>
          <a:p>
            <a:pPr marL="0" indent="0">
              <a:buNone/>
            </a:pPr>
            <a:endParaRPr lang="da-DK" sz="3200" dirty="0"/>
          </a:p>
          <a:p>
            <a:pPr marL="0" indent="0">
              <a:buNone/>
            </a:pPr>
            <a:r>
              <a:rPr lang="da-DK" sz="3200" dirty="0"/>
              <a:t>Hvad gør vi så med </a:t>
            </a:r>
            <a:r>
              <a:rPr lang="da-DK" sz="3200" dirty="0" err="1"/>
              <a:t>fit</a:t>
            </a:r>
            <a:r>
              <a:rPr lang="da-DK" sz="3200" dirty="0"/>
              <a:t> og honnørpoint?</a:t>
            </a:r>
          </a:p>
        </p:txBody>
      </p:sp>
    </p:spTree>
    <p:extLst>
      <p:ext uri="{BB962C8B-B14F-4D97-AF65-F5344CB8AC3E}">
        <p14:creationId xmlns:p14="http://schemas.microsoft.com/office/powerpoint/2010/main" val="10816114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8D3F9-1D91-EA44-BF56-15B2718D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4" y="683494"/>
            <a:ext cx="9603275" cy="1049235"/>
          </a:xfrm>
        </p:spPr>
        <p:txBody>
          <a:bodyPr/>
          <a:lstStyle/>
          <a:p>
            <a:r>
              <a:rPr lang="da-DK" dirty="0"/>
              <a:t>Du sidder med følgende hånd i meldeforløbet</a:t>
            </a: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35578DEB-A364-E547-B2BA-BF743153A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2231" y="2792386"/>
            <a:ext cx="1731328" cy="17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3C3171B-A050-1041-8177-DE25ED2FAFAE}"/>
              </a:ext>
            </a:extLst>
          </p:cNvPr>
          <p:cNvSpPr txBox="1"/>
          <p:nvPr/>
        </p:nvSpPr>
        <p:spPr>
          <a:xfrm>
            <a:off x="5996725" y="2200713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1NT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3F66B6D-E0F8-3048-BB80-CC38D0674218}"/>
              </a:ext>
            </a:extLst>
          </p:cNvPr>
          <p:cNvSpPr txBox="1"/>
          <p:nvPr/>
        </p:nvSpPr>
        <p:spPr>
          <a:xfrm>
            <a:off x="4862788" y="4627013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1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♠︎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44D698A-5CC4-9A44-979D-87B2309DF783}"/>
              </a:ext>
            </a:extLst>
          </p:cNvPr>
          <p:cNvSpPr txBox="1"/>
          <p:nvPr/>
        </p:nvSpPr>
        <p:spPr>
          <a:xfrm>
            <a:off x="3972278" y="5506100"/>
            <a:ext cx="36749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D B 9 6 5 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B 5 4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  ♣︎ K B 4 </a:t>
            </a:r>
            <a:endParaRPr lang="da-DK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57A48CF-54BA-5444-9A15-F011E31F83FE}"/>
              </a:ext>
            </a:extLst>
          </p:cNvPr>
          <p:cNvSpPr txBox="1"/>
          <p:nvPr/>
        </p:nvSpPr>
        <p:spPr>
          <a:xfrm>
            <a:off x="4928153" y="2200712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62AC9A3-29E2-404A-A26D-2B457439B9B5}"/>
              </a:ext>
            </a:extLst>
          </p:cNvPr>
          <p:cNvSpPr txBox="1"/>
          <p:nvPr/>
        </p:nvSpPr>
        <p:spPr>
          <a:xfrm>
            <a:off x="6993955" y="4621089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?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D4F5286-F6EE-D540-A71C-772231239DD8}"/>
              </a:ext>
            </a:extLst>
          </p:cNvPr>
          <p:cNvSpPr txBox="1"/>
          <p:nvPr/>
        </p:nvSpPr>
        <p:spPr>
          <a:xfrm>
            <a:off x="3554064" y="3117439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4428A11D-2CD5-674B-814A-A5BC02F5A607}"/>
              </a:ext>
            </a:extLst>
          </p:cNvPr>
          <p:cNvSpPr txBox="1"/>
          <p:nvPr/>
        </p:nvSpPr>
        <p:spPr>
          <a:xfrm>
            <a:off x="7025147" y="3197165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E2B57AC-632D-1446-80A6-8B073D805482}"/>
              </a:ext>
            </a:extLst>
          </p:cNvPr>
          <p:cNvSpPr txBox="1"/>
          <p:nvPr/>
        </p:nvSpPr>
        <p:spPr>
          <a:xfrm>
            <a:off x="3554064" y="3884972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21E01AA-8619-6844-9A5C-265869C6D994}"/>
              </a:ext>
            </a:extLst>
          </p:cNvPr>
          <p:cNvSpPr txBox="1"/>
          <p:nvPr/>
        </p:nvSpPr>
        <p:spPr>
          <a:xfrm>
            <a:off x="7025146" y="3890984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718AF7E-388C-0748-8990-5965D161F0C8}"/>
              </a:ext>
            </a:extLst>
          </p:cNvPr>
          <p:cNvSpPr txBox="1"/>
          <p:nvPr/>
        </p:nvSpPr>
        <p:spPr>
          <a:xfrm>
            <a:off x="5903464" y="4587267"/>
            <a:ext cx="768153" cy="529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</a:t>
            </a:r>
            <a:endParaRPr lang="da-DK" sz="2800" dirty="0">
              <a:solidFill>
                <a:srgbClr val="00B050"/>
              </a:solidFill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0E776B2-2516-B640-BEC1-4962D0AC66A7}"/>
              </a:ext>
            </a:extLst>
          </p:cNvPr>
          <p:cNvSpPr txBox="1"/>
          <p:nvPr/>
        </p:nvSpPr>
        <p:spPr>
          <a:xfrm>
            <a:off x="6979907" y="4621089"/>
            <a:ext cx="8586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5AD5EE78-1618-034D-A995-BD1159FC7413}"/>
              </a:ext>
            </a:extLst>
          </p:cNvPr>
          <p:cNvSpPr txBox="1"/>
          <p:nvPr/>
        </p:nvSpPr>
        <p:spPr>
          <a:xfrm>
            <a:off x="7065297" y="2225442"/>
            <a:ext cx="1003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endParaRPr lang="da-DK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1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  <p:bldP spid="17" grpId="0" animBg="1"/>
      <p:bldP spid="16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felt 13">
            <a:extLst>
              <a:ext uri="{FF2B5EF4-FFF2-40B4-BE49-F238E27FC236}">
                <a16:creationId xmlns:a16="http://schemas.microsoft.com/office/drawing/2014/main" id="{E458730B-CFED-1B4D-8804-6A3073D18921}"/>
              </a:ext>
            </a:extLst>
          </p:cNvPr>
          <p:cNvSpPr txBox="1"/>
          <p:nvPr/>
        </p:nvSpPr>
        <p:spPr>
          <a:xfrm>
            <a:off x="4447891" y="5424583"/>
            <a:ext cx="38658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♠︎ 5 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D B 9 2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 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 B 4 3 2 ♣ ︎D 8 5 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98D3F9-1D91-EA44-BF56-15B2718D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4" y="683494"/>
            <a:ext cx="9603275" cy="1049235"/>
          </a:xfrm>
        </p:spPr>
        <p:txBody>
          <a:bodyPr/>
          <a:lstStyle/>
          <a:p>
            <a:r>
              <a:rPr lang="da-DK" dirty="0"/>
              <a:t>Du sidder med følgende hånd i meldeforløbet</a:t>
            </a: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35578DEB-A364-E547-B2BA-BF743153A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2231" y="2792386"/>
            <a:ext cx="1731328" cy="17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3C3171B-A050-1041-8177-DE25ED2FAFAE}"/>
              </a:ext>
            </a:extLst>
          </p:cNvPr>
          <p:cNvSpPr txBox="1"/>
          <p:nvPr/>
        </p:nvSpPr>
        <p:spPr>
          <a:xfrm>
            <a:off x="5996725" y="2200713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1NT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3F66B6D-E0F8-3048-BB80-CC38D0674218}"/>
              </a:ext>
            </a:extLst>
          </p:cNvPr>
          <p:cNvSpPr txBox="1"/>
          <p:nvPr/>
        </p:nvSpPr>
        <p:spPr>
          <a:xfrm>
            <a:off x="4862788" y="4627013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1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♥︎ 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57A48CF-54BA-5444-9A15-F011E31F83FE}"/>
              </a:ext>
            </a:extLst>
          </p:cNvPr>
          <p:cNvSpPr txBox="1"/>
          <p:nvPr/>
        </p:nvSpPr>
        <p:spPr>
          <a:xfrm>
            <a:off x="4928153" y="2200712"/>
            <a:ext cx="768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︎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62AC9A3-29E2-404A-A26D-2B457439B9B5}"/>
              </a:ext>
            </a:extLst>
          </p:cNvPr>
          <p:cNvSpPr txBox="1"/>
          <p:nvPr/>
        </p:nvSpPr>
        <p:spPr>
          <a:xfrm>
            <a:off x="6993955" y="4621089"/>
            <a:ext cx="65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?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da-DK" sz="240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D4F5286-F6EE-D540-A71C-772231239DD8}"/>
              </a:ext>
            </a:extLst>
          </p:cNvPr>
          <p:cNvSpPr txBox="1"/>
          <p:nvPr/>
        </p:nvSpPr>
        <p:spPr>
          <a:xfrm>
            <a:off x="3554064" y="3117439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4428A11D-2CD5-674B-814A-A5BC02F5A607}"/>
              </a:ext>
            </a:extLst>
          </p:cNvPr>
          <p:cNvSpPr txBox="1"/>
          <p:nvPr/>
        </p:nvSpPr>
        <p:spPr>
          <a:xfrm>
            <a:off x="7025147" y="3197165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E2B57AC-632D-1446-80A6-8B073D805482}"/>
              </a:ext>
            </a:extLst>
          </p:cNvPr>
          <p:cNvSpPr txBox="1"/>
          <p:nvPr/>
        </p:nvSpPr>
        <p:spPr>
          <a:xfrm>
            <a:off x="3554064" y="3884972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21E01AA-8619-6844-9A5C-265869C6D994}"/>
              </a:ext>
            </a:extLst>
          </p:cNvPr>
          <p:cNvSpPr txBox="1"/>
          <p:nvPr/>
        </p:nvSpPr>
        <p:spPr>
          <a:xfrm>
            <a:off x="7025146" y="3890984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718AF7E-388C-0748-8990-5965D161F0C8}"/>
              </a:ext>
            </a:extLst>
          </p:cNvPr>
          <p:cNvSpPr txBox="1"/>
          <p:nvPr/>
        </p:nvSpPr>
        <p:spPr>
          <a:xfrm>
            <a:off x="6936507" y="2166888"/>
            <a:ext cx="768153" cy="529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</a:t>
            </a:r>
            <a:endParaRPr lang="da-DK" sz="2800" dirty="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D6CEF7E5-57EC-334A-929E-F39CAE063512}"/>
              </a:ext>
            </a:extLst>
          </p:cNvPr>
          <p:cNvSpPr txBox="1"/>
          <p:nvPr/>
        </p:nvSpPr>
        <p:spPr>
          <a:xfrm>
            <a:off x="5794922" y="4607729"/>
            <a:ext cx="8810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8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 ︎</a:t>
            </a:r>
            <a:endParaRPr lang="da-DK" sz="2800" dirty="0">
              <a:solidFill>
                <a:srgbClr val="C00000"/>
              </a:solidFill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7E75B9F8-6234-B94D-A460-5201C23E23DC}"/>
              </a:ext>
            </a:extLst>
          </p:cNvPr>
          <p:cNvSpPr txBox="1"/>
          <p:nvPr/>
        </p:nvSpPr>
        <p:spPr>
          <a:xfrm>
            <a:off x="6993955" y="4621089"/>
            <a:ext cx="7681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9" grpId="0" animBg="1"/>
      <p:bldP spid="17" grpId="0" animBg="1"/>
      <p:bldP spid="16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B513F-2267-E048-A6CD-25AB4F07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Spil 17 - 24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1ED121-9B3F-B140-BBE0-6B37E6D3E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Same procedure as last time!</a:t>
            </a:r>
          </a:p>
          <a:p>
            <a:endParaRPr lang="da-DK" sz="3200" dirty="0"/>
          </a:p>
          <a:p>
            <a:r>
              <a:rPr lang="da-DK" sz="3200" dirty="0" err="1"/>
              <a:t>Herfter</a:t>
            </a:r>
            <a:r>
              <a:rPr lang="da-DK" sz="3200" dirty="0"/>
              <a:t> videre til jeres spørgsmål</a:t>
            </a:r>
          </a:p>
        </p:txBody>
      </p:sp>
    </p:spTree>
    <p:extLst>
      <p:ext uri="{BB962C8B-B14F-4D97-AF65-F5344CB8AC3E}">
        <p14:creationId xmlns:p14="http://schemas.microsoft.com/office/powerpoint/2010/main" val="2475405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365BD-5059-7F46-BAA2-1F2EA16B0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/>
          </a:bodyPr>
          <a:lstStyle/>
          <a:p>
            <a:r>
              <a:rPr lang="da-DK" sz="5400" dirty="0"/>
              <a:t>Doblinger – modul 1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D752DCA-AEFB-8A41-95B3-B258CFDB3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>
            <a:normAutofit/>
          </a:bodyPr>
          <a:lstStyle/>
          <a:p>
            <a:r>
              <a:rPr lang="da-DK" dirty="0"/>
              <a:t>- Bliv bedre til at kæmpe om kontrakten!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8A7E3D-A3C7-EE48-B167-F1481DB5FD6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223" y="1368360"/>
            <a:ext cx="3362141" cy="33621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33066780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F2ED5-6DA9-5447-BB03-7B7C27D0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 med doblingen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1C2EEA-BB53-5E43-A821-C42824C66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64563"/>
          </a:xfrm>
        </p:spPr>
        <p:txBody>
          <a:bodyPr>
            <a:normAutofit fontScale="92500"/>
          </a:bodyPr>
          <a:lstStyle/>
          <a:p>
            <a:r>
              <a:rPr lang="da-DK" sz="2800" dirty="0"/>
              <a:t>Doblingen er et værktøj til at kæmpe om kontrakten når modstanderne blander sig.</a:t>
            </a:r>
          </a:p>
          <a:p>
            <a:pPr marL="0" indent="0">
              <a:buNone/>
            </a:pPr>
            <a:r>
              <a:rPr lang="da-DK" sz="2800" dirty="0"/>
              <a:t> og når I vil blande jer.</a:t>
            </a:r>
          </a:p>
          <a:p>
            <a:r>
              <a:rPr lang="da-DK" sz="2800" dirty="0"/>
              <a:t>De flest doblinger UNDER UDGANG skal aftales som oplysningsdoblinger. </a:t>
            </a:r>
          </a:p>
          <a:p>
            <a:r>
              <a:rPr lang="da-DK" sz="2800" dirty="0"/>
              <a:t>Når fjenden åbner med at spærre på udgangsniveau er doblingen oplysning men makker kan forvandle doblingen til straf. </a:t>
            </a:r>
          </a:p>
          <a:p>
            <a:pPr marL="0" indent="0">
              <a:buNone/>
            </a:pPr>
            <a:endParaRPr lang="da-DK" dirty="0"/>
          </a:p>
          <a:p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72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Moderne dobling - principper</a:t>
            </a:r>
          </a:p>
        </p:txBody>
      </p:sp>
      <p:sp>
        <p:nvSpPr>
          <p:cNvPr id="11" name="Pladsholder til indhold 10"/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026541"/>
          </a:xfrm>
        </p:spPr>
        <p:txBody>
          <a:bodyPr>
            <a:normAutofit fontScale="92500" lnSpcReduction="10000"/>
          </a:bodyPr>
          <a:lstStyle/>
          <a:p>
            <a:pPr marL="354013" indent="-265113"/>
            <a:r>
              <a:rPr lang="da-DK" sz="2600" dirty="0"/>
              <a:t>De fleste moderne doblinger er således oplysningsdoblinger og IKKE strafdoblinger .</a:t>
            </a:r>
          </a:p>
          <a:p>
            <a:pPr marL="354013" indent="-265113"/>
            <a:r>
              <a:rPr lang="da-DK" sz="2600" dirty="0"/>
              <a:t>En dobling er altid oplysende når:</a:t>
            </a:r>
          </a:p>
          <a:p>
            <a:pPr marL="719773" lvl="1" indent="-265113"/>
            <a:r>
              <a:rPr lang="da-DK" sz="2600" dirty="0"/>
              <a:t>Makker ikke har meldt andet end pas OG</a:t>
            </a:r>
          </a:p>
          <a:p>
            <a:pPr marL="719773" lvl="1" indent="-265113"/>
            <a:r>
              <a:rPr lang="da-DK" sz="2600" dirty="0"/>
              <a:t>Doblingen er afgivet under 4 hjerter  OG</a:t>
            </a:r>
          </a:p>
          <a:p>
            <a:pPr marL="719773" lvl="1" indent="-265113"/>
            <a:r>
              <a:rPr lang="da-DK" sz="2600" dirty="0"/>
              <a:t>Der er to eller tre </a:t>
            </a:r>
            <a:r>
              <a:rPr lang="da-DK" sz="2600" dirty="0" err="1"/>
              <a:t>umeldte</a:t>
            </a:r>
            <a:r>
              <a:rPr lang="da-DK" sz="2600" dirty="0"/>
              <a:t> farver</a:t>
            </a:r>
          </a:p>
          <a:p>
            <a:pPr marL="354013" indent="-265113"/>
            <a:endParaRPr lang="da-DK" sz="2600" dirty="0"/>
          </a:p>
          <a:p>
            <a:pPr marL="354013" indent="-265113"/>
            <a:r>
              <a:rPr lang="da-DK" sz="2600" dirty="0"/>
              <a:t>Det gælder både i defensiven og i offensiven</a:t>
            </a:r>
          </a:p>
          <a:p>
            <a:pPr marL="88900" indent="0">
              <a:buNone/>
            </a:pPr>
            <a:endParaRPr lang="da-DK" dirty="0"/>
          </a:p>
          <a:p>
            <a:pPr marL="354013" indent="-265113"/>
            <a:endParaRPr lang="da-DK" dirty="0"/>
          </a:p>
          <a:p>
            <a:pPr marL="354013" indent="-265113"/>
            <a:endParaRPr lang="da-DK" dirty="0"/>
          </a:p>
          <a:p>
            <a:pPr marL="354013" indent="-265113"/>
            <a:endParaRPr lang="da-DK" dirty="0"/>
          </a:p>
          <a:p>
            <a:pPr marL="88900" indent="0">
              <a:buNone/>
            </a:pPr>
            <a:endParaRPr lang="da-DK" dirty="0"/>
          </a:p>
          <a:p>
            <a:pPr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299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7BC25-EB9B-5248-BA79-78F09E8B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302" y="648876"/>
            <a:ext cx="9603275" cy="1049235"/>
          </a:xfrm>
        </p:spPr>
        <p:txBody>
          <a:bodyPr>
            <a:normAutofit/>
          </a:bodyPr>
          <a:lstStyle/>
          <a:p>
            <a:r>
              <a:rPr lang="da-DK" dirty="0"/>
              <a:t>oplysningsdoblingen</a:t>
            </a:r>
            <a:br>
              <a:rPr lang="da-DK" dirty="0"/>
            </a:br>
            <a:r>
              <a:rPr lang="da-DK" dirty="0"/>
              <a:t> - </a:t>
            </a:r>
            <a:r>
              <a:rPr lang="da-DK" sz="1800" dirty="0"/>
              <a:t>vigtigt at i som par er helt enige om hvad en OD viser!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316531-C495-A140-8C4C-9DD57906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47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Den almindelige oplysningsdobling(OD) af fjendens åbning i farve viser ENTEN:</a:t>
            </a:r>
          </a:p>
          <a:p>
            <a:r>
              <a:rPr lang="da-DK" dirty="0"/>
              <a:t>En åbningshånd, 12+ </a:t>
            </a:r>
            <a:r>
              <a:rPr lang="da-DK" dirty="0" err="1"/>
              <a:t>hp</a:t>
            </a:r>
            <a:r>
              <a:rPr lang="da-DK" dirty="0"/>
              <a:t>, og tolerance til de ikke meldte farver, </a:t>
            </a:r>
          </a:p>
          <a:p>
            <a:r>
              <a:rPr lang="da-DK" dirty="0"/>
              <a:t>ELLER 17+ med vilkårlig fordeling.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Med den lille dobler-hånd passer man makkers billigste melding ud. Derfor SKAL makker springmelde hvis han har mere end 7 </a:t>
            </a:r>
            <a:r>
              <a:rPr lang="da-DK" dirty="0" err="1"/>
              <a:t>hp</a:t>
            </a:r>
            <a:r>
              <a:rPr lang="da-DK" dirty="0"/>
              <a:t>! </a:t>
            </a:r>
          </a:p>
          <a:p>
            <a:pPr marL="0" indent="0">
              <a:buNone/>
            </a:pPr>
            <a:r>
              <a:rPr lang="da-DK" dirty="0"/>
              <a:t>Med den store dobler-hånd melder ”</a:t>
            </a:r>
            <a:r>
              <a:rPr lang="da-DK" dirty="0" err="1"/>
              <a:t>doblerhånden</a:t>
            </a:r>
            <a:r>
              <a:rPr lang="da-DK" dirty="0"/>
              <a:t>” ny farve efter makkers melding.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indhold 5">
            <a:extLst>
              <a:ext uri="{FF2B5EF4-FFF2-40B4-BE49-F238E27FC236}">
                <a16:creationId xmlns:a16="http://schemas.microsoft.com/office/drawing/2014/main" id="{61AAEC22-1263-DD47-A2B8-8592E867166E}"/>
              </a:ext>
            </a:extLst>
          </p:cNvPr>
          <p:cNvSpPr txBox="1">
            <a:spLocks/>
          </p:cNvSpPr>
          <p:nvPr/>
        </p:nvSpPr>
        <p:spPr>
          <a:xfrm>
            <a:off x="8529962" y="2507507"/>
            <a:ext cx="3304926" cy="18429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170738" algn="l"/>
              </a:tabLst>
            </a:pPr>
            <a:r>
              <a:rPr lang="da-DK" sz="2400" b="1" dirty="0"/>
              <a:t>Vest	Nord	Øst	Syd</a:t>
            </a: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sz="2400" dirty="0"/>
              <a:t>1</a:t>
            </a:r>
            <a:r>
              <a:rPr lang="da-DK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♣ </a:t>
            </a:r>
            <a:r>
              <a:rPr lang="da-DK" sz="2400" dirty="0">
                <a:solidFill>
                  <a:srgbClr val="FF0000"/>
                </a:solidFill>
              </a:rPr>
              <a:t>	</a:t>
            </a:r>
            <a:r>
              <a:rPr lang="da-DK" sz="2400" dirty="0"/>
              <a:t>D</a:t>
            </a:r>
            <a:r>
              <a:rPr lang="da-DK" sz="2400" dirty="0">
                <a:solidFill>
                  <a:srgbClr val="FF0000"/>
                </a:solidFill>
              </a:rPr>
              <a:t>	</a:t>
            </a:r>
            <a:r>
              <a:rPr lang="da-DK" sz="2400" dirty="0"/>
              <a:t>PAS	1</a:t>
            </a:r>
            <a:r>
              <a:rPr lang="da-DK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♠︎</a:t>
            </a:r>
            <a:r>
              <a:rPr lang="da-DK" sz="2400" dirty="0"/>
              <a:t> PAS	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</a:p>
        </p:txBody>
      </p:sp>
    </p:spTree>
    <p:extLst>
      <p:ext uri="{BB962C8B-B14F-4D97-AF65-F5344CB8AC3E}">
        <p14:creationId xmlns:p14="http://schemas.microsoft.com/office/powerpoint/2010/main" val="325517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7BC25-EB9B-5248-BA79-78F09E8B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302" y="648876"/>
            <a:ext cx="9603275" cy="1049235"/>
          </a:xfrm>
        </p:spPr>
        <p:txBody>
          <a:bodyPr>
            <a:normAutofit/>
          </a:bodyPr>
          <a:lstStyle/>
          <a:p>
            <a:r>
              <a:rPr lang="da-DK" dirty="0"/>
              <a:t>oplysningsdoblingen</a:t>
            </a:r>
            <a:br>
              <a:rPr lang="da-DK" dirty="0"/>
            </a:br>
            <a:r>
              <a:rPr lang="da-DK" dirty="0"/>
              <a:t> - </a:t>
            </a:r>
            <a:r>
              <a:rPr lang="da-DK" sz="1800" dirty="0"/>
              <a:t>De videre meldinger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316531-C495-A140-8C4C-9DD57906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027" y="2574468"/>
            <a:ext cx="5699454" cy="34887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/1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/1♠︎ 	- 0-7 </a:t>
            </a:r>
            <a:r>
              <a:rPr lang="da-DK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1NT 		- 6-10 </a:t>
            </a:r>
            <a:r>
              <a:rPr lang="da-DK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pPr marL="0" indent="0">
              <a:buNone/>
            </a:pPr>
            <a:r>
              <a:rPr lang="da-DK" dirty="0"/>
              <a:t>2♣	 	- Krav til udgang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2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/2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/2♠︎	 - 8-11hp. Fire farve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2NT		- 11-12 </a:t>
            </a:r>
            <a:r>
              <a:rPr lang="da-DK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. Hold i åbningsfarven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/3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/3♠︎	- 8-11 </a:t>
            </a:r>
            <a:r>
              <a:rPr lang="da-DK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 – fem farve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3NT		- 12+ hold i åbningsfarven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Spring til udgang	- 12+ mindst femfarve</a:t>
            </a:r>
          </a:p>
          <a:p>
            <a:pPr marL="0" indent="0"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" name="Pladsholder til indhold 5">
            <a:extLst>
              <a:ext uri="{FF2B5EF4-FFF2-40B4-BE49-F238E27FC236}">
                <a16:creationId xmlns:a16="http://schemas.microsoft.com/office/drawing/2014/main" id="{5DB9C37C-54E9-244E-9395-CE0DFF11BD8E}"/>
              </a:ext>
            </a:extLst>
          </p:cNvPr>
          <p:cNvSpPr txBox="1">
            <a:spLocks/>
          </p:cNvSpPr>
          <p:nvPr/>
        </p:nvSpPr>
        <p:spPr>
          <a:xfrm>
            <a:off x="2280346" y="1989584"/>
            <a:ext cx="8136135" cy="935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dirty="0"/>
              <a:t>Vest	Nord	Øst	Syd	</a:t>
            </a:r>
            <a:endParaRPr lang="da-DK" sz="1100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1♣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D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PAS	</a:t>
            </a:r>
          </a:p>
        </p:txBody>
      </p:sp>
    </p:spTree>
    <p:extLst>
      <p:ext uri="{BB962C8B-B14F-4D97-AF65-F5344CB8AC3E}">
        <p14:creationId xmlns:p14="http://schemas.microsoft.com/office/powerpoint/2010/main" val="113717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7BC25-EB9B-5248-BA79-78F09E8B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302" y="648876"/>
            <a:ext cx="9603275" cy="1049235"/>
          </a:xfrm>
        </p:spPr>
        <p:txBody>
          <a:bodyPr>
            <a:normAutofit/>
          </a:bodyPr>
          <a:lstStyle/>
          <a:p>
            <a:r>
              <a:rPr lang="da-DK" dirty="0"/>
              <a:t>oplysningsdoblingen</a:t>
            </a:r>
            <a:br>
              <a:rPr lang="da-DK" dirty="0"/>
            </a:br>
            <a:r>
              <a:rPr lang="da-DK" dirty="0"/>
              <a:t> - </a:t>
            </a:r>
            <a:r>
              <a:rPr lang="da-DK" sz="1800" dirty="0"/>
              <a:t>De videre meldinger når fjenden melder videre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316531-C495-A140-8C4C-9DD57906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203" y="2465519"/>
            <a:ext cx="2733472" cy="3274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D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2NT</a:t>
            </a:r>
          </a:p>
          <a:p>
            <a:pPr marL="0" indent="0">
              <a:buNone/>
            </a:pPr>
            <a:r>
              <a:rPr lang="da-DK" dirty="0"/>
              <a:t>3♣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/3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/3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dirty="0"/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3♠︎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3NT</a:t>
            </a:r>
          </a:p>
          <a:p>
            <a:pPr marL="0" indent="0">
              <a:buNone/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Spring til udgang</a:t>
            </a:r>
          </a:p>
          <a:p>
            <a:pPr marL="0" indent="0"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" name="Pladsholder til indhold 5">
            <a:extLst>
              <a:ext uri="{FF2B5EF4-FFF2-40B4-BE49-F238E27FC236}">
                <a16:creationId xmlns:a16="http://schemas.microsoft.com/office/drawing/2014/main" id="{5DB9C37C-54E9-244E-9395-CE0DFF11BD8E}"/>
              </a:ext>
            </a:extLst>
          </p:cNvPr>
          <p:cNvSpPr txBox="1">
            <a:spLocks/>
          </p:cNvSpPr>
          <p:nvPr/>
        </p:nvSpPr>
        <p:spPr>
          <a:xfrm>
            <a:off x="2280346" y="1989584"/>
            <a:ext cx="8136135" cy="935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dirty="0"/>
              <a:t>Vest	Nord	Øst	Syd	</a:t>
            </a:r>
            <a:endParaRPr lang="da-DK" sz="1100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1♠︎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D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 2♠︎ </a:t>
            </a:r>
            <a:r>
              <a:rPr lang="da-DK" dirty="0"/>
              <a:t>	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4B10E616-9E0A-F946-9408-3600BC7B16C8}"/>
              </a:ext>
            </a:extLst>
          </p:cNvPr>
          <p:cNvSpPr txBox="1">
            <a:spLocks/>
          </p:cNvSpPr>
          <p:nvPr/>
        </p:nvSpPr>
        <p:spPr>
          <a:xfrm>
            <a:off x="6533726" y="2467537"/>
            <a:ext cx="5658274" cy="32749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7-10 </a:t>
            </a:r>
            <a:r>
              <a:rPr lang="da-DK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. Uden en god melding</a:t>
            </a:r>
          </a:p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11-12 </a:t>
            </a:r>
            <a:r>
              <a:rPr lang="da-DK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. Med hold i spar</a:t>
            </a:r>
          </a:p>
          <a:p>
            <a:r>
              <a:rPr lang="da-DK" dirty="0"/>
              <a:t>5-11hp. og femfarve –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 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kan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dirty="0"/>
              <a:t>være på 4 kort</a:t>
            </a:r>
          </a:p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Krav til udgang.</a:t>
            </a:r>
          </a:p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For at spille</a:t>
            </a:r>
          </a:p>
          <a:p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For at spille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a-DK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49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Negative dobling</a:t>
            </a:r>
          </a:p>
        </p:txBody>
      </p:sp>
      <p:sp>
        <p:nvSpPr>
          <p:cNvPr id="11" name="Pladsholder til indhold 10"/>
          <p:cNvSpPr>
            <a:spLocks noGrp="1"/>
          </p:cNvSpPr>
          <p:nvPr>
            <p:ph idx="1"/>
          </p:nvPr>
        </p:nvSpPr>
        <p:spPr>
          <a:xfrm>
            <a:off x="3483121" y="3772565"/>
            <a:ext cx="6275241" cy="2552035"/>
          </a:xfrm>
        </p:spPr>
        <p:txBody>
          <a:bodyPr>
            <a:normAutofit/>
          </a:bodyPr>
          <a:lstStyle/>
          <a:p>
            <a:pPr marL="354013" indent="-265113"/>
            <a:r>
              <a:rPr lang="da-DK" dirty="0"/>
              <a:t>Doblingen på 1-trinnet lover mindst 6 </a:t>
            </a:r>
            <a:r>
              <a:rPr lang="da-DK" dirty="0" err="1"/>
              <a:t>hp</a:t>
            </a:r>
            <a:r>
              <a:rPr lang="da-DK" dirty="0"/>
              <a:t>. og 4 spar</a:t>
            </a:r>
          </a:p>
          <a:p>
            <a:pPr marL="354013" indent="-265113"/>
            <a:r>
              <a:rPr lang="da-DK" dirty="0"/>
              <a:t>Doblingen på 2-trinnet lover mindst 8 </a:t>
            </a:r>
            <a:r>
              <a:rPr lang="da-DK" dirty="0" err="1"/>
              <a:t>hp</a:t>
            </a:r>
            <a:r>
              <a:rPr lang="da-DK" dirty="0"/>
              <a:t>. Og ?</a:t>
            </a:r>
          </a:p>
          <a:p>
            <a:pPr marL="354013" indent="-265113"/>
            <a:r>
              <a:rPr lang="da-DK" dirty="0"/>
              <a:t>Doblingen på 3-trinnet lover mindst 10 hp.</a:t>
            </a:r>
          </a:p>
          <a:p>
            <a:pPr marL="354013" indent="-265113"/>
            <a:r>
              <a:rPr lang="da-DK" dirty="0"/>
              <a:t>Doblingen på 4-trinnet lover mindst 12 hp.</a:t>
            </a:r>
          </a:p>
          <a:p>
            <a:pPr marL="354013" indent="-265113"/>
            <a:endParaRPr lang="da-DK" dirty="0"/>
          </a:p>
          <a:p>
            <a:pPr marL="354013" indent="-265113"/>
            <a:endParaRPr lang="da-DK" dirty="0"/>
          </a:p>
          <a:p>
            <a:pPr marL="354013" indent="-265113"/>
            <a:endParaRPr lang="da-DK" dirty="0"/>
          </a:p>
          <a:p>
            <a:pPr marL="88900" indent="0">
              <a:buNone/>
            </a:pPr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E62B3F6-2413-6C44-954E-97244F8F5DE0}"/>
              </a:ext>
            </a:extLst>
          </p:cNvPr>
          <p:cNvSpPr txBox="1"/>
          <p:nvPr/>
        </p:nvSpPr>
        <p:spPr>
          <a:xfrm>
            <a:off x="1312432" y="1853754"/>
            <a:ext cx="1020900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54013" indent="-265113"/>
            <a:r>
              <a:rPr lang="da-DK" dirty="0"/>
              <a:t>Efter en naturlig farveindmelding på 4</a:t>
            </a:r>
            <a:r>
              <a:rPr lang="da-DK" dirty="0">
                <a:solidFill>
                  <a:srgbClr val="FF0000"/>
                </a:solidFill>
              </a:rPr>
              <a:t>♥ </a:t>
            </a:r>
            <a:r>
              <a:rPr lang="da-DK" dirty="0"/>
              <a:t>eller lavere fra 2. hånd viser en dobling mindst 4 kort i </a:t>
            </a:r>
            <a:r>
              <a:rPr lang="da-DK" dirty="0" err="1"/>
              <a:t>umeldte</a:t>
            </a:r>
            <a:r>
              <a:rPr lang="da-DK" dirty="0"/>
              <a:t> majorfarve(r).</a:t>
            </a:r>
          </a:p>
          <a:p>
            <a:pPr>
              <a:tabLst>
                <a:tab pos="722313" algn="l"/>
                <a:tab pos="1608138" algn="l"/>
                <a:tab pos="2419350" algn="l"/>
                <a:tab pos="7170738" algn="l"/>
              </a:tabLst>
            </a:pPr>
            <a:r>
              <a:rPr lang="da-DK" dirty="0"/>
              <a:t>Vest	Nord	Øst	Syd</a:t>
            </a:r>
          </a:p>
          <a:p>
            <a:pPr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</a:t>
            </a:r>
            <a:r>
              <a:rPr lang="da-DK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♣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1</a:t>
            </a:r>
            <a:r>
              <a:rPr lang="da-DK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♠︎</a:t>
            </a:r>
            <a:r>
              <a:rPr lang="da-DK" dirty="0"/>
              <a:t>	D = hjerterfarve</a:t>
            </a:r>
          </a:p>
          <a:p>
            <a:pPr marL="354013" indent="-265113"/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130EF8E-8C18-E542-810F-0B4ED62413A6}"/>
              </a:ext>
            </a:extLst>
          </p:cNvPr>
          <p:cNvSpPr txBox="1">
            <a:spLocks/>
          </p:cNvSpPr>
          <p:nvPr/>
        </p:nvSpPr>
        <p:spPr>
          <a:xfrm>
            <a:off x="1312431" y="3193463"/>
            <a:ext cx="9007225" cy="258885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dirty="0"/>
              <a:t>Vest	Nord	Øst	Syd</a:t>
            </a: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dirty="0"/>
              <a:t>1♣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1</a:t>
            </a:r>
            <a:r>
              <a:rPr lang="da-DK" dirty="0">
                <a:solidFill>
                  <a:srgbClr val="FF0000"/>
                </a:solidFill>
              </a:rPr>
              <a:t> ♥ </a:t>
            </a:r>
            <a:r>
              <a:rPr lang="da-DK" dirty="0"/>
              <a:t>	D</a:t>
            </a: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1♣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2</a:t>
            </a:r>
            <a:r>
              <a:rPr lang="da-DK" dirty="0">
                <a:solidFill>
                  <a:srgbClr val="FF0000"/>
                </a:solidFill>
              </a:rPr>
              <a:t> ♥ </a:t>
            </a:r>
            <a:r>
              <a:rPr lang="da-DK" dirty="0"/>
              <a:t>	D</a:t>
            </a: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1♣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3</a:t>
            </a:r>
            <a:r>
              <a:rPr lang="da-DK" dirty="0">
                <a:solidFill>
                  <a:srgbClr val="FF0000"/>
                </a:solidFill>
              </a:rPr>
              <a:t> ♥ </a:t>
            </a:r>
            <a:r>
              <a:rPr lang="da-DK" dirty="0"/>
              <a:t>	D</a:t>
            </a: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1♣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4</a:t>
            </a:r>
            <a:r>
              <a:rPr lang="da-DK" dirty="0">
                <a:solidFill>
                  <a:srgbClr val="FF0000"/>
                </a:solidFill>
              </a:rPr>
              <a:t> ♥ </a:t>
            </a:r>
            <a:r>
              <a:rPr lang="da-DK" dirty="0"/>
              <a:t>	D</a:t>
            </a: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endParaRPr lang="da-DK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endParaRPr lang="da-DK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endParaRPr lang="da-DK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endParaRPr lang="da-DK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43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F4502-01C2-4D47-8A1B-A7E50645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Omvendt </a:t>
            </a:r>
            <a:r>
              <a:rPr lang="da-DK" dirty="0" err="1"/>
              <a:t>bergen</a:t>
            </a:r>
            <a:r>
              <a:rPr lang="da-DK" dirty="0"/>
              <a:t> </a:t>
            </a:r>
            <a:r>
              <a:rPr lang="da-DK" dirty="0" err="1"/>
              <a:t>raise</a:t>
            </a:r>
            <a:r>
              <a:rPr lang="da-DK" dirty="0"/>
              <a:t> – lær at spær</a:t>
            </a:r>
            <a:br>
              <a:rPr lang="da-DK" dirty="0"/>
            </a:br>
            <a:r>
              <a:rPr lang="da-DK" sz="2200" dirty="0"/>
              <a:t> </a:t>
            </a:r>
            <a:br>
              <a:rPr lang="da-DK" sz="2200" dirty="0"/>
            </a:br>
            <a:r>
              <a:rPr lang="da-DK" sz="2200" dirty="0"/>
              <a:t>- Bruges af 80% af alle top par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331BC9-1555-BC46-9690-7A75B69C0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69309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Dig		Makker</a:t>
            </a:r>
          </a:p>
          <a:p>
            <a:pPr marL="0" indent="0">
              <a:buNone/>
            </a:pPr>
            <a:endParaRPr lang="da-DK" sz="3600" dirty="0"/>
          </a:p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fire korts støtte og  10-11 </a:t>
            </a:r>
            <a:r>
              <a:rPr lang="da-DK" sz="36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pPr marL="0" indent="0">
              <a:buNone/>
            </a:pPr>
            <a:r>
              <a:rPr lang="da-DK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Dig		Makker</a:t>
            </a:r>
          </a:p>
          <a:p>
            <a:pPr marL="0" indent="0">
              <a:buNone/>
            </a:pPr>
            <a:endParaRPr lang="da-DK" sz="36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fire korts støtte og  8 - 9 </a:t>
            </a:r>
            <a:r>
              <a:rPr lang="da-DK" sz="36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EE5305D-B94F-DE44-AAB6-B8DAEF0955BE}"/>
              </a:ext>
            </a:extLst>
          </p:cNvPr>
          <p:cNvSpPr txBox="1"/>
          <p:nvPr/>
        </p:nvSpPr>
        <p:spPr>
          <a:xfrm>
            <a:off x="1539713" y="2708278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11020F9-1AB7-C94B-905C-E77E8BF7DEDB}"/>
              </a:ext>
            </a:extLst>
          </p:cNvPr>
          <p:cNvSpPr txBox="1"/>
          <p:nvPr/>
        </p:nvSpPr>
        <p:spPr>
          <a:xfrm>
            <a:off x="3422059" y="2708277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83A7F1E-409F-0E45-A9AF-7B5BCB99903B}"/>
              </a:ext>
            </a:extLst>
          </p:cNvPr>
          <p:cNvSpPr txBox="1"/>
          <p:nvPr/>
        </p:nvSpPr>
        <p:spPr>
          <a:xfrm>
            <a:off x="3422059" y="4515323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9F1B936-0372-6849-B657-4EDB6498CC62}"/>
              </a:ext>
            </a:extLst>
          </p:cNvPr>
          <p:cNvSpPr txBox="1"/>
          <p:nvPr/>
        </p:nvSpPr>
        <p:spPr>
          <a:xfrm>
            <a:off x="1539713" y="4515323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1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A99B7-CE21-6E43-A729-77EBDD7A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Negativ dobling, øvelser		1-2</a:t>
            </a:r>
          </a:p>
        </p:txBody>
      </p:sp>
      <p:sp>
        <p:nvSpPr>
          <p:cNvPr id="5" name="Pladsholder til indhold 6">
            <a:extLst>
              <a:ext uri="{FF2B5EF4-FFF2-40B4-BE49-F238E27FC236}">
                <a16:creationId xmlns:a16="http://schemas.microsoft.com/office/drawing/2014/main" id="{70BFD6D5-C4F1-7647-861F-F39F82CA3E1E}"/>
              </a:ext>
            </a:extLst>
          </p:cNvPr>
          <p:cNvSpPr txBox="1">
            <a:spLocks/>
          </p:cNvSpPr>
          <p:nvPr/>
        </p:nvSpPr>
        <p:spPr>
          <a:xfrm>
            <a:off x="2279576" y="2996952"/>
            <a:ext cx="4968552" cy="19442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da-DK" sz="2400" dirty="0">
                <a:sym typeface="Symbol"/>
              </a:rPr>
              <a:t>E5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KD9843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DT5 64</a:t>
            </a:r>
          </a:p>
          <a:p>
            <a:pPr>
              <a:buNone/>
            </a:pPr>
            <a:r>
              <a:rPr lang="da-DK" sz="2400" dirty="0">
                <a:sym typeface="Symbol"/>
              </a:rPr>
              <a:t>E5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KD98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DT5 6432</a:t>
            </a:r>
          </a:p>
          <a:p>
            <a:pPr>
              <a:buFont typeface="Arial" panose="020B0604020202020204" pitchFamily="34" charset="0"/>
              <a:buNone/>
            </a:pPr>
            <a:endParaRPr lang="da-DK" dirty="0">
              <a:sym typeface="Symbol"/>
            </a:endParaRPr>
          </a:p>
          <a:p>
            <a:endParaRPr lang="da-DK" dirty="0"/>
          </a:p>
        </p:txBody>
      </p:sp>
      <p:sp>
        <p:nvSpPr>
          <p:cNvPr id="6" name="Tekstboks 8">
            <a:extLst>
              <a:ext uri="{FF2B5EF4-FFF2-40B4-BE49-F238E27FC236}">
                <a16:creationId xmlns:a16="http://schemas.microsoft.com/office/drawing/2014/main" id="{B0451491-53C3-B840-BCED-C219EEC0DD14}"/>
              </a:ext>
            </a:extLst>
          </p:cNvPr>
          <p:cNvSpPr txBox="1"/>
          <p:nvPr/>
        </p:nvSpPr>
        <p:spPr>
          <a:xfrm>
            <a:off x="7824192" y="3068960"/>
            <a:ext cx="2052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 dirty="0"/>
              <a:t>2</a:t>
            </a:r>
            <a:r>
              <a:rPr lang="da-DK" sz="2600" dirty="0">
                <a:solidFill>
                  <a:srgbClr val="FFC000"/>
                </a:solidFill>
                <a:sym typeface="Symbol"/>
              </a:rPr>
              <a:t> </a:t>
            </a:r>
            <a:r>
              <a:rPr lang="da-DK" sz="2600" dirty="0">
                <a:solidFill>
                  <a:srgbClr val="FF0000"/>
                </a:solidFill>
                <a:sym typeface="Symbol"/>
              </a:rPr>
              <a:t></a:t>
            </a:r>
          </a:p>
          <a:p>
            <a:r>
              <a:rPr lang="da-DK" sz="2600" dirty="0"/>
              <a:t>D</a:t>
            </a:r>
          </a:p>
        </p:txBody>
      </p:sp>
      <p:sp>
        <p:nvSpPr>
          <p:cNvPr id="7" name="Pladsholder til indhold 5">
            <a:extLst>
              <a:ext uri="{FF2B5EF4-FFF2-40B4-BE49-F238E27FC236}">
                <a16:creationId xmlns:a16="http://schemas.microsoft.com/office/drawing/2014/main" id="{3567789A-95A3-9847-8A37-4C4D9684ECE6}"/>
              </a:ext>
            </a:extLst>
          </p:cNvPr>
          <p:cNvSpPr txBox="1">
            <a:spLocks/>
          </p:cNvSpPr>
          <p:nvPr/>
        </p:nvSpPr>
        <p:spPr>
          <a:xfrm>
            <a:off x="2424362" y="1989584"/>
            <a:ext cx="8136135" cy="935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170738" algn="l"/>
              </a:tabLst>
            </a:pPr>
            <a:r>
              <a:rPr lang="da-DK" dirty="0"/>
              <a:t>Vest	Nord	Øst	Syd</a:t>
            </a:r>
            <a:endParaRPr lang="da-DK" sz="1100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</a:t>
            </a:r>
            <a:r>
              <a:rPr lang="da-DK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♣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1</a:t>
            </a:r>
            <a:r>
              <a:rPr lang="da-DK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♠︎</a:t>
            </a:r>
            <a:r>
              <a:rPr lang="da-DK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5797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28A43-D6F5-9042-9B35-406AFA44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Negativ dobling, øvelser		3-4		</a:t>
            </a:r>
            <a:br>
              <a:rPr lang="da-DK" dirty="0"/>
            </a:br>
            <a:endParaRPr lang="da-DK" dirty="0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2AC9961-5C72-3A46-B9BD-30700D110D2F}"/>
              </a:ext>
            </a:extLst>
          </p:cNvPr>
          <p:cNvSpPr txBox="1">
            <a:spLocks/>
          </p:cNvSpPr>
          <p:nvPr/>
        </p:nvSpPr>
        <p:spPr>
          <a:xfrm>
            <a:off x="2135560" y="2996952"/>
            <a:ext cx="4968552" cy="15855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da-DK" sz="2400" dirty="0">
                <a:sym typeface="Symbol"/>
              </a:rPr>
              <a:t>ED72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KT74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65 B74</a:t>
            </a:r>
          </a:p>
          <a:p>
            <a:pPr>
              <a:buFont typeface="Arial" panose="020B0604020202020204" pitchFamily="34" charset="0"/>
              <a:buNone/>
            </a:pPr>
            <a:r>
              <a:rPr lang="da-DK" sz="2800" dirty="0">
                <a:sym typeface="Symbol"/>
              </a:rPr>
              <a:t></a:t>
            </a:r>
            <a:r>
              <a:rPr lang="da-DK" sz="2400" dirty="0">
                <a:sym typeface="Symbol"/>
              </a:rPr>
              <a:t>KBT5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D72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95 E763</a:t>
            </a:r>
          </a:p>
          <a:p>
            <a:pPr>
              <a:buFont typeface="Arial" panose="020B0604020202020204" pitchFamily="34" charset="0"/>
              <a:buNone/>
            </a:pPr>
            <a:endParaRPr lang="da-DK" sz="2400" dirty="0">
              <a:sym typeface="Symbol"/>
            </a:endParaRPr>
          </a:p>
          <a:p>
            <a:endParaRPr lang="da-DK" dirty="0"/>
          </a:p>
        </p:txBody>
      </p:sp>
      <p:sp>
        <p:nvSpPr>
          <p:cNvPr id="9" name="Tekstboks 8">
            <a:extLst>
              <a:ext uri="{FF2B5EF4-FFF2-40B4-BE49-F238E27FC236}">
                <a16:creationId xmlns:a16="http://schemas.microsoft.com/office/drawing/2014/main" id="{5B9A3EDF-944F-3F43-9B67-D3DC26AEECA3}"/>
              </a:ext>
            </a:extLst>
          </p:cNvPr>
          <p:cNvSpPr txBox="1"/>
          <p:nvPr/>
        </p:nvSpPr>
        <p:spPr>
          <a:xfrm>
            <a:off x="7824192" y="3068960"/>
            <a:ext cx="2052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 dirty="0">
                <a:sym typeface="Symbol"/>
              </a:rPr>
              <a:t>D</a:t>
            </a:r>
            <a:endParaRPr lang="da-DK" sz="2400" dirty="0">
              <a:solidFill>
                <a:srgbClr val="FF0000"/>
              </a:solidFill>
              <a:sym typeface="Symbol"/>
            </a:endParaRPr>
          </a:p>
          <a:p>
            <a:r>
              <a:rPr lang="da-DK" sz="2400" dirty="0">
                <a:sym typeface="Symbol"/>
              </a:rPr>
              <a:t>1</a:t>
            </a:r>
            <a:r>
              <a:rPr lang="da-DK" sz="2800" dirty="0">
                <a:sym typeface="Symbol"/>
              </a:rPr>
              <a:t>♠</a:t>
            </a:r>
            <a:endParaRPr lang="da-DK" sz="2600" dirty="0"/>
          </a:p>
        </p:txBody>
      </p:sp>
      <p:sp>
        <p:nvSpPr>
          <p:cNvPr id="10" name="Pladsholder til indhold 5">
            <a:extLst>
              <a:ext uri="{FF2B5EF4-FFF2-40B4-BE49-F238E27FC236}">
                <a16:creationId xmlns:a16="http://schemas.microsoft.com/office/drawing/2014/main" id="{3FD09E36-FF27-A84F-9609-EF34E5A2C53D}"/>
              </a:ext>
            </a:extLst>
          </p:cNvPr>
          <p:cNvSpPr txBox="1">
            <a:spLocks/>
          </p:cNvSpPr>
          <p:nvPr/>
        </p:nvSpPr>
        <p:spPr>
          <a:xfrm>
            <a:off x="2280346" y="1989584"/>
            <a:ext cx="8136135" cy="935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dirty="0"/>
              <a:t>Vest	Nord	Øst	Syd	</a:t>
            </a:r>
            <a:endParaRPr lang="da-DK" sz="1100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1♣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1</a:t>
            </a:r>
            <a:r>
              <a:rPr lang="da-DK" dirty="0">
                <a:solidFill>
                  <a:srgbClr val="FFC000"/>
                </a:solidFill>
                <a:sym typeface="Symbol"/>
              </a:rPr>
              <a:t> </a:t>
            </a:r>
            <a:r>
              <a:rPr lang="da-DK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11510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A13AC-A288-CD49-B346-24A284A4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Negativ dobling, øvelser		5-6</a:t>
            </a:r>
          </a:p>
        </p:txBody>
      </p:sp>
      <p:sp>
        <p:nvSpPr>
          <p:cNvPr id="4" name="Pladsholder til indhold 6">
            <a:extLst>
              <a:ext uri="{FF2B5EF4-FFF2-40B4-BE49-F238E27FC236}">
                <a16:creationId xmlns:a16="http://schemas.microsoft.com/office/drawing/2014/main" id="{C42A8FF1-E4C5-224E-8807-150B63D14354}"/>
              </a:ext>
            </a:extLst>
          </p:cNvPr>
          <p:cNvSpPr txBox="1">
            <a:spLocks/>
          </p:cNvSpPr>
          <p:nvPr/>
        </p:nvSpPr>
        <p:spPr>
          <a:xfrm>
            <a:off x="2135560" y="2996952"/>
            <a:ext cx="4968552" cy="1584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da-DK" sz="2400" dirty="0">
                <a:latin typeface="Apple Color Emoji" pitchFamily="2" charset="0"/>
                <a:ea typeface="Apple Color Emoji" pitchFamily="2" charset="0"/>
                <a:sym typeface="Symbol"/>
              </a:rPr>
              <a:t></a:t>
            </a:r>
            <a:r>
              <a:rPr lang="da-DK" sz="2400" dirty="0">
                <a:sym typeface="Symbol"/>
              </a:rPr>
              <a:t>72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ET42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KBT9 EB4</a:t>
            </a:r>
          </a:p>
          <a:p>
            <a:pPr>
              <a:buFont typeface="Arial" panose="020B0604020202020204" pitchFamily="34" charset="0"/>
              <a:buNone/>
            </a:pPr>
            <a:r>
              <a:rPr lang="da-DK" sz="2400" dirty="0">
                <a:sym typeface="Symbol"/>
              </a:rPr>
              <a:t>KB982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B43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E543 3</a:t>
            </a:r>
          </a:p>
          <a:p>
            <a:pPr>
              <a:buFont typeface="Arial" panose="020B0604020202020204" pitchFamily="34" charset="0"/>
              <a:buNone/>
            </a:pPr>
            <a:endParaRPr lang="da-DK" dirty="0">
              <a:sym typeface="Symbol"/>
            </a:endParaRPr>
          </a:p>
          <a:p>
            <a:endParaRPr lang="da-DK" dirty="0"/>
          </a:p>
        </p:txBody>
      </p:sp>
      <p:sp>
        <p:nvSpPr>
          <p:cNvPr id="5" name="Tekstboks 8">
            <a:extLst>
              <a:ext uri="{FF2B5EF4-FFF2-40B4-BE49-F238E27FC236}">
                <a16:creationId xmlns:a16="http://schemas.microsoft.com/office/drawing/2014/main" id="{7144197B-3840-D84F-88D2-3F7120F1FAFC}"/>
              </a:ext>
            </a:extLst>
          </p:cNvPr>
          <p:cNvSpPr txBox="1"/>
          <p:nvPr/>
        </p:nvSpPr>
        <p:spPr>
          <a:xfrm>
            <a:off x="7824192" y="3068960"/>
            <a:ext cx="2052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 dirty="0">
                <a:sym typeface="Symbol"/>
              </a:rPr>
              <a:t>D</a:t>
            </a:r>
            <a:endParaRPr lang="da-DK" sz="2600" dirty="0">
              <a:solidFill>
                <a:srgbClr val="FF0000"/>
              </a:solidFill>
              <a:sym typeface="Symbol"/>
            </a:endParaRPr>
          </a:p>
          <a:p>
            <a:r>
              <a:rPr lang="da-DK" sz="2600" dirty="0">
                <a:sym typeface="Symbol"/>
              </a:rPr>
              <a:t>Pas</a:t>
            </a:r>
            <a:endParaRPr lang="da-DK" sz="2600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34323B1-4174-E443-A290-3B6EC4C164F1}"/>
              </a:ext>
            </a:extLst>
          </p:cNvPr>
          <p:cNvSpPr txBox="1">
            <a:spLocks/>
          </p:cNvSpPr>
          <p:nvPr/>
        </p:nvSpPr>
        <p:spPr>
          <a:xfrm>
            <a:off x="2280346" y="1989584"/>
            <a:ext cx="8064127" cy="935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dirty="0"/>
              <a:t>Vest	Nord	Øst	Syd</a:t>
            </a:r>
            <a:endParaRPr lang="da-DK" sz="1100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</a:t>
            </a:r>
            <a:r>
              <a:rPr lang="da-DK" dirty="0">
                <a:latin typeface="Apple Color Emoji" pitchFamily="2" charset="0"/>
                <a:ea typeface="Apple Color Emoji" pitchFamily="2" charset="0"/>
              </a:rPr>
              <a:t>♣</a:t>
            </a:r>
            <a:r>
              <a:rPr lang="da-DK" dirty="0"/>
              <a:t>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3</a:t>
            </a:r>
            <a:r>
              <a:rPr lang="da-DK" dirty="0">
                <a:latin typeface="Apple Color Emoji" pitchFamily="2" charset="0"/>
                <a:ea typeface="Apple Color Emoji" pitchFamily="2" charset="0"/>
                <a:sym typeface="Symbol"/>
              </a:rPr>
              <a:t> </a:t>
            </a:r>
            <a:r>
              <a:rPr lang="da-DK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1146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C749F-A204-264D-8E36-DDDC1062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Negativ dobling øvelser		7-8</a:t>
            </a:r>
          </a:p>
        </p:txBody>
      </p:sp>
      <p:sp>
        <p:nvSpPr>
          <p:cNvPr id="4" name="Pladsholder til indhold 6">
            <a:extLst>
              <a:ext uri="{FF2B5EF4-FFF2-40B4-BE49-F238E27FC236}">
                <a16:creationId xmlns:a16="http://schemas.microsoft.com/office/drawing/2014/main" id="{E489A4BC-50BB-924D-B740-E44440AAADFF}"/>
              </a:ext>
            </a:extLst>
          </p:cNvPr>
          <p:cNvSpPr txBox="1">
            <a:spLocks/>
          </p:cNvSpPr>
          <p:nvPr/>
        </p:nvSpPr>
        <p:spPr>
          <a:xfrm>
            <a:off x="2135560" y="2996952"/>
            <a:ext cx="4968552" cy="1396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da-DK" sz="2400" dirty="0">
                <a:sym typeface="Symbol"/>
              </a:rPr>
              <a:t>KT75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2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KBT95 EB4</a:t>
            </a:r>
          </a:p>
          <a:p>
            <a:pPr>
              <a:buFont typeface="Arial" panose="020B0604020202020204" pitchFamily="34" charset="0"/>
              <a:buNone/>
            </a:pPr>
            <a:r>
              <a:rPr lang="da-DK" sz="2400" dirty="0">
                <a:sym typeface="Symbol"/>
              </a:rPr>
              <a:t>EDT982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3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EB3 543</a:t>
            </a:r>
          </a:p>
          <a:p>
            <a:pPr>
              <a:buFont typeface="Arial" panose="020B0604020202020204" pitchFamily="34" charset="0"/>
              <a:buNone/>
            </a:pPr>
            <a:endParaRPr lang="da-DK" dirty="0">
              <a:sym typeface="Symbol"/>
            </a:endParaRPr>
          </a:p>
          <a:p>
            <a:endParaRPr lang="da-DK" dirty="0"/>
          </a:p>
        </p:txBody>
      </p:sp>
      <p:sp>
        <p:nvSpPr>
          <p:cNvPr id="5" name="Tekstboks 8">
            <a:extLst>
              <a:ext uri="{FF2B5EF4-FFF2-40B4-BE49-F238E27FC236}">
                <a16:creationId xmlns:a16="http://schemas.microsoft.com/office/drawing/2014/main" id="{E4DA802D-B211-B346-8902-9320624071D8}"/>
              </a:ext>
            </a:extLst>
          </p:cNvPr>
          <p:cNvSpPr txBox="1"/>
          <p:nvPr/>
        </p:nvSpPr>
        <p:spPr>
          <a:xfrm>
            <a:off x="7824192" y="3068960"/>
            <a:ext cx="2052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 dirty="0">
                <a:sym typeface="Symbol"/>
              </a:rPr>
              <a:t>D</a:t>
            </a:r>
            <a:endParaRPr lang="da-DK" sz="2600" dirty="0">
              <a:solidFill>
                <a:srgbClr val="FF0000"/>
              </a:solidFill>
              <a:sym typeface="Symbol"/>
            </a:endParaRPr>
          </a:p>
          <a:p>
            <a:r>
              <a:rPr lang="da-DK" sz="2600" dirty="0">
                <a:sym typeface="Symbol"/>
              </a:rPr>
              <a:t>4♠</a:t>
            </a:r>
            <a:endParaRPr lang="da-DK" sz="2600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923A9EA-8B78-494D-98FD-B69CB6F39A0E}"/>
              </a:ext>
            </a:extLst>
          </p:cNvPr>
          <p:cNvSpPr txBox="1">
            <a:spLocks/>
          </p:cNvSpPr>
          <p:nvPr/>
        </p:nvSpPr>
        <p:spPr>
          <a:xfrm>
            <a:off x="2280346" y="1989584"/>
            <a:ext cx="8208143" cy="935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dirty="0"/>
              <a:t>Vest	Nord	Øst	Syd</a:t>
            </a:r>
            <a:endParaRPr lang="da-DK" sz="1100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</a:t>
            </a:r>
            <a:r>
              <a:rPr lang="da-DK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dirty="0">
                <a:solidFill>
                  <a:srgbClr val="FFC000"/>
                </a:solidFill>
              </a:rPr>
              <a:t>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4</a:t>
            </a:r>
            <a:r>
              <a:rPr lang="da-DK" dirty="0">
                <a:solidFill>
                  <a:srgbClr val="FF0000"/>
                </a:solidFill>
                <a:sym typeface="Symbol"/>
              </a:rPr>
              <a:t> </a:t>
            </a:r>
            <a:r>
              <a:rPr lang="da-DK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421965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BCA09-1A77-C948-89F4-CEA149E6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Negativ dobling, øvelser		9-10</a:t>
            </a:r>
          </a:p>
        </p:txBody>
      </p:sp>
      <p:sp>
        <p:nvSpPr>
          <p:cNvPr id="5" name="Pladsholder til indhold 6">
            <a:extLst>
              <a:ext uri="{FF2B5EF4-FFF2-40B4-BE49-F238E27FC236}">
                <a16:creationId xmlns:a16="http://schemas.microsoft.com/office/drawing/2014/main" id="{ECABE5B4-7E1E-734A-95E4-0D3F525AA667}"/>
              </a:ext>
            </a:extLst>
          </p:cNvPr>
          <p:cNvSpPr txBox="1">
            <a:spLocks/>
          </p:cNvSpPr>
          <p:nvPr/>
        </p:nvSpPr>
        <p:spPr>
          <a:xfrm>
            <a:off x="2135560" y="2996952"/>
            <a:ext cx="4968552" cy="1396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da-DK" sz="2400" dirty="0">
                <a:sym typeface="Symbol"/>
              </a:rPr>
              <a:t>ED72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KT7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E65 K74</a:t>
            </a:r>
          </a:p>
          <a:p>
            <a:pPr>
              <a:buFont typeface="Arial" panose="020B0604020202020204" pitchFamily="34" charset="0"/>
              <a:buNone/>
            </a:pPr>
            <a:r>
              <a:rPr lang="da-DK" sz="2400" dirty="0">
                <a:sym typeface="Symbol"/>
              </a:rPr>
              <a:t>KBT875 </a:t>
            </a:r>
            <a:r>
              <a:rPr lang="da-DK" sz="2400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sz="2400" dirty="0">
                <a:sym typeface="Symbol"/>
              </a:rPr>
              <a:t>D72 </a:t>
            </a:r>
            <a:r>
              <a:rPr lang="da-DK" sz="2400" dirty="0">
                <a:solidFill>
                  <a:srgbClr val="FFC000"/>
                </a:solidFill>
                <a:sym typeface="Symbol"/>
              </a:rPr>
              <a:t></a:t>
            </a:r>
            <a:r>
              <a:rPr lang="da-DK" sz="2400" dirty="0">
                <a:sym typeface="Symbol"/>
              </a:rPr>
              <a:t>E95 6</a:t>
            </a:r>
          </a:p>
          <a:p>
            <a:pPr>
              <a:buFont typeface="Arial" panose="020B0604020202020204" pitchFamily="34" charset="0"/>
              <a:buNone/>
            </a:pPr>
            <a:endParaRPr lang="da-DK" dirty="0">
              <a:sym typeface="Symbol"/>
            </a:endParaRPr>
          </a:p>
          <a:p>
            <a:endParaRPr lang="da-DK" dirty="0"/>
          </a:p>
        </p:txBody>
      </p:sp>
      <p:sp>
        <p:nvSpPr>
          <p:cNvPr id="6" name="Tekstboks 8">
            <a:extLst>
              <a:ext uri="{FF2B5EF4-FFF2-40B4-BE49-F238E27FC236}">
                <a16:creationId xmlns:a16="http://schemas.microsoft.com/office/drawing/2014/main" id="{8F57266E-EC5B-BA4A-B98A-8FEE46243E2A}"/>
              </a:ext>
            </a:extLst>
          </p:cNvPr>
          <p:cNvSpPr txBox="1"/>
          <p:nvPr/>
        </p:nvSpPr>
        <p:spPr>
          <a:xfrm>
            <a:off x="7824192" y="3068960"/>
            <a:ext cx="2052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 dirty="0">
                <a:sym typeface="Symbol"/>
              </a:rPr>
              <a:t>D</a:t>
            </a:r>
            <a:endParaRPr lang="da-DK" sz="2600" dirty="0">
              <a:solidFill>
                <a:srgbClr val="FF0000"/>
              </a:solidFill>
              <a:sym typeface="Symbol"/>
            </a:endParaRPr>
          </a:p>
          <a:p>
            <a:r>
              <a:rPr lang="da-DK" sz="2600" dirty="0">
                <a:sym typeface="Symbol"/>
              </a:rPr>
              <a:t>1♠</a:t>
            </a:r>
            <a:endParaRPr lang="da-DK" sz="2600" dirty="0"/>
          </a:p>
        </p:txBody>
      </p:sp>
      <p:sp>
        <p:nvSpPr>
          <p:cNvPr id="7" name="Pladsholder til indhold 5">
            <a:extLst>
              <a:ext uri="{FF2B5EF4-FFF2-40B4-BE49-F238E27FC236}">
                <a16:creationId xmlns:a16="http://schemas.microsoft.com/office/drawing/2014/main" id="{A2237F6B-A112-FB40-B461-636A11CDFB73}"/>
              </a:ext>
            </a:extLst>
          </p:cNvPr>
          <p:cNvSpPr txBox="1">
            <a:spLocks/>
          </p:cNvSpPr>
          <p:nvPr/>
        </p:nvSpPr>
        <p:spPr>
          <a:xfrm>
            <a:off x="2280346" y="1989584"/>
            <a:ext cx="8136135" cy="935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dirty="0"/>
              <a:t>Vest	Nord	Øst	Syd</a:t>
            </a:r>
            <a:endParaRPr lang="da-DK" sz="1200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/>
              <a:t>1</a:t>
            </a:r>
            <a:r>
              <a:rPr lang="da-DK" dirty="0">
                <a:sym typeface="Symbol"/>
              </a:rPr>
              <a:t></a:t>
            </a:r>
            <a:r>
              <a:rPr lang="da-DK" dirty="0">
                <a:solidFill>
                  <a:srgbClr val="FFC000"/>
                </a:solidFill>
              </a:rPr>
              <a:t> </a:t>
            </a:r>
            <a:r>
              <a:rPr lang="da-DK" dirty="0">
                <a:solidFill>
                  <a:srgbClr val="FF0000"/>
                </a:solidFill>
              </a:rPr>
              <a:t>	</a:t>
            </a:r>
            <a:r>
              <a:rPr lang="da-DK" dirty="0"/>
              <a:t>1</a:t>
            </a:r>
            <a:r>
              <a:rPr lang="da-DK" dirty="0">
                <a:solidFill>
                  <a:srgbClr val="FF0000"/>
                </a:solidFill>
                <a:sym typeface="Symbol"/>
              </a:rPr>
              <a:t>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253729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Svar på negativ dobling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Åbner melder som om makker har meldt den majorfarve der er negativt doblet til.</a:t>
            </a:r>
          </a:p>
          <a:p>
            <a:r>
              <a:rPr lang="da-DK" dirty="0"/>
              <a:t>Genmelding af egen farve viser 6 farve eller god femfarve. </a:t>
            </a:r>
          </a:p>
          <a:p>
            <a:r>
              <a:rPr lang="da-DK" dirty="0"/>
              <a:t>Anden melding følger de almindelige principper.</a:t>
            </a:r>
          </a:p>
          <a:p>
            <a:r>
              <a:rPr lang="da-DK" dirty="0"/>
              <a:t>NT viser hold i den indmeldte farve.</a:t>
            </a:r>
          </a:p>
          <a:p>
            <a:r>
              <a:rPr lang="da-DK" dirty="0"/>
              <a:t>Overmelding i fjendens farve er krav og spørger om yderligere oplysninger.</a:t>
            </a:r>
          </a:p>
          <a:p>
            <a:endParaRPr lang="da-DK" dirty="0"/>
          </a:p>
          <a:p>
            <a:r>
              <a:rPr lang="da-DK" dirty="0"/>
              <a:t>HELT IGENNEM NATURLIGT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351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AC0DE-DACC-9D4C-BC51-EB9B50AB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Spørgsmål, betragtninger </a:t>
            </a:r>
            <a:r>
              <a:rPr lang="da-DK"/>
              <a:t>eller andet der presser sig på?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69EB35-47A8-3C49-B05A-D123BAAF6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7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234AA-FE63-F148-BF93-0CBA28E0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Omvendt Bergen </a:t>
            </a:r>
            <a:r>
              <a:rPr lang="da-DK" dirty="0" err="1"/>
              <a:t>raise</a:t>
            </a:r>
            <a:br>
              <a:rPr lang="da-DK" dirty="0"/>
            </a:br>
            <a:r>
              <a:rPr lang="da-DK" dirty="0"/>
              <a:t> - Når du både har </a:t>
            </a:r>
            <a:r>
              <a:rPr lang="da-DK" dirty="0" err="1"/>
              <a:t>fit</a:t>
            </a:r>
            <a:r>
              <a:rPr lang="da-DK" dirty="0"/>
              <a:t> og point!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1AE942-8739-CD42-8AE5-BC61F2AA5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/>
              <a:t>I et uforstyrret meldeforløb reserverer I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meldingerne 2NT, 3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og 3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til at </a:t>
            </a:r>
            <a:r>
              <a:rPr lang="da-DK" sz="2400" dirty="0"/>
              <a:t>vise mindst 4 korts støtte og point.</a:t>
            </a:r>
          </a:p>
          <a:p>
            <a:pPr lvl="1"/>
            <a:r>
              <a:rPr lang="da-DK" sz="2400" dirty="0"/>
              <a:t>2NT er krav til udgang med 12+ </a:t>
            </a:r>
            <a:r>
              <a:rPr lang="da-DK" sz="2400" dirty="0" err="1"/>
              <a:t>hp</a:t>
            </a:r>
            <a:r>
              <a:rPr lang="da-DK" sz="2400" dirty="0"/>
              <a:t>. og mindst fire kort i makker majorfarve</a:t>
            </a:r>
          </a:p>
          <a:p>
            <a:pPr lvl="1"/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400" dirty="0">
                <a:solidFill>
                  <a:srgbClr val="00B05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♣︎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er </a:t>
            </a:r>
            <a:r>
              <a:rPr lang="da-DK" sz="24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invit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til udgang med 10-11 </a:t>
            </a:r>
            <a:r>
              <a:rPr lang="da-DK" sz="24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. og fire kort i </a:t>
            </a:r>
            <a:r>
              <a:rPr lang="da-DK" sz="2400" dirty="0"/>
              <a:t>makker majorfarve</a:t>
            </a:r>
            <a:endParaRPr lang="da-DK" sz="24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lvl="1"/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400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 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viser 8-9 </a:t>
            </a:r>
            <a:r>
              <a:rPr lang="da-DK" sz="24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hp</a:t>
            </a:r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. og fire kort i </a:t>
            </a:r>
            <a:r>
              <a:rPr lang="da-DK" sz="2400" dirty="0"/>
              <a:t>makker majorfarve</a:t>
            </a:r>
          </a:p>
          <a:p>
            <a:pPr lvl="1"/>
            <a:endParaRPr lang="da-DK" dirty="0"/>
          </a:p>
        </p:txBody>
      </p:sp>
      <p:sp>
        <p:nvSpPr>
          <p:cNvPr id="5" name="Pladsholder til indhold 5">
            <a:extLst>
              <a:ext uri="{FF2B5EF4-FFF2-40B4-BE49-F238E27FC236}">
                <a16:creationId xmlns:a16="http://schemas.microsoft.com/office/drawing/2014/main" id="{028D0B70-C44A-2146-A536-A4B80FECCC71}"/>
              </a:ext>
            </a:extLst>
          </p:cNvPr>
          <p:cNvSpPr txBox="1">
            <a:spLocks/>
          </p:cNvSpPr>
          <p:nvPr/>
        </p:nvSpPr>
        <p:spPr>
          <a:xfrm>
            <a:off x="8750566" y="4480036"/>
            <a:ext cx="3441434" cy="1355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2313" algn="l"/>
                <a:tab pos="1608138" algn="l"/>
                <a:tab pos="2419350" algn="l"/>
                <a:tab pos="7354888" algn="l"/>
              </a:tabLst>
            </a:pPr>
            <a:r>
              <a:rPr lang="da-DK" b="1" dirty="0"/>
              <a:t>Vest	Nord	Øst	Syd</a:t>
            </a:r>
            <a:endParaRPr lang="da-DK" sz="1200" b="1" dirty="0"/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  <a:sym typeface="Symbol"/>
              </a:rPr>
              <a:t>♠︎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da-DK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	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pas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/>
              <a:t>	</a:t>
            </a:r>
            <a:r>
              <a:rPr lang="da-DK" dirty="0">
                <a:ea typeface="Apple Symbols" panose="02000000000000000000" pitchFamily="2" charset="-79"/>
                <a:cs typeface="Apple Symbols" panose="02000000000000000000" pitchFamily="2" charset="-79"/>
              </a:rPr>
              <a:t> 3</a:t>
            </a:r>
            <a:r>
              <a:rPr lang="da-DK" dirty="0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♦︎ </a:t>
            </a:r>
            <a:r>
              <a:rPr lang="da-DK" dirty="0">
                <a:solidFill>
                  <a:srgbClr val="FFC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	</a:t>
            </a:r>
            <a:endParaRPr lang="da-DK" dirty="0">
              <a:solidFill>
                <a:srgbClr val="FF0000"/>
              </a:solidFill>
              <a:sym typeface="Symbol"/>
            </a:endParaRPr>
          </a:p>
          <a:p>
            <a:pPr marL="0" indent="0">
              <a:buNone/>
              <a:tabLst>
                <a:tab pos="722313" algn="l"/>
                <a:tab pos="1608138" algn="l"/>
                <a:tab pos="2419350" algn="l"/>
              </a:tabLst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49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DBC98-2665-B942-AF55-8D20542F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 er der plads til at i kan Spærre for at holde fjenden fra fadet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7FB1C9-A9C2-C440-924C-0E7E3799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672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Dig		Makker</a:t>
            </a:r>
          </a:p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</a:p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max 7 honnørpoint og præcis 4 hjerter</a:t>
            </a:r>
          </a:p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Dig		Makker</a:t>
            </a:r>
          </a:p>
          <a:p>
            <a:pPr marL="0" indent="0">
              <a:buNone/>
            </a:pPr>
            <a:endParaRPr lang="da-DK" sz="36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0" indent="0">
              <a:buNone/>
            </a:pPr>
            <a:r>
              <a:rPr lang="da-DK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max 7 honnørpoint og præcis 5 hjerter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061AB29-63DD-4143-9CCB-7F7BBC12C4F8}"/>
              </a:ext>
            </a:extLst>
          </p:cNvPr>
          <p:cNvSpPr txBox="1"/>
          <p:nvPr/>
        </p:nvSpPr>
        <p:spPr>
          <a:xfrm>
            <a:off x="1539713" y="2708278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DC551F1-8B7F-5F4C-AE50-995F6FCEE015}"/>
              </a:ext>
            </a:extLst>
          </p:cNvPr>
          <p:cNvSpPr txBox="1"/>
          <p:nvPr/>
        </p:nvSpPr>
        <p:spPr>
          <a:xfrm>
            <a:off x="3500349" y="2708278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5E4A9C2-0490-1041-ABCD-791A0150D715}"/>
              </a:ext>
            </a:extLst>
          </p:cNvPr>
          <p:cNvSpPr txBox="1"/>
          <p:nvPr/>
        </p:nvSpPr>
        <p:spPr>
          <a:xfrm>
            <a:off x="3388345" y="4684725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4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0F8B1DA-055D-F144-9998-9D2EA41116F5}"/>
              </a:ext>
            </a:extLst>
          </p:cNvPr>
          <p:cNvSpPr txBox="1"/>
          <p:nvPr/>
        </p:nvSpPr>
        <p:spPr>
          <a:xfrm>
            <a:off x="1539713" y="4684725"/>
            <a:ext cx="7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</a:t>
            </a:r>
            <a:r>
              <a:rPr lang="da-DK" sz="2400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♥︎</a:t>
            </a:r>
            <a:endParaRPr lang="da-DK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Galleri">
  <a:themeElements>
    <a:clrScheme name="Gal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{F39B2720-2927-784A-924A-9004C975C060}tf10001119</Template>
  <TotalTime>1272</TotalTime>
  <Words>3195</Words>
  <Application>Microsoft Macintosh PowerPoint</Application>
  <PresentationFormat>Widescreen</PresentationFormat>
  <Paragraphs>511</Paragraphs>
  <Slides>76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76</vt:i4>
      </vt:variant>
    </vt:vector>
  </HeadingPairs>
  <TitlesOfParts>
    <vt:vector size="83" baseType="lpstr">
      <vt:lpstr>Apple Color Emoji</vt:lpstr>
      <vt:lpstr>Apple Symbols</vt:lpstr>
      <vt:lpstr>Arial</vt:lpstr>
      <vt:lpstr>Calibri</vt:lpstr>
      <vt:lpstr>Gill Sans MT</vt:lpstr>
      <vt:lpstr>Times New Roman</vt:lpstr>
      <vt:lpstr>Galleri</vt:lpstr>
      <vt:lpstr>Præcision i   meldinger &amp;  konkurrence   </vt:lpstr>
      <vt:lpstr>Hvorfor femfarve åbning i major</vt:lpstr>
      <vt:lpstr>”Loven” 1  - Det vigtigste meldeprincip</vt:lpstr>
      <vt:lpstr>FIT og konkurrence</vt:lpstr>
      <vt:lpstr>”Loven” 2  - Det vigtigste meldeprincip</vt:lpstr>
      <vt:lpstr>Det er derfor vigtigt at vi kan søge og vise fit hurtigst muligt</vt:lpstr>
      <vt:lpstr>Omvendt bergen raise – lær at spær   - Bruges af 80% af alle top par</vt:lpstr>
      <vt:lpstr>Omvendt Bergen raise  - Når du både har fit og point!  </vt:lpstr>
      <vt:lpstr>Så er der plads til at i kan Spærre for at holde fjenden fra fadet</vt:lpstr>
      <vt:lpstr>Den rigtig gode svar hånd med mange honnørpoint og Fit</vt:lpstr>
      <vt:lpstr>1♥︎ /♠︎ - 2NT som udgangskrav</vt:lpstr>
      <vt:lpstr>Med omvendt bergen og 2NT som udgangskrav meldes hænder med primær støtte i et hug!</vt:lpstr>
      <vt:lpstr>En nem løsning efter 1♥︎ /♠︎ - 2NT   - Jacoby 2NT</vt:lpstr>
      <vt:lpstr>jacobys 2nt – svarene 1    - her anbefaler jeg de svar der er nemmest at huske!</vt:lpstr>
      <vt:lpstr>Hvad gør vi så med både støtte og point når fjenden blander sig  </vt:lpstr>
      <vt:lpstr>Opgaver  - svar</vt:lpstr>
      <vt:lpstr>3 &amp; 4</vt:lpstr>
      <vt:lpstr>5 &amp; 6</vt:lpstr>
      <vt:lpstr>7 &amp; 8</vt:lpstr>
      <vt:lpstr>9 &amp; 10</vt:lpstr>
      <vt:lpstr>11 &amp; 12</vt:lpstr>
      <vt:lpstr>13 &amp; 14</vt:lpstr>
      <vt:lpstr>15 &amp; 16</vt:lpstr>
      <vt:lpstr>DE sidste opgaver tager vi sammen i plenum  - syds næste melding?</vt:lpstr>
      <vt:lpstr>Weak jump – lær at spær   - Bruges efter makkers åbning 1♣︎ eller 1♦︎  </vt:lpstr>
      <vt:lpstr>Spil 1-8</vt:lpstr>
      <vt:lpstr>SpilføriNg   - Fra Staubs øverste hylde</vt:lpstr>
      <vt:lpstr>Trækning af sikre stik</vt:lpstr>
      <vt:lpstr>Tag dine stik på bedste vis</vt:lpstr>
      <vt:lpstr>Tag dine stik på bedste vis</vt:lpstr>
      <vt:lpstr>Tager du alle dine stik på en gang?</vt:lpstr>
      <vt:lpstr>Gør de små kort store</vt:lpstr>
      <vt:lpstr>Gør de små kort store</vt:lpstr>
      <vt:lpstr>Knibning og opspil</vt:lpstr>
      <vt:lpstr>Knibning og opspil</vt:lpstr>
      <vt:lpstr>Knibning og opspil</vt:lpstr>
      <vt:lpstr>Hvor mange stik ?  </vt:lpstr>
      <vt:lpstr>Hvor mange stik ?  </vt:lpstr>
      <vt:lpstr>Bedste chance</vt:lpstr>
      <vt:lpstr>Bedste chance</vt:lpstr>
      <vt:lpstr>Knibning og opspil</vt:lpstr>
      <vt:lpstr>Knibning og opspil</vt:lpstr>
      <vt:lpstr>Bedste chance  - fæld damen</vt:lpstr>
      <vt:lpstr>Knibning for flest stik  optimer dine chancer</vt:lpstr>
      <vt:lpstr>Knibning for flest stik  optimer dine chancer</vt:lpstr>
      <vt:lpstr>Kombiner opspil og Knibning Når 1. del gik godt</vt:lpstr>
      <vt:lpstr>Forsinket Knibning  Hold øje med modstandernes afkast</vt:lpstr>
      <vt:lpstr>Når der sker noget overraskende  </vt:lpstr>
      <vt:lpstr>TRUMFninger  - hvorfor der er flere stik i trumfkontrakter!</vt:lpstr>
      <vt:lpstr>Trumfknibningen   - Når vi rejser en sidefarve med hjælp fra vores trumfer!</vt:lpstr>
      <vt:lpstr>Krydstrumfning  - når der er behov for at (næsten) eller trumfer giver stiK!</vt:lpstr>
      <vt:lpstr>Spil 9-16</vt:lpstr>
      <vt:lpstr>X-Y-NT</vt:lpstr>
      <vt:lpstr>X-Y-NT – konventionen    - Træder ikraft når åbner viser 12-14 hp med en 1NT genmelding  </vt:lpstr>
      <vt:lpstr>Svarene 2♣︎ og 2♦︎ beder om yderligere oplysninger fra åbner – lige som svaret 2♣︎ efter 1NT</vt:lpstr>
      <vt:lpstr>Du sidder med følgende hånd i meldeforløbet</vt:lpstr>
      <vt:lpstr>Du sidder med følgende hånd i meldeforløbet</vt:lpstr>
      <vt:lpstr>Du sidder med følgende hånd i meldeforløbet</vt:lpstr>
      <vt:lpstr>Du sidder med følgende hånd i meldeforløbet</vt:lpstr>
      <vt:lpstr>Du sidder med følgende hånd i meldeforløbet</vt:lpstr>
      <vt:lpstr>Du sidder med følgende hånd i meldeforløbet</vt:lpstr>
      <vt:lpstr>Spil 17 - 24</vt:lpstr>
      <vt:lpstr>Doblinger – modul 1</vt:lpstr>
      <vt:lpstr>Formål med doblingen</vt:lpstr>
      <vt:lpstr>Moderne dobling - principper</vt:lpstr>
      <vt:lpstr>oplysningsdoblingen  - vigtigt at i som par er helt enige om hvad en OD viser!</vt:lpstr>
      <vt:lpstr>oplysningsdoblingen  - De videre meldinger</vt:lpstr>
      <vt:lpstr>oplysningsdoblingen  - De videre meldinger når fjenden melder videre</vt:lpstr>
      <vt:lpstr>Den Negative dobling</vt:lpstr>
      <vt:lpstr>Negativ dobling, øvelser  1-2</vt:lpstr>
      <vt:lpstr>Negativ dobling, øvelser  3-4   </vt:lpstr>
      <vt:lpstr>Negativ dobling, øvelser  5-6</vt:lpstr>
      <vt:lpstr>Negativ dobling øvelser  7-8</vt:lpstr>
      <vt:lpstr>Negativ dobling, øvelser  9-10</vt:lpstr>
      <vt:lpstr>Svar på negativ dobling</vt:lpstr>
      <vt:lpstr>Spørgsmål, betragtninger eller andet der presser sig på?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Moderne Doblinger</dc:title>
  <dc:creator>Michael Staub</dc:creator>
  <cp:lastModifiedBy>Michael Staub</cp:lastModifiedBy>
  <cp:revision>76</cp:revision>
  <cp:lastPrinted>2019-11-13T12:49:41Z</cp:lastPrinted>
  <dcterms:created xsi:type="dcterms:W3CDTF">2018-09-24T08:57:51Z</dcterms:created>
  <dcterms:modified xsi:type="dcterms:W3CDTF">2023-06-28T18:42:42Z</dcterms:modified>
</cp:coreProperties>
</file>