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2" r:id="rId1"/>
  </p:sldMasterIdLst>
  <p:notesMasterIdLst>
    <p:notesMasterId r:id="rId101"/>
  </p:notesMasterIdLst>
  <p:sldIdLst>
    <p:sldId id="547" r:id="rId2"/>
    <p:sldId id="548" r:id="rId3"/>
    <p:sldId id="549" r:id="rId4"/>
    <p:sldId id="550" r:id="rId5"/>
    <p:sldId id="551" r:id="rId6"/>
    <p:sldId id="552" r:id="rId7"/>
    <p:sldId id="553" r:id="rId8"/>
    <p:sldId id="554" r:id="rId9"/>
    <p:sldId id="555" r:id="rId10"/>
    <p:sldId id="556" r:id="rId11"/>
    <p:sldId id="557" r:id="rId12"/>
    <p:sldId id="558" r:id="rId13"/>
    <p:sldId id="559" r:id="rId14"/>
    <p:sldId id="560" r:id="rId15"/>
    <p:sldId id="561" r:id="rId16"/>
    <p:sldId id="562" r:id="rId17"/>
    <p:sldId id="563" r:id="rId18"/>
    <p:sldId id="564" r:id="rId19"/>
    <p:sldId id="565" r:id="rId20"/>
    <p:sldId id="566" r:id="rId21"/>
    <p:sldId id="567" r:id="rId22"/>
    <p:sldId id="568" r:id="rId23"/>
    <p:sldId id="569" r:id="rId24"/>
    <p:sldId id="570" r:id="rId25"/>
    <p:sldId id="571" r:id="rId26"/>
    <p:sldId id="572" r:id="rId27"/>
    <p:sldId id="573" r:id="rId28"/>
    <p:sldId id="574" r:id="rId29"/>
    <p:sldId id="575" r:id="rId30"/>
    <p:sldId id="576" r:id="rId31"/>
    <p:sldId id="577" r:id="rId32"/>
    <p:sldId id="578" r:id="rId33"/>
    <p:sldId id="579" r:id="rId34"/>
    <p:sldId id="580" r:id="rId35"/>
    <p:sldId id="581" r:id="rId36"/>
    <p:sldId id="582" r:id="rId37"/>
    <p:sldId id="583" r:id="rId38"/>
    <p:sldId id="584" r:id="rId39"/>
    <p:sldId id="585" r:id="rId40"/>
    <p:sldId id="586" r:id="rId41"/>
    <p:sldId id="587" r:id="rId42"/>
    <p:sldId id="588" r:id="rId43"/>
    <p:sldId id="589" r:id="rId44"/>
    <p:sldId id="590" r:id="rId45"/>
    <p:sldId id="591" r:id="rId46"/>
    <p:sldId id="592" r:id="rId47"/>
    <p:sldId id="593" r:id="rId48"/>
    <p:sldId id="540" r:id="rId49"/>
    <p:sldId id="266" r:id="rId50"/>
    <p:sldId id="264" r:id="rId51"/>
    <p:sldId id="265" r:id="rId52"/>
    <p:sldId id="257" r:id="rId53"/>
    <p:sldId id="258" r:id="rId54"/>
    <p:sldId id="259" r:id="rId55"/>
    <p:sldId id="541" r:id="rId56"/>
    <p:sldId id="542" r:id="rId57"/>
    <p:sldId id="543" r:id="rId58"/>
    <p:sldId id="544" r:id="rId59"/>
    <p:sldId id="280" r:id="rId60"/>
    <p:sldId id="545" r:id="rId61"/>
    <p:sldId id="269" r:id="rId62"/>
    <p:sldId id="268" r:id="rId63"/>
    <p:sldId id="270" r:id="rId64"/>
    <p:sldId id="271" r:id="rId65"/>
    <p:sldId id="272" r:id="rId66"/>
    <p:sldId id="273" r:id="rId67"/>
    <p:sldId id="274" r:id="rId68"/>
    <p:sldId id="275" r:id="rId69"/>
    <p:sldId id="276" r:id="rId70"/>
    <p:sldId id="277" r:id="rId71"/>
    <p:sldId id="278" r:id="rId72"/>
    <p:sldId id="279" r:id="rId73"/>
    <p:sldId id="281" r:id="rId74"/>
    <p:sldId id="282" r:id="rId75"/>
    <p:sldId id="546" r:id="rId76"/>
    <p:sldId id="458" r:id="rId77"/>
    <p:sldId id="416" r:id="rId78"/>
    <p:sldId id="445" r:id="rId79"/>
    <p:sldId id="436" r:id="rId80"/>
    <p:sldId id="442" r:id="rId81"/>
    <p:sldId id="433" r:id="rId82"/>
    <p:sldId id="446" r:id="rId83"/>
    <p:sldId id="421" r:id="rId84"/>
    <p:sldId id="434" r:id="rId85"/>
    <p:sldId id="438" r:id="rId86"/>
    <p:sldId id="439" r:id="rId87"/>
    <p:sldId id="440" r:id="rId88"/>
    <p:sldId id="447" r:id="rId89"/>
    <p:sldId id="448" r:id="rId90"/>
    <p:sldId id="449" r:id="rId91"/>
    <p:sldId id="453" r:id="rId92"/>
    <p:sldId id="454" r:id="rId93"/>
    <p:sldId id="455" r:id="rId94"/>
    <p:sldId id="456" r:id="rId95"/>
    <p:sldId id="457" r:id="rId96"/>
    <p:sldId id="452" r:id="rId97"/>
    <p:sldId id="443" r:id="rId98"/>
    <p:sldId id="451" r:id="rId99"/>
    <p:sldId id="441" r:id="rId100"/>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morl9s/KuTJqAg5izzzu+Q==" hashData="qravmzJJz9fDzgxM8sYiaRZmKMKL6vza4GNp1u62fjX3vhVHaW/vsN8ge3WOgS4uESycZOS+JyfmNKmRHnCBvg=="/>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Ingen typografi, intet git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llemlayou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009"/>
    <p:restoredTop sz="94674"/>
  </p:normalViewPr>
  <p:slideViewPr>
    <p:cSldViewPr snapToGrid="0" snapToObjects="1">
      <p:cViewPr varScale="1">
        <p:scale>
          <a:sx n="123" d="100"/>
          <a:sy n="123" d="100"/>
        </p:scale>
        <p:origin x="224" y="2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738592-1C7C-E443-A335-18B74F84A203}" type="datetimeFigureOut">
              <a:rPr lang="da-DK" smtClean="0"/>
              <a:t>28.06.2023</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da-DK"/>
              <a:t>Rediger teksttypografien i masteren
Andet niveau
Tredje niveau
Fjerde niveau
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F3723B-FEF9-D544-B57D-CC8A0A570C9A}" type="slidenum">
              <a:rPr lang="da-DK" smtClean="0"/>
              <a:t>‹nr.›</a:t>
            </a:fld>
            <a:endParaRPr lang="da-DK"/>
          </a:p>
        </p:txBody>
      </p:sp>
    </p:spTree>
    <p:extLst>
      <p:ext uri="{BB962C8B-B14F-4D97-AF65-F5344CB8AC3E}">
        <p14:creationId xmlns:p14="http://schemas.microsoft.com/office/powerpoint/2010/main" val="3241820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r>
              <a:rPr lang="da-DK" dirty="0"/>
              <a:t>NS4, kap 8, side 86</a:t>
            </a:r>
          </a:p>
        </p:txBody>
      </p:sp>
      <p:sp>
        <p:nvSpPr>
          <p:cNvPr id="4" name="Pladsholder til diasnummer 3"/>
          <p:cNvSpPr>
            <a:spLocks noGrp="1"/>
          </p:cNvSpPr>
          <p:nvPr>
            <p:ph type="sldNum" sz="quarter" idx="10"/>
          </p:nvPr>
        </p:nvSpPr>
        <p:spPr/>
        <p:txBody>
          <a:bodyPr/>
          <a:lstStyle/>
          <a:p>
            <a:fld id="{9C603F0B-C772-4887-AD3D-A62817632069}" type="slidenum">
              <a:rPr lang="da-DK" smtClean="0"/>
              <a:pPr/>
              <a:t>77</a:t>
            </a:fld>
            <a:endParaRPr lang="da-DK"/>
          </a:p>
        </p:txBody>
      </p:sp>
    </p:spTree>
    <p:extLst>
      <p:ext uri="{BB962C8B-B14F-4D97-AF65-F5344CB8AC3E}">
        <p14:creationId xmlns:p14="http://schemas.microsoft.com/office/powerpoint/2010/main" val="3843597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r>
              <a:rPr lang="da-DK" dirty="0"/>
              <a:t>NS4, kap 8, side 86</a:t>
            </a:r>
          </a:p>
        </p:txBody>
      </p:sp>
      <p:sp>
        <p:nvSpPr>
          <p:cNvPr id="4" name="Pladsholder til diasnummer 3"/>
          <p:cNvSpPr>
            <a:spLocks noGrp="1"/>
          </p:cNvSpPr>
          <p:nvPr>
            <p:ph type="sldNum" sz="quarter" idx="10"/>
          </p:nvPr>
        </p:nvSpPr>
        <p:spPr/>
        <p:txBody>
          <a:bodyPr/>
          <a:lstStyle/>
          <a:p>
            <a:fld id="{9C603F0B-C772-4887-AD3D-A62817632069}" type="slidenum">
              <a:rPr lang="da-DK" smtClean="0"/>
              <a:pPr/>
              <a:t>79</a:t>
            </a:fld>
            <a:endParaRPr lang="da-DK"/>
          </a:p>
        </p:txBody>
      </p:sp>
    </p:spTree>
    <p:extLst>
      <p:ext uri="{BB962C8B-B14F-4D97-AF65-F5344CB8AC3E}">
        <p14:creationId xmlns:p14="http://schemas.microsoft.com/office/powerpoint/2010/main" val="2024127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da-DK"/>
              <a:t>Klik for at redigere titeltypografien i masteren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endParaRPr lang="en-US" dirty="0"/>
          </a:p>
        </p:txBody>
      </p:sp>
      <p:sp>
        <p:nvSpPr>
          <p:cNvPr id="4" name="Date Placeholder 3"/>
          <p:cNvSpPr>
            <a:spLocks noGrp="1"/>
          </p:cNvSpPr>
          <p:nvPr>
            <p:ph type="dt" sz="half" idx="10"/>
          </p:nvPr>
        </p:nvSpPr>
        <p:spPr/>
        <p:txBody>
          <a:bodyPr/>
          <a:lstStyle/>
          <a:p>
            <a:endParaRPr lang="da-DK"/>
          </a:p>
        </p:txBody>
      </p:sp>
      <p:sp>
        <p:nvSpPr>
          <p:cNvPr id="5" name="Footer Placeholder 4"/>
          <p:cNvSpPr>
            <a:spLocks noGrp="1"/>
          </p:cNvSpPr>
          <p:nvPr>
            <p:ph type="ftr" sz="quarter" idx="11"/>
          </p:nvPr>
        </p:nvSpPr>
        <p:spPr>
          <a:xfrm>
            <a:off x="2416500" y="329307"/>
            <a:ext cx="4973915" cy="309201"/>
          </a:xfrm>
        </p:spPr>
        <p:txBody>
          <a:bodyPr/>
          <a:lstStyle/>
          <a:p>
            <a:r>
              <a:rPr lang="da-DK"/>
              <a:t>Negative doblinger</a:t>
            </a:r>
          </a:p>
        </p:txBody>
      </p:sp>
      <p:sp>
        <p:nvSpPr>
          <p:cNvPr id="6" name="Slide Number Placeholder 5"/>
          <p:cNvSpPr>
            <a:spLocks noGrp="1"/>
          </p:cNvSpPr>
          <p:nvPr>
            <p:ph type="sldNum" sz="quarter" idx="12"/>
          </p:nvPr>
        </p:nvSpPr>
        <p:spPr>
          <a:xfrm>
            <a:off x="1437664" y="798973"/>
            <a:ext cx="811019" cy="503578"/>
          </a:xfrm>
        </p:spPr>
        <p:txBody>
          <a:bodyPr/>
          <a:lstStyle/>
          <a:p>
            <a:fld id="{ACC14152-2911-3941-B58F-17359879B880}" type="slidenum">
              <a:rPr lang="da-DK" smtClean="0"/>
              <a:t>‹nr.›</a:t>
            </a:fld>
            <a:endParaRPr lang="da-DK"/>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56246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Vertical Text Placeholder 2"/>
          <p:cNvSpPr>
            <a:spLocks noGrp="1"/>
          </p:cNvSpPr>
          <p:nvPr>
            <p:ph type="body" orient="vert" idx="1"/>
          </p:nvPr>
        </p:nvSpPr>
        <p:spPr/>
        <p:txBody>
          <a:bodyPr vert="eaVert"/>
          <a:lstStyle/>
          <a:p>
            <a:pPr lvl="0"/>
            <a:r>
              <a:rPr lang="da-DK"/>
              <a:t>Rediger teksttypografien i masteren
Andet niveau
Tredje niveau
Fjerde niveau
Femte niveau</a:t>
            </a:r>
            <a:endParaRPr lang="en-US" dirty="0"/>
          </a:p>
        </p:txBody>
      </p:sp>
      <p:sp>
        <p:nvSpPr>
          <p:cNvPr id="4" name="Date Placeholder 3"/>
          <p:cNvSpPr>
            <a:spLocks noGrp="1"/>
          </p:cNvSpPr>
          <p:nvPr>
            <p:ph type="dt" sz="half" idx="10"/>
          </p:nvPr>
        </p:nvSpPr>
        <p:spPr/>
        <p:txBody>
          <a:bodyPr/>
          <a:lstStyle/>
          <a:p>
            <a:endParaRPr lang="da-DK"/>
          </a:p>
        </p:txBody>
      </p:sp>
      <p:sp>
        <p:nvSpPr>
          <p:cNvPr id="5" name="Footer Placeholder 4"/>
          <p:cNvSpPr>
            <a:spLocks noGrp="1"/>
          </p:cNvSpPr>
          <p:nvPr>
            <p:ph type="ftr" sz="quarter" idx="11"/>
          </p:nvPr>
        </p:nvSpPr>
        <p:spPr/>
        <p:txBody>
          <a:bodyPr/>
          <a:lstStyle/>
          <a:p>
            <a:r>
              <a:rPr lang="da-DK"/>
              <a:t>Negative doblinger</a:t>
            </a:r>
          </a:p>
        </p:txBody>
      </p:sp>
      <p:sp>
        <p:nvSpPr>
          <p:cNvPr id="6" name="Slide Number Placeholder 5"/>
          <p:cNvSpPr>
            <a:spLocks noGrp="1"/>
          </p:cNvSpPr>
          <p:nvPr>
            <p:ph type="sldNum" sz="quarter" idx="12"/>
          </p:nvPr>
        </p:nvSpPr>
        <p:spPr/>
        <p:txBody>
          <a:bodyPr/>
          <a:lstStyle/>
          <a:p>
            <a:fld id="{ACC14152-2911-3941-B58F-17359879B880}" type="slidenum">
              <a:rPr lang="da-DK" smtClean="0"/>
              <a:t>‹nr.›</a:t>
            </a:fld>
            <a:endParaRPr lang="da-DK"/>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31393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da-DK"/>
              <a:t>Klik for at redigere titeltypografien i masteren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da-DK"/>
              <a:t>Rediger teksttypografien i masteren
Andet niveau
Tredje niveau
Fjerde niveau
Femte niveau</a:t>
            </a:r>
            <a:endParaRPr lang="en-US" dirty="0"/>
          </a:p>
        </p:txBody>
      </p:sp>
      <p:sp>
        <p:nvSpPr>
          <p:cNvPr id="4" name="Date Placeholder 3"/>
          <p:cNvSpPr>
            <a:spLocks noGrp="1"/>
          </p:cNvSpPr>
          <p:nvPr>
            <p:ph type="dt" sz="half" idx="10"/>
          </p:nvPr>
        </p:nvSpPr>
        <p:spPr/>
        <p:txBody>
          <a:bodyPr/>
          <a:lstStyle/>
          <a:p>
            <a:endParaRPr lang="da-DK"/>
          </a:p>
        </p:txBody>
      </p:sp>
      <p:sp>
        <p:nvSpPr>
          <p:cNvPr id="5" name="Footer Placeholder 4"/>
          <p:cNvSpPr>
            <a:spLocks noGrp="1"/>
          </p:cNvSpPr>
          <p:nvPr>
            <p:ph type="ftr" sz="quarter" idx="11"/>
          </p:nvPr>
        </p:nvSpPr>
        <p:spPr/>
        <p:txBody>
          <a:bodyPr/>
          <a:lstStyle/>
          <a:p>
            <a:r>
              <a:rPr lang="da-DK"/>
              <a:t>Negative doblinger</a:t>
            </a:r>
          </a:p>
        </p:txBody>
      </p:sp>
      <p:sp>
        <p:nvSpPr>
          <p:cNvPr id="6" name="Slide Number Placeholder 5"/>
          <p:cNvSpPr>
            <a:spLocks noGrp="1"/>
          </p:cNvSpPr>
          <p:nvPr>
            <p:ph type="sldNum" sz="quarter" idx="12"/>
          </p:nvPr>
        </p:nvSpPr>
        <p:spPr/>
        <p:txBody>
          <a:bodyPr/>
          <a:lstStyle/>
          <a:p>
            <a:fld id="{ACC14152-2911-3941-B58F-17359879B880}" type="slidenum">
              <a:rPr lang="da-DK" smtClean="0"/>
              <a:t>‹nr.›</a:t>
            </a:fld>
            <a:endParaRPr lang="da-DK"/>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3974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Content Placeholder 2"/>
          <p:cNvSpPr>
            <a:spLocks noGrp="1"/>
          </p:cNvSpPr>
          <p:nvPr>
            <p:ph idx="1"/>
          </p:nvPr>
        </p:nvSpPr>
        <p:spPr/>
        <p:txBody>
          <a:bodyPr anchor="t"/>
          <a:lstStyle/>
          <a:p>
            <a:pPr lvl="0"/>
            <a:r>
              <a:rPr lang="da-DK"/>
              <a:t>Rediger teksttypografien i masteren
Andet niveau
Tredje niveau
Fjerde niveau
Femte niveau</a:t>
            </a:r>
            <a:endParaRPr lang="en-US" dirty="0"/>
          </a:p>
        </p:txBody>
      </p:sp>
      <p:sp>
        <p:nvSpPr>
          <p:cNvPr id="4" name="Date Placeholder 3"/>
          <p:cNvSpPr>
            <a:spLocks noGrp="1"/>
          </p:cNvSpPr>
          <p:nvPr>
            <p:ph type="dt" sz="half" idx="10"/>
          </p:nvPr>
        </p:nvSpPr>
        <p:spPr/>
        <p:txBody>
          <a:bodyPr/>
          <a:lstStyle/>
          <a:p>
            <a:endParaRPr lang="da-DK"/>
          </a:p>
        </p:txBody>
      </p:sp>
      <p:sp>
        <p:nvSpPr>
          <p:cNvPr id="5" name="Footer Placeholder 4"/>
          <p:cNvSpPr>
            <a:spLocks noGrp="1"/>
          </p:cNvSpPr>
          <p:nvPr>
            <p:ph type="ftr" sz="quarter" idx="11"/>
          </p:nvPr>
        </p:nvSpPr>
        <p:spPr/>
        <p:txBody>
          <a:bodyPr/>
          <a:lstStyle/>
          <a:p>
            <a:r>
              <a:rPr lang="da-DK"/>
              <a:t>Negative doblinger</a:t>
            </a:r>
          </a:p>
        </p:txBody>
      </p:sp>
      <p:sp>
        <p:nvSpPr>
          <p:cNvPr id="6" name="Slide Number Placeholder 5"/>
          <p:cNvSpPr>
            <a:spLocks noGrp="1"/>
          </p:cNvSpPr>
          <p:nvPr>
            <p:ph type="sldNum" sz="quarter" idx="12"/>
          </p:nvPr>
        </p:nvSpPr>
        <p:spPr/>
        <p:txBody>
          <a:bodyPr/>
          <a:lstStyle/>
          <a:p>
            <a:fld id="{ACC14152-2911-3941-B58F-17359879B880}" type="slidenum">
              <a:rPr lang="da-DK" smtClean="0"/>
              <a:t>‹nr.›</a:t>
            </a:fld>
            <a:endParaRPr lang="da-DK"/>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20765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da-DK"/>
              <a:t>Klik for at redigere titeltypografien i masteren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Rediger teksttypografien i masteren
Andet niveau
Tredje niveau
Fjerde niveau
Femte niveau</a:t>
            </a:r>
            <a:endParaRPr lang="en-US" dirty="0"/>
          </a:p>
        </p:txBody>
      </p:sp>
      <p:sp>
        <p:nvSpPr>
          <p:cNvPr id="4" name="Date Placeholder 3"/>
          <p:cNvSpPr>
            <a:spLocks noGrp="1"/>
          </p:cNvSpPr>
          <p:nvPr>
            <p:ph type="dt" sz="half" idx="10"/>
          </p:nvPr>
        </p:nvSpPr>
        <p:spPr/>
        <p:txBody>
          <a:bodyPr/>
          <a:lstStyle/>
          <a:p>
            <a:endParaRPr lang="da-DK"/>
          </a:p>
        </p:txBody>
      </p:sp>
      <p:sp>
        <p:nvSpPr>
          <p:cNvPr id="5" name="Footer Placeholder 4"/>
          <p:cNvSpPr>
            <a:spLocks noGrp="1"/>
          </p:cNvSpPr>
          <p:nvPr>
            <p:ph type="ftr" sz="quarter" idx="11"/>
          </p:nvPr>
        </p:nvSpPr>
        <p:spPr/>
        <p:txBody>
          <a:bodyPr/>
          <a:lstStyle/>
          <a:p>
            <a:r>
              <a:rPr lang="da-DK"/>
              <a:t>Negative doblinger</a:t>
            </a:r>
          </a:p>
        </p:txBody>
      </p:sp>
      <p:sp>
        <p:nvSpPr>
          <p:cNvPr id="6" name="Slide Number Placeholder 5"/>
          <p:cNvSpPr>
            <a:spLocks noGrp="1"/>
          </p:cNvSpPr>
          <p:nvPr>
            <p:ph type="sldNum" sz="quarter" idx="12"/>
          </p:nvPr>
        </p:nvSpPr>
        <p:spPr/>
        <p:txBody>
          <a:bodyPr/>
          <a:lstStyle/>
          <a:p>
            <a:fld id="{ACC14152-2911-3941-B58F-17359879B880}" type="slidenum">
              <a:rPr lang="da-DK" smtClean="0"/>
              <a:t>‹nr.›</a:t>
            </a:fld>
            <a:endParaRPr lang="da-DK"/>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56668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da-DK"/>
              <a:t>Klik for at redigere titeltypografien i masteren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da-DK"/>
              <a:t>Rediger teksttypografien i masteren
Andet niveau
Tredje niveau
Fjerde niveau
Femte niveau</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da-DK"/>
              <a:t>Rediger teksttypografien i masteren
Andet niveau
Tredje niveau
Fjerde niveau
Femte niveau</a:t>
            </a:r>
            <a:endParaRPr lang="en-US" dirty="0"/>
          </a:p>
        </p:txBody>
      </p:sp>
      <p:sp>
        <p:nvSpPr>
          <p:cNvPr id="5" name="Date Placeholder 4"/>
          <p:cNvSpPr>
            <a:spLocks noGrp="1"/>
          </p:cNvSpPr>
          <p:nvPr>
            <p:ph type="dt" sz="half" idx="10"/>
          </p:nvPr>
        </p:nvSpPr>
        <p:spPr/>
        <p:txBody>
          <a:bodyPr/>
          <a:lstStyle/>
          <a:p>
            <a:endParaRPr lang="da-DK"/>
          </a:p>
        </p:txBody>
      </p:sp>
      <p:sp>
        <p:nvSpPr>
          <p:cNvPr id="6" name="Footer Placeholder 5"/>
          <p:cNvSpPr>
            <a:spLocks noGrp="1"/>
          </p:cNvSpPr>
          <p:nvPr>
            <p:ph type="ftr" sz="quarter" idx="11"/>
          </p:nvPr>
        </p:nvSpPr>
        <p:spPr/>
        <p:txBody>
          <a:bodyPr/>
          <a:lstStyle/>
          <a:p>
            <a:r>
              <a:rPr lang="da-DK"/>
              <a:t>Negative doblinger</a:t>
            </a:r>
          </a:p>
        </p:txBody>
      </p:sp>
      <p:sp>
        <p:nvSpPr>
          <p:cNvPr id="7" name="Slide Number Placeholder 6"/>
          <p:cNvSpPr>
            <a:spLocks noGrp="1"/>
          </p:cNvSpPr>
          <p:nvPr>
            <p:ph type="sldNum" sz="quarter" idx="12"/>
          </p:nvPr>
        </p:nvSpPr>
        <p:spPr/>
        <p:txBody>
          <a:bodyPr/>
          <a:lstStyle/>
          <a:p>
            <a:fld id="{ACC14152-2911-3941-B58F-17359879B880}" type="slidenum">
              <a:rPr lang="da-DK" smtClean="0"/>
              <a:t>‹nr.›</a:t>
            </a:fld>
            <a:endParaRPr lang="da-DK"/>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26566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da-DK"/>
              <a:t>Klik for at redigere titeltypografien i masteren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teksttypografien i masteren
Andet niveau
Tredje niveau
Fjerde niveau
Femte niveau</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da-DK"/>
              <a:t>Rediger teksttypografien i masteren
Andet niveau
Tredje niveau
Fjerde niveau
Femte niveau</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teksttypografien i masteren
Andet niveau
Tredje niveau
Fjerde niveau
Femte niveau</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da-DK"/>
              <a:t>Rediger teksttypografien i masteren
Andet niveau
Tredje niveau
Fjerde niveau
Femte niveau</a:t>
            </a:r>
            <a:endParaRPr lang="en-US" dirty="0"/>
          </a:p>
        </p:txBody>
      </p:sp>
      <p:sp>
        <p:nvSpPr>
          <p:cNvPr id="7" name="Date Placeholder 6"/>
          <p:cNvSpPr>
            <a:spLocks noGrp="1"/>
          </p:cNvSpPr>
          <p:nvPr>
            <p:ph type="dt" sz="half" idx="10"/>
          </p:nvPr>
        </p:nvSpPr>
        <p:spPr/>
        <p:txBody>
          <a:bodyPr/>
          <a:lstStyle/>
          <a:p>
            <a:endParaRPr lang="da-DK"/>
          </a:p>
        </p:txBody>
      </p:sp>
      <p:sp>
        <p:nvSpPr>
          <p:cNvPr id="8" name="Footer Placeholder 7"/>
          <p:cNvSpPr>
            <a:spLocks noGrp="1"/>
          </p:cNvSpPr>
          <p:nvPr>
            <p:ph type="ftr" sz="quarter" idx="11"/>
          </p:nvPr>
        </p:nvSpPr>
        <p:spPr/>
        <p:txBody>
          <a:bodyPr/>
          <a:lstStyle/>
          <a:p>
            <a:r>
              <a:rPr lang="da-DK"/>
              <a:t>Negative doblinger</a:t>
            </a:r>
          </a:p>
        </p:txBody>
      </p:sp>
      <p:sp>
        <p:nvSpPr>
          <p:cNvPr id="9" name="Slide Number Placeholder 8"/>
          <p:cNvSpPr>
            <a:spLocks noGrp="1"/>
          </p:cNvSpPr>
          <p:nvPr>
            <p:ph type="sldNum" sz="quarter" idx="12"/>
          </p:nvPr>
        </p:nvSpPr>
        <p:spPr/>
        <p:txBody>
          <a:bodyPr/>
          <a:lstStyle/>
          <a:p>
            <a:fld id="{ACC14152-2911-3941-B58F-17359879B880}" type="slidenum">
              <a:rPr lang="da-DK" smtClean="0"/>
              <a:t>‹nr.›</a:t>
            </a:fld>
            <a:endParaRPr lang="da-DK"/>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44903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Date Placeholder 2"/>
          <p:cNvSpPr>
            <a:spLocks noGrp="1"/>
          </p:cNvSpPr>
          <p:nvPr>
            <p:ph type="dt" sz="half" idx="10"/>
          </p:nvPr>
        </p:nvSpPr>
        <p:spPr/>
        <p:txBody>
          <a:bodyPr/>
          <a:lstStyle/>
          <a:p>
            <a:endParaRPr lang="da-DK"/>
          </a:p>
        </p:txBody>
      </p:sp>
      <p:sp>
        <p:nvSpPr>
          <p:cNvPr id="4" name="Footer Placeholder 3"/>
          <p:cNvSpPr>
            <a:spLocks noGrp="1"/>
          </p:cNvSpPr>
          <p:nvPr>
            <p:ph type="ftr" sz="quarter" idx="11"/>
          </p:nvPr>
        </p:nvSpPr>
        <p:spPr/>
        <p:txBody>
          <a:bodyPr/>
          <a:lstStyle/>
          <a:p>
            <a:r>
              <a:rPr lang="da-DK"/>
              <a:t>Negative doblinger</a:t>
            </a:r>
          </a:p>
        </p:txBody>
      </p:sp>
      <p:sp>
        <p:nvSpPr>
          <p:cNvPr id="5" name="Slide Number Placeholder 4"/>
          <p:cNvSpPr>
            <a:spLocks noGrp="1"/>
          </p:cNvSpPr>
          <p:nvPr>
            <p:ph type="sldNum" sz="quarter" idx="12"/>
          </p:nvPr>
        </p:nvSpPr>
        <p:spPr/>
        <p:txBody>
          <a:bodyPr/>
          <a:lstStyle/>
          <a:p>
            <a:fld id="{ACC14152-2911-3941-B58F-17359879B880}" type="slidenum">
              <a:rPr lang="da-DK" smtClean="0"/>
              <a:t>‹nr.›</a:t>
            </a:fld>
            <a:endParaRPr lang="da-DK"/>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71711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da-DK"/>
          </a:p>
        </p:txBody>
      </p:sp>
      <p:sp>
        <p:nvSpPr>
          <p:cNvPr id="3" name="Footer Placeholder 2"/>
          <p:cNvSpPr>
            <a:spLocks noGrp="1"/>
          </p:cNvSpPr>
          <p:nvPr>
            <p:ph type="ftr" sz="quarter" idx="11"/>
          </p:nvPr>
        </p:nvSpPr>
        <p:spPr/>
        <p:txBody>
          <a:bodyPr/>
          <a:lstStyle/>
          <a:p>
            <a:r>
              <a:rPr lang="da-DK"/>
              <a:t>Negative doblinger</a:t>
            </a:r>
          </a:p>
        </p:txBody>
      </p:sp>
      <p:sp>
        <p:nvSpPr>
          <p:cNvPr id="4" name="Slide Number Placeholder 3"/>
          <p:cNvSpPr>
            <a:spLocks noGrp="1"/>
          </p:cNvSpPr>
          <p:nvPr>
            <p:ph type="sldNum" sz="quarter" idx="12"/>
          </p:nvPr>
        </p:nvSpPr>
        <p:spPr/>
        <p:txBody>
          <a:bodyPr/>
          <a:lstStyle/>
          <a:p>
            <a:fld id="{ACC14152-2911-3941-B58F-17359879B880}" type="slidenum">
              <a:rPr lang="da-DK" smtClean="0"/>
              <a:t>‹nr.›</a:t>
            </a:fld>
            <a:endParaRPr lang="da-DK"/>
          </a:p>
        </p:txBody>
      </p:sp>
    </p:spTree>
    <p:extLst>
      <p:ext uri="{BB962C8B-B14F-4D97-AF65-F5344CB8AC3E}">
        <p14:creationId xmlns:p14="http://schemas.microsoft.com/office/powerpoint/2010/main" val="3485112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da-DK"/>
              <a:t>Klik for at redigere titeltypografien i masteren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da-DK"/>
              <a:t>Rediger teksttypografien i masteren
Andet niveau
Tredje niveau
Fjerde niveau
Femte niveau</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Rediger teksttypografien i masteren
Andet niveau
Tredje niveau
Fjerde niveau
Femte niveau</a:t>
            </a:r>
            <a:endParaRPr lang="en-US" dirty="0"/>
          </a:p>
        </p:txBody>
      </p:sp>
      <p:sp>
        <p:nvSpPr>
          <p:cNvPr id="5" name="Date Placeholder 4"/>
          <p:cNvSpPr>
            <a:spLocks noGrp="1"/>
          </p:cNvSpPr>
          <p:nvPr>
            <p:ph type="dt" sz="half" idx="10"/>
          </p:nvPr>
        </p:nvSpPr>
        <p:spPr/>
        <p:txBody>
          <a:bodyPr/>
          <a:lstStyle/>
          <a:p>
            <a:endParaRPr lang="da-DK"/>
          </a:p>
        </p:txBody>
      </p:sp>
      <p:sp>
        <p:nvSpPr>
          <p:cNvPr id="6" name="Footer Placeholder 5"/>
          <p:cNvSpPr>
            <a:spLocks noGrp="1"/>
          </p:cNvSpPr>
          <p:nvPr>
            <p:ph type="ftr" sz="quarter" idx="11"/>
          </p:nvPr>
        </p:nvSpPr>
        <p:spPr/>
        <p:txBody>
          <a:bodyPr/>
          <a:lstStyle/>
          <a:p>
            <a:r>
              <a:rPr lang="da-DK"/>
              <a:t>Negative doblinger</a:t>
            </a:r>
          </a:p>
        </p:txBody>
      </p:sp>
      <p:sp>
        <p:nvSpPr>
          <p:cNvPr id="7" name="Slide Number Placeholder 6"/>
          <p:cNvSpPr>
            <a:spLocks noGrp="1"/>
          </p:cNvSpPr>
          <p:nvPr>
            <p:ph type="sldNum" sz="quarter" idx="12"/>
          </p:nvPr>
        </p:nvSpPr>
        <p:spPr/>
        <p:txBody>
          <a:bodyPr/>
          <a:lstStyle/>
          <a:p>
            <a:fld id="{ACC14152-2911-3941-B58F-17359879B880}" type="slidenum">
              <a:rPr lang="da-DK" smtClean="0"/>
              <a:t>‹nr.›</a:t>
            </a:fld>
            <a:endParaRPr lang="da-DK"/>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34885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da-DK"/>
              <a:t>Klik for at redigere titeltypografien i masteren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a:t>Klik på ikonet for at tilføje et billede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Rediger teksttypografien i masteren
Andet niveau
Tredje niveau
Fjerde niveau
Femte niveau</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endParaRPr lang="da-DK"/>
          </a:p>
        </p:txBody>
      </p:sp>
      <p:sp>
        <p:nvSpPr>
          <p:cNvPr id="6" name="Footer Placeholder 5"/>
          <p:cNvSpPr>
            <a:spLocks noGrp="1"/>
          </p:cNvSpPr>
          <p:nvPr>
            <p:ph type="ftr" sz="quarter" idx="11"/>
          </p:nvPr>
        </p:nvSpPr>
        <p:spPr>
          <a:xfrm>
            <a:off x="1447382" y="318640"/>
            <a:ext cx="5541004" cy="320931"/>
          </a:xfrm>
        </p:spPr>
        <p:txBody>
          <a:bodyPr/>
          <a:lstStyle/>
          <a:p>
            <a:r>
              <a:rPr lang="en-US"/>
              <a:t>Negative doblinger</a:t>
            </a:r>
            <a:endParaRPr lang="en-US" dirty="0"/>
          </a:p>
        </p:txBody>
      </p:sp>
      <p:sp>
        <p:nvSpPr>
          <p:cNvPr id="7" name="Slide Number Placeholder 6"/>
          <p:cNvSpPr>
            <a:spLocks noGrp="1"/>
          </p:cNvSpPr>
          <p:nvPr>
            <p:ph type="sldNum" sz="quarter" idx="12"/>
          </p:nvPr>
        </p:nvSpPr>
        <p:spPr/>
        <p:txBody>
          <a:bodyPr/>
          <a:lstStyle/>
          <a:p>
            <a:fld id="{ACC14152-2911-3941-B58F-17359879B880}" type="slidenum">
              <a:rPr lang="da-DK" smtClean="0"/>
              <a:t>‹nr.›</a:t>
            </a:fld>
            <a:endParaRPr lang="da-DK"/>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48562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da-DK"/>
              <a:t>Klik for at redigere titeltypografien i masteren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da-DK"/>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da-DK"/>
              <a:t>Negative doblinger</a:t>
            </a: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ACC14152-2911-3941-B58F-17359879B880}" type="slidenum">
              <a:rPr lang="da-DK" smtClean="0"/>
              <a:t>‹nr.›</a:t>
            </a:fld>
            <a:endParaRPr lang="da-DK"/>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9207281"/>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hf sldNum="0" hdr="0" ftr="0" dt="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5365BD-5059-7F46-BAA2-1F2EA16B07FD}"/>
              </a:ext>
            </a:extLst>
          </p:cNvPr>
          <p:cNvSpPr>
            <a:spLocks noGrp="1"/>
          </p:cNvSpPr>
          <p:nvPr>
            <p:ph type="ctrTitle"/>
          </p:nvPr>
        </p:nvSpPr>
        <p:spPr>
          <a:xfrm>
            <a:off x="5770072" y="570587"/>
            <a:ext cx="4966432" cy="2771098"/>
          </a:xfrm>
        </p:spPr>
        <p:txBody>
          <a:bodyPr>
            <a:normAutofit/>
          </a:bodyPr>
          <a:lstStyle/>
          <a:p>
            <a:r>
              <a:rPr lang="da-DK" sz="5400" dirty="0"/>
              <a:t>Modspils - </a:t>
            </a:r>
            <a:br>
              <a:rPr lang="da-DK" sz="5400" dirty="0"/>
            </a:br>
            <a:r>
              <a:rPr lang="da-DK" sz="5400" dirty="0"/>
              <a:t>Signaler</a:t>
            </a:r>
            <a:br>
              <a:rPr lang="da-DK" sz="5400" dirty="0"/>
            </a:br>
            <a:r>
              <a:rPr lang="da-DK" sz="5400" dirty="0"/>
              <a:t> </a:t>
            </a:r>
            <a:r>
              <a:rPr lang="da-DK" sz="2700" dirty="0"/>
              <a:t>- Har i styr på dem?</a:t>
            </a:r>
          </a:p>
        </p:txBody>
      </p:sp>
      <p:sp>
        <p:nvSpPr>
          <p:cNvPr id="3" name="Undertitel 2">
            <a:extLst>
              <a:ext uri="{FF2B5EF4-FFF2-40B4-BE49-F238E27FC236}">
                <a16:creationId xmlns:a16="http://schemas.microsoft.com/office/drawing/2014/main" id="{DD752DCA-AEFB-8A41-95B3-B258CFDB3877}"/>
              </a:ext>
            </a:extLst>
          </p:cNvPr>
          <p:cNvSpPr>
            <a:spLocks noGrp="1"/>
          </p:cNvSpPr>
          <p:nvPr>
            <p:ph type="subTitle" idx="1"/>
          </p:nvPr>
        </p:nvSpPr>
        <p:spPr>
          <a:xfrm>
            <a:off x="5770074" y="3588793"/>
            <a:ext cx="4972063" cy="1612688"/>
          </a:xfrm>
        </p:spPr>
        <p:txBody>
          <a:bodyPr>
            <a:normAutofit/>
          </a:bodyPr>
          <a:lstStyle/>
          <a:p>
            <a:r>
              <a:rPr lang="da-DK" dirty="0"/>
              <a:t>Det vigtigste – og mest oversete tema</a:t>
            </a:r>
          </a:p>
          <a:p>
            <a:r>
              <a:rPr lang="da-DK" dirty="0"/>
              <a:t>Denne gang </a:t>
            </a:r>
            <a:r>
              <a:rPr lang="da-DK"/>
              <a:t>lidt mere </a:t>
            </a:r>
            <a:r>
              <a:rPr lang="da-DK" dirty="0"/>
              <a:t>i dybden.</a:t>
            </a:r>
          </a:p>
        </p:txBody>
      </p:sp>
      <p:pic>
        <p:nvPicPr>
          <p:cNvPr id="5" name="Picture 2">
            <a:extLst>
              <a:ext uri="{FF2B5EF4-FFF2-40B4-BE49-F238E27FC236}">
                <a16:creationId xmlns:a16="http://schemas.microsoft.com/office/drawing/2014/main" id="{B68A7E3D-A3C7-EE48-B167-F1481DB5FD62}"/>
              </a:ext>
            </a:extLst>
          </p:cNvPr>
          <p:cNvPicPr>
            <a:picLocks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271223" y="1368360"/>
            <a:ext cx="3362141" cy="336214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pic>
    </p:spTree>
    <p:extLst>
      <p:ext uri="{BB962C8B-B14F-4D97-AF65-F5344CB8AC3E}">
        <p14:creationId xmlns:p14="http://schemas.microsoft.com/office/powerpoint/2010/main" val="1469340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61156B-2667-CC42-8295-4833332186CC}"/>
              </a:ext>
            </a:extLst>
          </p:cNvPr>
          <p:cNvSpPr>
            <a:spLocks noGrp="1"/>
          </p:cNvSpPr>
          <p:nvPr>
            <p:ph type="title"/>
          </p:nvPr>
        </p:nvSpPr>
        <p:spPr/>
        <p:txBody>
          <a:bodyPr/>
          <a:lstStyle/>
          <a:p>
            <a:r>
              <a:rPr lang="da-DK" dirty="0"/>
              <a:t>Et udspils problem 11</a:t>
            </a:r>
          </a:p>
        </p:txBody>
      </p:sp>
      <p:sp>
        <p:nvSpPr>
          <p:cNvPr id="3" name="Pladsholder til indhold 2">
            <a:extLst>
              <a:ext uri="{FF2B5EF4-FFF2-40B4-BE49-F238E27FC236}">
                <a16:creationId xmlns:a16="http://schemas.microsoft.com/office/drawing/2014/main" id="{24A77D23-A882-AE4F-AF4B-2BD7684726B2}"/>
              </a:ext>
            </a:extLst>
          </p:cNvPr>
          <p:cNvSpPr>
            <a:spLocks noGrp="1"/>
          </p:cNvSpPr>
          <p:nvPr>
            <p:ph idx="1"/>
          </p:nvPr>
        </p:nvSpPr>
        <p:spPr/>
        <p:txBody>
          <a:bodyPr/>
          <a:lstStyle/>
          <a:p>
            <a:pPr marL="0" indent="0">
              <a:buNone/>
            </a:pPr>
            <a:r>
              <a:rPr lang="da-DK" sz="2400" dirty="0"/>
              <a:t>Du sidder igen ØST med</a:t>
            </a:r>
          </a:p>
          <a:p>
            <a:pPr marL="0" indent="0">
              <a:buNone/>
            </a:pPr>
            <a:endParaRPr lang="da-DK" sz="2400" dirty="0"/>
          </a:p>
          <a:p>
            <a:pPr marL="0" indent="0">
              <a:buNone/>
            </a:pPr>
            <a:r>
              <a:rPr lang="da-DK" sz="2400" dirty="0">
                <a:ea typeface="Apple Symbols" panose="02000000000000000000" pitchFamily="2" charset="-79"/>
                <a:cs typeface="Apple Symbols" panose="02000000000000000000" pitchFamily="2" charset="-79"/>
              </a:rPr>
              <a:t>♠︎  K B 4 3</a:t>
            </a:r>
          </a:p>
          <a:p>
            <a:pPr marL="0" indent="0">
              <a:buNone/>
            </a:pPr>
            <a:r>
              <a:rPr lang="da-DK" sz="2400" dirty="0">
                <a:solidFill>
                  <a:srgbClr val="FF0000"/>
                </a:solidFill>
                <a:ea typeface="Apple Symbols" panose="02000000000000000000" pitchFamily="2" charset="-79"/>
                <a:cs typeface="Apple Symbols" panose="02000000000000000000" pitchFamily="2" charset="-79"/>
              </a:rPr>
              <a:t>♥︎  </a:t>
            </a:r>
            <a:r>
              <a:rPr lang="da-DK" sz="2400" dirty="0">
                <a:ea typeface="Apple Color Emoji" pitchFamily="2" charset="0"/>
                <a:cs typeface="Apple Symbols" panose="02000000000000000000" pitchFamily="2" charset="-79"/>
              </a:rPr>
              <a:t>D B 3 2</a:t>
            </a:r>
          </a:p>
          <a:p>
            <a:pPr marL="0" indent="0">
              <a:buNone/>
            </a:pPr>
            <a:r>
              <a:rPr lang="da-DK" sz="2400" dirty="0">
                <a:solidFill>
                  <a:srgbClr val="FFC000"/>
                </a:solidFill>
                <a:ea typeface="Apple Symbols" panose="02000000000000000000" pitchFamily="2" charset="-79"/>
                <a:cs typeface="Apple Symbols" panose="02000000000000000000" pitchFamily="2" charset="-79"/>
              </a:rPr>
              <a:t>♦︎  </a:t>
            </a:r>
            <a:r>
              <a:rPr lang="da-DK" sz="2400" dirty="0">
                <a:ea typeface="Apple Symbols" panose="02000000000000000000" pitchFamily="2" charset="-79"/>
                <a:cs typeface="Apple Symbols" panose="02000000000000000000" pitchFamily="2" charset="-79"/>
              </a:rPr>
              <a:t>T 9 3</a:t>
            </a:r>
          </a:p>
          <a:p>
            <a:pPr marL="0" indent="0">
              <a:buNone/>
            </a:pPr>
            <a:r>
              <a:rPr lang="da-DK" sz="2400" dirty="0">
                <a:solidFill>
                  <a:srgbClr val="00B050"/>
                </a:solidFill>
                <a:ea typeface="Apple Symbols" panose="02000000000000000000" pitchFamily="2" charset="-79"/>
                <a:cs typeface="Apple Symbols" panose="02000000000000000000" pitchFamily="2" charset="-79"/>
              </a:rPr>
              <a:t>♣︎  </a:t>
            </a:r>
            <a:r>
              <a:rPr lang="da-DK" sz="2400" dirty="0">
                <a:ea typeface="Apple Symbols" panose="02000000000000000000" pitchFamily="2" charset="-79"/>
                <a:cs typeface="Apple Symbols" panose="02000000000000000000" pitchFamily="2" charset="-79"/>
              </a:rPr>
              <a:t>B 9 3 4</a:t>
            </a:r>
          </a:p>
          <a:p>
            <a:pPr marL="0" indent="0">
              <a:buNone/>
            </a:pPr>
            <a:endParaRPr lang="da-DK" dirty="0"/>
          </a:p>
        </p:txBody>
      </p:sp>
      <p:sp>
        <p:nvSpPr>
          <p:cNvPr id="4" name="Tekstfelt 3">
            <a:extLst>
              <a:ext uri="{FF2B5EF4-FFF2-40B4-BE49-F238E27FC236}">
                <a16:creationId xmlns:a16="http://schemas.microsoft.com/office/drawing/2014/main" id="{19963DE4-4932-2A44-8D3F-25196DDAD9C0}"/>
              </a:ext>
            </a:extLst>
          </p:cNvPr>
          <p:cNvSpPr txBox="1"/>
          <p:nvPr/>
        </p:nvSpPr>
        <p:spPr>
          <a:xfrm>
            <a:off x="6877879" y="2690191"/>
            <a:ext cx="2782956" cy="1938992"/>
          </a:xfrm>
          <a:prstGeom prst="rect">
            <a:avLst/>
          </a:prstGeom>
          <a:noFill/>
        </p:spPr>
        <p:txBody>
          <a:bodyPr wrap="square" rtlCol="0">
            <a:spAutoFit/>
          </a:bodyPr>
          <a:lstStyle/>
          <a:p>
            <a:r>
              <a:rPr lang="da-DK" sz="2400" dirty="0"/>
              <a:t>Meldinger er gået</a:t>
            </a:r>
          </a:p>
          <a:p>
            <a:endParaRPr lang="da-DK" sz="2400" dirty="0"/>
          </a:p>
          <a:p>
            <a:r>
              <a:rPr lang="da-DK" sz="2400" b="1" dirty="0"/>
              <a:t>Nord		Syd</a:t>
            </a:r>
          </a:p>
          <a:p>
            <a:r>
              <a:rPr lang="da-DK" sz="2400" dirty="0"/>
              <a:t>1</a:t>
            </a:r>
            <a:r>
              <a:rPr lang="da-DK" sz="2400" dirty="0">
                <a:solidFill>
                  <a:srgbClr val="FFC000"/>
                </a:solidFill>
                <a:latin typeface="Arial" panose="020B0604020202020204" pitchFamily="34" charset="0"/>
                <a:cs typeface="Arial" panose="020B0604020202020204" pitchFamily="34" charset="0"/>
              </a:rPr>
              <a:t>♦︎</a:t>
            </a:r>
            <a:r>
              <a:rPr lang="da-DK" sz="2400" dirty="0"/>
              <a:t>		2</a:t>
            </a:r>
            <a:r>
              <a:rPr lang="da-DK" sz="2400" dirty="0">
                <a:solidFill>
                  <a:srgbClr val="00B050"/>
                </a:solidFill>
                <a:ea typeface="Apple Symbols" panose="02000000000000000000" pitchFamily="2" charset="-79"/>
                <a:cs typeface="Apple Symbols" panose="02000000000000000000" pitchFamily="2" charset="-79"/>
              </a:rPr>
              <a:t> ♣︎</a:t>
            </a:r>
            <a:endParaRPr lang="da-DK" sz="2400" dirty="0"/>
          </a:p>
          <a:p>
            <a:r>
              <a:rPr lang="da-DK" sz="2400" dirty="0"/>
              <a:t>3NT</a:t>
            </a:r>
          </a:p>
        </p:txBody>
      </p:sp>
      <p:sp>
        <p:nvSpPr>
          <p:cNvPr id="5" name="Tekstfelt 4">
            <a:extLst>
              <a:ext uri="{FF2B5EF4-FFF2-40B4-BE49-F238E27FC236}">
                <a16:creationId xmlns:a16="http://schemas.microsoft.com/office/drawing/2014/main" id="{F6E3363A-102A-A044-AA96-CF83BACF0355}"/>
              </a:ext>
            </a:extLst>
          </p:cNvPr>
          <p:cNvSpPr txBox="1"/>
          <p:nvPr/>
        </p:nvSpPr>
        <p:spPr>
          <a:xfrm>
            <a:off x="6877879" y="5097013"/>
            <a:ext cx="2464905" cy="369332"/>
          </a:xfrm>
          <a:prstGeom prst="rect">
            <a:avLst/>
          </a:prstGeom>
          <a:noFill/>
        </p:spPr>
        <p:txBody>
          <a:bodyPr wrap="square" rtlCol="0">
            <a:spAutoFit/>
          </a:bodyPr>
          <a:lstStyle/>
          <a:p>
            <a:r>
              <a:rPr lang="da-DK" dirty="0"/>
              <a:t>UDSPIL ?</a:t>
            </a:r>
          </a:p>
        </p:txBody>
      </p:sp>
    </p:spTree>
    <p:extLst>
      <p:ext uri="{BB962C8B-B14F-4D97-AF65-F5344CB8AC3E}">
        <p14:creationId xmlns:p14="http://schemas.microsoft.com/office/powerpoint/2010/main" val="39115631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7893E6-DD67-7D4D-A87E-8198CEC84E02}"/>
              </a:ext>
            </a:extLst>
          </p:cNvPr>
          <p:cNvSpPr>
            <a:spLocks noGrp="1"/>
          </p:cNvSpPr>
          <p:nvPr>
            <p:ph type="title"/>
          </p:nvPr>
        </p:nvSpPr>
        <p:spPr/>
        <p:txBody>
          <a:bodyPr/>
          <a:lstStyle/>
          <a:p>
            <a:r>
              <a:rPr lang="da-DK" dirty="0"/>
              <a:t>Passivt og aggressivt udspil</a:t>
            </a:r>
          </a:p>
        </p:txBody>
      </p:sp>
      <p:sp>
        <p:nvSpPr>
          <p:cNvPr id="3" name="Pladsholder til indhold 2">
            <a:extLst>
              <a:ext uri="{FF2B5EF4-FFF2-40B4-BE49-F238E27FC236}">
                <a16:creationId xmlns:a16="http://schemas.microsoft.com/office/drawing/2014/main" id="{80579CC1-1F9B-3748-9E54-0B2EA489B444}"/>
              </a:ext>
            </a:extLst>
          </p:cNvPr>
          <p:cNvSpPr>
            <a:spLocks noGrp="1"/>
          </p:cNvSpPr>
          <p:nvPr>
            <p:ph idx="1"/>
          </p:nvPr>
        </p:nvSpPr>
        <p:spPr>
          <a:xfrm>
            <a:off x="914400" y="2015732"/>
            <a:ext cx="10732167" cy="4037749"/>
          </a:xfrm>
        </p:spPr>
        <p:txBody>
          <a:bodyPr>
            <a:normAutofit/>
          </a:bodyPr>
          <a:lstStyle/>
          <a:p>
            <a:pPr marL="0" indent="0">
              <a:buNone/>
            </a:pPr>
            <a:r>
              <a:rPr lang="da-DK" b="1" dirty="0"/>
              <a:t>Passivt udspil</a:t>
            </a:r>
          </a:p>
          <a:p>
            <a:r>
              <a:rPr lang="da-DK" sz="2400" dirty="0"/>
              <a:t>Når modstanderne er kommet i en presset udgang skal du ikke være ambulancetjeneste for kontrakten. Find et udspil der IKKE forærer stik væk!</a:t>
            </a:r>
          </a:p>
          <a:p>
            <a:pPr marL="0" indent="0">
              <a:buNone/>
            </a:pPr>
            <a:endParaRPr lang="da-DK" b="1" dirty="0"/>
          </a:p>
          <a:p>
            <a:pPr marL="0" indent="0">
              <a:buNone/>
            </a:pPr>
            <a:r>
              <a:rPr lang="da-DK" b="1" dirty="0"/>
              <a:t>Aggressivt udspil</a:t>
            </a:r>
          </a:p>
          <a:p>
            <a:r>
              <a:rPr lang="da-DK" sz="2400" dirty="0"/>
              <a:t>Har modstanderne vist langfarver med stikpotentiale eller lyder det som om der er rigeligt med point til udgang skal i have rejst jeres modspilsstik hurtigst muligt. Find et udspil der kan rejse jeres stik!</a:t>
            </a:r>
          </a:p>
        </p:txBody>
      </p:sp>
    </p:spTree>
    <p:extLst>
      <p:ext uri="{BB962C8B-B14F-4D97-AF65-F5344CB8AC3E}">
        <p14:creationId xmlns:p14="http://schemas.microsoft.com/office/powerpoint/2010/main" val="4261466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B06225-AEA9-9F4F-8C7C-64212673C18A}"/>
              </a:ext>
            </a:extLst>
          </p:cNvPr>
          <p:cNvSpPr>
            <a:spLocks noGrp="1"/>
          </p:cNvSpPr>
          <p:nvPr>
            <p:ph type="title"/>
          </p:nvPr>
        </p:nvSpPr>
        <p:spPr/>
        <p:txBody>
          <a:bodyPr/>
          <a:lstStyle/>
          <a:p>
            <a:r>
              <a:rPr lang="da-DK" dirty="0"/>
              <a:t>Udspil mod sans kontrakter</a:t>
            </a:r>
            <a:br>
              <a:rPr lang="da-DK" dirty="0"/>
            </a:br>
            <a:r>
              <a:rPr lang="da-DK" dirty="0"/>
              <a:t> </a:t>
            </a:r>
            <a:r>
              <a:rPr lang="da-DK" sz="2400" dirty="0"/>
              <a:t>- passivt modspil</a:t>
            </a:r>
          </a:p>
        </p:txBody>
      </p:sp>
      <p:sp>
        <p:nvSpPr>
          <p:cNvPr id="3" name="Pladsholder til indhold 2">
            <a:extLst>
              <a:ext uri="{FF2B5EF4-FFF2-40B4-BE49-F238E27FC236}">
                <a16:creationId xmlns:a16="http://schemas.microsoft.com/office/drawing/2014/main" id="{3CE04C94-5C68-5D4A-804B-67BD735E3A98}"/>
              </a:ext>
            </a:extLst>
          </p:cNvPr>
          <p:cNvSpPr>
            <a:spLocks noGrp="1"/>
          </p:cNvSpPr>
          <p:nvPr>
            <p:ph idx="1"/>
          </p:nvPr>
        </p:nvSpPr>
        <p:spPr>
          <a:xfrm>
            <a:off x="1451579" y="2015732"/>
            <a:ext cx="9603275" cy="3937807"/>
          </a:xfrm>
        </p:spPr>
        <p:txBody>
          <a:bodyPr>
            <a:normAutofit lnSpcReduction="10000"/>
          </a:bodyPr>
          <a:lstStyle/>
          <a:p>
            <a:pPr marL="0" indent="0">
              <a:buNone/>
            </a:pPr>
            <a:r>
              <a:rPr lang="da-DK" sz="2400" dirty="0"/>
              <a:t>Passivt modspil betyder, at man ikke spiller ud fra egne ugarderede honnører og der dermed er risiko for, at forære spilføre et stik.</a:t>
            </a:r>
          </a:p>
          <a:p>
            <a:pPr marL="0" indent="0">
              <a:buNone/>
            </a:pPr>
            <a:endParaRPr lang="da-DK" dirty="0"/>
          </a:p>
          <a:p>
            <a:pPr marL="0" indent="0">
              <a:buNone/>
            </a:pPr>
            <a:r>
              <a:rPr lang="da-DK" sz="2400" dirty="0"/>
              <a:t>Har makker en honnør i den farve du spiller ud i fx fra</a:t>
            </a:r>
            <a:r>
              <a:rPr lang="da-DK" sz="2400" dirty="0">
                <a:ea typeface="Apple Symbols" panose="02000000000000000000" pitchFamily="2" charset="-79"/>
                <a:cs typeface="Apple Symbols" panose="02000000000000000000" pitchFamily="2" charset="-79"/>
              </a:rPr>
              <a:t> </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9 6 5 </a:t>
            </a:r>
            <a:r>
              <a:rPr lang="da-DK" sz="2400" dirty="0"/>
              <a:t>og den bliver knebet ud, kunne den være knebet ud alligevel. </a:t>
            </a:r>
          </a:p>
          <a:p>
            <a:pPr marL="0" indent="0">
              <a:buNone/>
            </a:pPr>
            <a:endParaRPr lang="da-DK" dirty="0"/>
          </a:p>
          <a:p>
            <a:pPr marL="0" indent="0">
              <a:buNone/>
            </a:pPr>
            <a:r>
              <a:rPr lang="da-DK" sz="2400" dirty="0"/>
              <a:t>Spiller du til gengæld ud fra </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K B 6 5 og spilfører har </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E D, så bliver du ambulancetjeneste for kontrakten. Du ærgrer dig over dit aggressive udspil!</a:t>
            </a:r>
            <a:endParaRPr lang="da-DK" sz="2400" dirty="0"/>
          </a:p>
          <a:p>
            <a:pPr marL="0" indent="0">
              <a:buNone/>
            </a:pPr>
            <a:endParaRPr lang="da-DK" dirty="0"/>
          </a:p>
        </p:txBody>
      </p:sp>
    </p:spTree>
    <p:extLst>
      <p:ext uri="{BB962C8B-B14F-4D97-AF65-F5344CB8AC3E}">
        <p14:creationId xmlns:p14="http://schemas.microsoft.com/office/powerpoint/2010/main" val="1664796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B06225-AEA9-9F4F-8C7C-64212673C18A}"/>
              </a:ext>
            </a:extLst>
          </p:cNvPr>
          <p:cNvSpPr>
            <a:spLocks noGrp="1"/>
          </p:cNvSpPr>
          <p:nvPr>
            <p:ph type="title"/>
          </p:nvPr>
        </p:nvSpPr>
        <p:spPr/>
        <p:txBody>
          <a:bodyPr/>
          <a:lstStyle/>
          <a:p>
            <a:r>
              <a:rPr lang="da-DK" dirty="0"/>
              <a:t>Udspil mod sans kontrakter</a:t>
            </a:r>
            <a:br>
              <a:rPr lang="da-DK" dirty="0"/>
            </a:br>
            <a:r>
              <a:rPr lang="da-DK" dirty="0"/>
              <a:t> </a:t>
            </a:r>
            <a:r>
              <a:rPr lang="da-DK" sz="2400" dirty="0"/>
              <a:t>- aktivt modspil</a:t>
            </a:r>
          </a:p>
        </p:txBody>
      </p:sp>
      <p:sp>
        <p:nvSpPr>
          <p:cNvPr id="3" name="Pladsholder til indhold 2">
            <a:extLst>
              <a:ext uri="{FF2B5EF4-FFF2-40B4-BE49-F238E27FC236}">
                <a16:creationId xmlns:a16="http://schemas.microsoft.com/office/drawing/2014/main" id="{3CE04C94-5C68-5D4A-804B-67BD735E3A98}"/>
              </a:ext>
            </a:extLst>
          </p:cNvPr>
          <p:cNvSpPr>
            <a:spLocks noGrp="1"/>
          </p:cNvSpPr>
          <p:nvPr>
            <p:ph idx="1"/>
          </p:nvPr>
        </p:nvSpPr>
        <p:spPr>
          <a:xfrm>
            <a:off x="636104" y="2015732"/>
            <a:ext cx="11072191" cy="3937807"/>
          </a:xfrm>
        </p:spPr>
        <p:txBody>
          <a:bodyPr>
            <a:normAutofit fontScale="77500" lnSpcReduction="20000"/>
          </a:bodyPr>
          <a:lstStyle/>
          <a:p>
            <a:pPr marL="0" indent="0">
              <a:buNone/>
            </a:pPr>
            <a:r>
              <a:rPr lang="da-DK" sz="2600" dirty="0"/>
              <a:t>Aktivt modspil betyder, at du spiller ud fra en honnørsekvens eller egen langfarve.</a:t>
            </a:r>
          </a:p>
          <a:p>
            <a:pPr marL="0" indent="0">
              <a:buNone/>
            </a:pPr>
            <a:r>
              <a:rPr lang="da-DK" sz="2600" dirty="0"/>
              <a:t>Du vil rejse stik før spilfører får etableret sine stik</a:t>
            </a:r>
          </a:p>
          <a:p>
            <a:pPr marL="0" indent="0">
              <a:buNone/>
            </a:pPr>
            <a:r>
              <a:rPr lang="da-DK" sz="2600" dirty="0">
                <a:ea typeface="Apple Symbols" panose="02000000000000000000" pitchFamily="2" charset="-79"/>
                <a:cs typeface="Apple Symbols" panose="02000000000000000000" pitchFamily="2" charset="-79"/>
              </a:rPr>
              <a:t>Hvad spiller du ud mod 3NT med følgende hånd? ♠︎KDT84 </a:t>
            </a:r>
            <a:r>
              <a:rPr lang="da-DK" sz="2600" dirty="0">
                <a:solidFill>
                  <a:srgbClr val="FF0000"/>
                </a:solidFill>
                <a:ea typeface="Apple Symbols" panose="02000000000000000000" pitchFamily="2" charset="-79"/>
                <a:cs typeface="Apple Symbols" panose="02000000000000000000" pitchFamily="2" charset="-79"/>
              </a:rPr>
              <a:t>♥︎</a:t>
            </a:r>
            <a:r>
              <a:rPr lang="da-DK" sz="2600" dirty="0">
                <a:ea typeface="Apple Symbols" panose="02000000000000000000" pitchFamily="2" charset="-79"/>
                <a:cs typeface="Apple Symbols" panose="02000000000000000000" pitchFamily="2" charset="-79"/>
              </a:rPr>
              <a:t>K73 </a:t>
            </a:r>
            <a:r>
              <a:rPr lang="da-DK" sz="2600" dirty="0">
                <a:solidFill>
                  <a:srgbClr val="FFC000"/>
                </a:solidFill>
                <a:ea typeface="Apple Symbols" panose="02000000000000000000" pitchFamily="2" charset="-79"/>
                <a:cs typeface="Apple Symbols" panose="02000000000000000000" pitchFamily="2" charset="-79"/>
              </a:rPr>
              <a:t>♦︎</a:t>
            </a:r>
            <a:r>
              <a:rPr lang="da-DK" sz="2600" dirty="0">
                <a:ea typeface="Apple Symbols" panose="02000000000000000000" pitchFamily="2" charset="-79"/>
                <a:cs typeface="Apple Symbols" panose="02000000000000000000" pitchFamily="2" charset="-79"/>
              </a:rPr>
              <a:t>E7 ♣︎943</a:t>
            </a:r>
          </a:p>
          <a:p>
            <a:endParaRPr lang="da-DK" sz="2600" dirty="0">
              <a:ea typeface="Apple Symbols" panose="02000000000000000000" pitchFamily="2" charset="-79"/>
              <a:cs typeface="Apple Symbols" panose="02000000000000000000" pitchFamily="2" charset="-79"/>
            </a:endParaRPr>
          </a:p>
          <a:p>
            <a:pPr marL="0" indent="0">
              <a:buNone/>
            </a:pPr>
            <a:r>
              <a:rPr lang="da-DK" sz="2600" dirty="0">
                <a:ea typeface="Apple Symbols" panose="02000000000000000000" pitchFamily="2" charset="-79"/>
                <a:cs typeface="Apple Symbols" panose="02000000000000000000" pitchFamily="2" charset="-79"/>
              </a:rPr>
              <a:t>Hvad spiller DU ud med følgende hånd ♠︎84 </a:t>
            </a:r>
            <a:r>
              <a:rPr lang="da-DK" sz="2600" dirty="0">
                <a:solidFill>
                  <a:srgbClr val="FF0000"/>
                </a:solidFill>
                <a:ea typeface="Apple Symbols" panose="02000000000000000000" pitchFamily="2" charset="-79"/>
                <a:cs typeface="Apple Symbols" panose="02000000000000000000" pitchFamily="2" charset="-79"/>
              </a:rPr>
              <a:t>♥︎</a:t>
            </a:r>
            <a:r>
              <a:rPr lang="da-DK" sz="2600" dirty="0">
                <a:ea typeface="Apple Symbols" panose="02000000000000000000" pitchFamily="2" charset="-79"/>
                <a:cs typeface="Apple Symbols" panose="02000000000000000000" pitchFamily="2" charset="-79"/>
              </a:rPr>
              <a:t>K73 </a:t>
            </a:r>
            <a:r>
              <a:rPr lang="da-DK" sz="2600" dirty="0">
                <a:solidFill>
                  <a:srgbClr val="FFC000"/>
                </a:solidFill>
                <a:ea typeface="Apple Symbols" panose="02000000000000000000" pitchFamily="2" charset="-79"/>
                <a:cs typeface="Apple Symbols" panose="02000000000000000000" pitchFamily="2" charset="-79"/>
              </a:rPr>
              <a:t>♦︎</a:t>
            </a:r>
            <a:r>
              <a:rPr lang="da-DK" sz="2600" dirty="0">
                <a:ea typeface="Apple Symbols" panose="02000000000000000000" pitchFamily="2" charset="-79"/>
                <a:cs typeface="Apple Symbols" panose="02000000000000000000" pitchFamily="2" charset="-79"/>
              </a:rPr>
              <a:t>9742 ♣︎9432 i meldeforløbet </a:t>
            </a:r>
          </a:p>
          <a:p>
            <a:pPr marL="0" indent="0">
              <a:buNone/>
            </a:pPr>
            <a:r>
              <a:rPr lang="da-DK" sz="2600" dirty="0">
                <a:ea typeface="Apple Symbols" panose="02000000000000000000" pitchFamily="2" charset="-79"/>
                <a:cs typeface="Apple Symbols" panose="02000000000000000000" pitchFamily="2" charset="-79"/>
              </a:rPr>
              <a:t>NORD		SYD</a:t>
            </a:r>
          </a:p>
          <a:p>
            <a:pPr marL="0" indent="0">
              <a:buNone/>
            </a:pPr>
            <a:r>
              <a:rPr lang="da-DK" sz="2600" dirty="0">
                <a:ea typeface="Apple Symbols" panose="02000000000000000000" pitchFamily="2" charset="-79"/>
                <a:cs typeface="Apple Symbols" panose="02000000000000000000" pitchFamily="2" charset="-79"/>
              </a:rPr>
              <a:t>1♣︎		1</a:t>
            </a:r>
            <a:r>
              <a:rPr lang="da-DK" sz="2600" dirty="0">
                <a:solidFill>
                  <a:srgbClr val="FFC000"/>
                </a:solidFill>
                <a:ea typeface="Apple Symbols" panose="02000000000000000000" pitchFamily="2" charset="-79"/>
                <a:cs typeface="Apple Symbols" panose="02000000000000000000" pitchFamily="2" charset="-79"/>
              </a:rPr>
              <a:t>♦︎</a:t>
            </a:r>
            <a:endParaRPr lang="da-DK" sz="2600" dirty="0">
              <a:ea typeface="Apple Symbols" panose="02000000000000000000" pitchFamily="2" charset="-79"/>
              <a:cs typeface="Apple Symbols" panose="02000000000000000000" pitchFamily="2" charset="-79"/>
            </a:endParaRPr>
          </a:p>
          <a:p>
            <a:pPr marL="0" indent="0">
              <a:buNone/>
            </a:pPr>
            <a:r>
              <a:rPr lang="da-DK" sz="2600" dirty="0">
                <a:ea typeface="Apple Symbols" panose="02000000000000000000" pitchFamily="2" charset="-79"/>
                <a:cs typeface="Apple Symbols" panose="02000000000000000000" pitchFamily="2" charset="-79"/>
              </a:rPr>
              <a:t>2♠︎		3</a:t>
            </a:r>
            <a:r>
              <a:rPr lang="da-DK" sz="2600" dirty="0">
                <a:solidFill>
                  <a:srgbClr val="FF0000"/>
                </a:solidFill>
                <a:ea typeface="Apple Symbols" panose="02000000000000000000" pitchFamily="2" charset="-79"/>
                <a:cs typeface="Apple Symbols" panose="02000000000000000000" pitchFamily="2" charset="-79"/>
              </a:rPr>
              <a:t>♥</a:t>
            </a:r>
            <a:r>
              <a:rPr lang="da-DK" sz="2600" dirty="0">
                <a:ea typeface="Apple Symbols" panose="02000000000000000000" pitchFamily="2" charset="-79"/>
                <a:cs typeface="Apple Symbols" panose="02000000000000000000" pitchFamily="2" charset="-79"/>
              </a:rPr>
              <a:t>! </a:t>
            </a:r>
          </a:p>
          <a:p>
            <a:pPr marL="0" indent="0">
              <a:buNone/>
            </a:pPr>
            <a:r>
              <a:rPr lang="da-DK" sz="2600" dirty="0">
                <a:ea typeface="Apple Symbols" panose="02000000000000000000" pitchFamily="2" charset="-79"/>
                <a:cs typeface="Apple Symbols" panose="02000000000000000000" pitchFamily="2" charset="-79"/>
              </a:rPr>
              <a:t>3NT ?</a:t>
            </a:r>
          </a:p>
          <a:p>
            <a:pPr marL="0" indent="0">
              <a:buNone/>
            </a:pPr>
            <a:endParaRPr lang="da-DK" dirty="0">
              <a:ea typeface="Apple Symbols" panose="02000000000000000000" pitchFamily="2" charset="-79"/>
              <a:cs typeface="Apple Symbols" panose="02000000000000000000" pitchFamily="2" charset="-79"/>
            </a:endParaRPr>
          </a:p>
          <a:p>
            <a:endParaRPr lang="da-DK" dirty="0">
              <a:ea typeface="Apple Symbols" panose="02000000000000000000" pitchFamily="2" charset="-79"/>
              <a:cs typeface="Apple Symbols" panose="02000000000000000000" pitchFamily="2" charset="-79"/>
            </a:endParaRPr>
          </a:p>
          <a:p>
            <a:endParaRPr lang="da-DK" dirty="0"/>
          </a:p>
        </p:txBody>
      </p:sp>
    </p:spTree>
    <p:extLst>
      <p:ext uri="{BB962C8B-B14F-4D97-AF65-F5344CB8AC3E}">
        <p14:creationId xmlns:p14="http://schemas.microsoft.com/office/powerpoint/2010/main" val="2536304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B06225-AEA9-9F4F-8C7C-64212673C18A}"/>
              </a:ext>
            </a:extLst>
          </p:cNvPr>
          <p:cNvSpPr>
            <a:spLocks noGrp="1"/>
          </p:cNvSpPr>
          <p:nvPr>
            <p:ph type="title"/>
          </p:nvPr>
        </p:nvSpPr>
        <p:spPr/>
        <p:txBody>
          <a:bodyPr/>
          <a:lstStyle/>
          <a:p>
            <a:r>
              <a:rPr lang="da-DK" dirty="0"/>
              <a:t>Udspil mod sans kontrakter</a:t>
            </a:r>
            <a:br>
              <a:rPr lang="da-DK" dirty="0"/>
            </a:br>
            <a:r>
              <a:rPr lang="da-DK" dirty="0"/>
              <a:t> </a:t>
            </a:r>
            <a:r>
              <a:rPr lang="da-DK" sz="2400" dirty="0"/>
              <a:t>- Er det makker eller mig der har modspilsstyrken?</a:t>
            </a:r>
          </a:p>
        </p:txBody>
      </p:sp>
      <p:sp>
        <p:nvSpPr>
          <p:cNvPr id="3" name="Pladsholder til indhold 2">
            <a:extLst>
              <a:ext uri="{FF2B5EF4-FFF2-40B4-BE49-F238E27FC236}">
                <a16:creationId xmlns:a16="http://schemas.microsoft.com/office/drawing/2014/main" id="{3CE04C94-5C68-5D4A-804B-67BD735E3A98}"/>
              </a:ext>
            </a:extLst>
          </p:cNvPr>
          <p:cNvSpPr>
            <a:spLocks noGrp="1"/>
          </p:cNvSpPr>
          <p:nvPr>
            <p:ph idx="1"/>
          </p:nvPr>
        </p:nvSpPr>
        <p:spPr>
          <a:xfrm>
            <a:off x="805403" y="1869796"/>
            <a:ext cx="9603275" cy="4033699"/>
          </a:xfrm>
        </p:spPr>
        <p:txBody>
          <a:bodyPr>
            <a:normAutofit/>
          </a:bodyPr>
          <a:lstStyle/>
          <a:p>
            <a:pPr marL="0" indent="0">
              <a:buNone/>
            </a:pPr>
            <a:r>
              <a:rPr lang="da-DK" dirty="0"/>
              <a:t>Hvor mange point har spilfører?</a:t>
            </a:r>
          </a:p>
          <a:p>
            <a:r>
              <a:rPr lang="da-DK" dirty="0"/>
              <a:t> Mellem 23 og 25 </a:t>
            </a:r>
            <a:r>
              <a:rPr lang="da-DK" dirty="0" err="1"/>
              <a:t>hp</a:t>
            </a:r>
            <a:r>
              <a:rPr lang="da-DK" dirty="0"/>
              <a:t>. når de er kommet i en presset 3NT</a:t>
            </a:r>
          </a:p>
          <a:p>
            <a:r>
              <a:rPr lang="da-DK" dirty="0"/>
              <a:t>Mellem 26 og 29 </a:t>
            </a:r>
            <a:r>
              <a:rPr lang="da-DK" dirty="0" err="1"/>
              <a:t>hp</a:t>
            </a:r>
            <a:r>
              <a:rPr lang="da-DK" dirty="0"/>
              <a:t>. når de smertefrit er kommet i 3NT</a:t>
            </a:r>
          </a:p>
          <a:p>
            <a:pPr marL="457200" indent="-457200">
              <a:buFont typeface="+mj-lt"/>
              <a:buAutoNum type="arabicPeriod"/>
            </a:pPr>
            <a:r>
              <a:rPr lang="da-DK" dirty="0"/>
              <a:t> Har DU OG DIN MAKKER ca. lige mange point, så vurder udspillet ud fra dine egne kort.</a:t>
            </a:r>
          </a:p>
          <a:p>
            <a:pPr marL="457200" indent="-457200">
              <a:buFont typeface="+mj-lt"/>
              <a:buAutoNum type="arabicPeriod"/>
            </a:pPr>
            <a:r>
              <a:rPr lang="da-DK" dirty="0"/>
              <a:t>Har makker oplagt flest point så er hun kaptajnen. spil enten passivt eller se om du kan ramme hendes langfarve!</a:t>
            </a:r>
          </a:p>
          <a:p>
            <a:pPr marL="457200" indent="-457200">
              <a:buFont typeface="+mj-lt"/>
              <a:buAutoNum type="arabicPeriod"/>
            </a:pPr>
            <a:r>
              <a:rPr lang="da-DK" dirty="0"/>
              <a:t>Har du flest point er du kaptajnen. Tag modspilsteten. Forvent ikke mange EK eller D på den anden side. </a:t>
            </a:r>
          </a:p>
          <a:p>
            <a:pPr marL="0" indent="0">
              <a:buNone/>
            </a:pPr>
            <a:endParaRPr lang="da-DK" dirty="0"/>
          </a:p>
          <a:p>
            <a:pPr marL="0" indent="0">
              <a:buNone/>
            </a:pPr>
            <a:endParaRPr lang="da-DK" dirty="0"/>
          </a:p>
          <a:p>
            <a:pPr marL="0" indent="0">
              <a:buNone/>
            </a:pPr>
            <a:endParaRPr lang="da-DK" dirty="0"/>
          </a:p>
        </p:txBody>
      </p:sp>
    </p:spTree>
    <p:extLst>
      <p:ext uri="{BB962C8B-B14F-4D97-AF65-F5344CB8AC3E}">
        <p14:creationId xmlns:p14="http://schemas.microsoft.com/office/powerpoint/2010/main" val="1059600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B06225-AEA9-9F4F-8C7C-64212673C18A}"/>
              </a:ext>
            </a:extLst>
          </p:cNvPr>
          <p:cNvSpPr>
            <a:spLocks noGrp="1"/>
          </p:cNvSpPr>
          <p:nvPr>
            <p:ph type="title"/>
          </p:nvPr>
        </p:nvSpPr>
        <p:spPr/>
        <p:txBody>
          <a:bodyPr>
            <a:normAutofit/>
          </a:bodyPr>
          <a:lstStyle/>
          <a:p>
            <a:r>
              <a:rPr lang="da-DK" dirty="0"/>
              <a:t>Udspil mod sans kontrakter</a:t>
            </a:r>
            <a:br>
              <a:rPr lang="da-DK" dirty="0"/>
            </a:br>
            <a:r>
              <a:rPr lang="da-DK" dirty="0"/>
              <a:t> </a:t>
            </a:r>
            <a:r>
              <a:rPr lang="da-DK" sz="2400" dirty="0"/>
              <a:t>- Hvad spiller de mon ud ved de andre borde?</a:t>
            </a:r>
          </a:p>
        </p:txBody>
      </p:sp>
      <p:sp>
        <p:nvSpPr>
          <p:cNvPr id="3" name="Pladsholder til indhold 2">
            <a:extLst>
              <a:ext uri="{FF2B5EF4-FFF2-40B4-BE49-F238E27FC236}">
                <a16:creationId xmlns:a16="http://schemas.microsoft.com/office/drawing/2014/main" id="{3CE04C94-5C68-5D4A-804B-67BD735E3A98}"/>
              </a:ext>
            </a:extLst>
          </p:cNvPr>
          <p:cNvSpPr>
            <a:spLocks noGrp="1"/>
          </p:cNvSpPr>
          <p:nvPr>
            <p:ph idx="1"/>
          </p:nvPr>
        </p:nvSpPr>
        <p:spPr>
          <a:xfrm>
            <a:off x="1451579" y="2015732"/>
            <a:ext cx="9603275" cy="3873004"/>
          </a:xfrm>
        </p:spPr>
        <p:txBody>
          <a:bodyPr>
            <a:normAutofit lnSpcReduction="10000"/>
          </a:bodyPr>
          <a:lstStyle/>
          <a:p>
            <a:pPr marL="0" indent="0">
              <a:buNone/>
            </a:pPr>
            <a:r>
              <a:rPr lang="da-DK" dirty="0"/>
              <a:t>En 50% score i modspillet er ikke så skidt endda!</a:t>
            </a:r>
          </a:p>
          <a:p>
            <a:r>
              <a:rPr lang="da-DK" dirty="0"/>
              <a:t>De fleste spiller 4. højeste ud fra deres længste farve. Ved du ikke om der skal spilles passivt/aktivt eller om makker har noget vi kan rejse da du ikke har så meget – gør da som de fleste!</a:t>
            </a:r>
          </a:p>
          <a:p>
            <a:pPr marL="0" indent="0">
              <a:buNone/>
            </a:pPr>
            <a:endParaRPr lang="da-DK" dirty="0"/>
          </a:p>
          <a:p>
            <a:r>
              <a:rPr lang="da-DK" dirty="0"/>
              <a:t>Dem der tror de spiller bedre ud end feltet scorer en gang imellem 100% med stjerneudspillet men de scorer også ofte 0%!</a:t>
            </a:r>
          </a:p>
          <a:p>
            <a:endParaRPr lang="da-DK" dirty="0"/>
          </a:p>
          <a:p>
            <a:r>
              <a:rPr lang="da-DK" dirty="0"/>
              <a:t>Lad os hoppe videre til udspil mod trumfkontrakter!</a:t>
            </a:r>
          </a:p>
        </p:txBody>
      </p:sp>
    </p:spTree>
    <p:extLst>
      <p:ext uri="{BB962C8B-B14F-4D97-AF65-F5344CB8AC3E}">
        <p14:creationId xmlns:p14="http://schemas.microsoft.com/office/powerpoint/2010/main" val="3619310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F7AC95-B2F8-374A-A5F5-1AC59CC979CE}"/>
              </a:ext>
            </a:extLst>
          </p:cNvPr>
          <p:cNvSpPr>
            <a:spLocks noGrp="1"/>
          </p:cNvSpPr>
          <p:nvPr>
            <p:ph type="title"/>
          </p:nvPr>
        </p:nvSpPr>
        <p:spPr/>
        <p:txBody>
          <a:bodyPr/>
          <a:lstStyle/>
          <a:p>
            <a:r>
              <a:rPr lang="da-DK" dirty="0"/>
              <a:t>Udspil mod trumf kontrakter</a:t>
            </a:r>
            <a:br>
              <a:rPr lang="da-DK" dirty="0"/>
            </a:br>
            <a:r>
              <a:rPr lang="da-DK" dirty="0"/>
              <a:t> </a:t>
            </a:r>
            <a:r>
              <a:rPr lang="da-DK" sz="2400" dirty="0"/>
              <a:t>- fordele ved trumfudspil</a:t>
            </a:r>
          </a:p>
        </p:txBody>
      </p:sp>
      <p:sp>
        <p:nvSpPr>
          <p:cNvPr id="3" name="Pladsholder til indhold 2">
            <a:extLst>
              <a:ext uri="{FF2B5EF4-FFF2-40B4-BE49-F238E27FC236}">
                <a16:creationId xmlns:a16="http://schemas.microsoft.com/office/drawing/2014/main" id="{FF10E44F-0A9D-D74B-9B0F-81AF772AD902}"/>
              </a:ext>
            </a:extLst>
          </p:cNvPr>
          <p:cNvSpPr>
            <a:spLocks noGrp="1"/>
          </p:cNvSpPr>
          <p:nvPr>
            <p:ph idx="1"/>
          </p:nvPr>
        </p:nvSpPr>
        <p:spPr>
          <a:xfrm>
            <a:off x="1451579" y="2015732"/>
            <a:ext cx="9603275" cy="3933964"/>
          </a:xfrm>
        </p:spPr>
        <p:txBody>
          <a:bodyPr>
            <a:normAutofit lnSpcReduction="10000"/>
          </a:bodyPr>
          <a:lstStyle/>
          <a:p>
            <a:r>
              <a:rPr lang="da-DK" dirty="0"/>
              <a:t>Mod enhver trumfkontrakt skal et udspil i trumf overvejes for at hindre </a:t>
            </a:r>
            <a:r>
              <a:rPr lang="da-DK" dirty="0" err="1"/>
              <a:t>aftrumfninger</a:t>
            </a:r>
            <a:r>
              <a:rPr lang="da-DK" dirty="0"/>
              <a:t> på den korte hånd eller for at imødegå en </a:t>
            </a:r>
            <a:r>
              <a:rPr lang="da-DK" dirty="0" err="1"/>
              <a:t>krydstrumfning</a:t>
            </a:r>
            <a:r>
              <a:rPr lang="da-DK" dirty="0"/>
              <a:t>.</a:t>
            </a:r>
          </a:p>
          <a:p>
            <a:pPr lvl="1"/>
            <a:r>
              <a:rPr lang="da-DK" dirty="0"/>
              <a:t>Finder modstanderne </a:t>
            </a:r>
            <a:r>
              <a:rPr lang="da-DK" dirty="0" err="1"/>
              <a:t>fit</a:t>
            </a:r>
            <a:r>
              <a:rPr lang="da-DK" dirty="0"/>
              <a:t> i ”en tredje farve” er det næsten altid rigtigt med et trumfudspil.</a:t>
            </a:r>
          </a:p>
          <a:p>
            <a:pPr lvl="1"/>
            <a:endParaRPr lang="da-DK" dirty="0"/>
          </a:p>
          <a:p>
            <a:pPr lvl="1"/>
            <a:endParaRPr lang="da-DK" dirty="0"/>
          </a:p>
          <a:p>
            <a:pPr lvl="1"/>
            <a:endParaRPr lang="da-DK" dirty="0"/>
          </a:p>
          <a:p>
            <a:pPr lvl="1"/>
            <a:endParaRPr lang="da-DK" dirty="0"/>
          </a:p>
          <a:p>
            <a:pPr lvl="1"/>
            <a:endParaRPr lang="da-DK" dirty="0"/>
          </a:p>
          <a:p>
            <a:pPr lvl="1"/>
            <a:endParaRPr lang="da-DK" dirty="0"/>
          </a:p>
          <a:p>
            <a:pPr lvl="1"/>
            <a:r>
              <a:rPr lang="da-DK" dirty="0"/>
              <a:t>Her lugter det lidt af en gang </a:t>
            </a:r>
            <a:r>
              <a:rPr lang="da-DK" dirty="0" err="1"/>
              <a:t>krydstrumfning</a:t>
            </a:r>
            <a:r>
              <a:rPr lang="da-DK" dirty="0"/>
              <a:t> - især hvis du har spar værdier bag på Nord!</a:t>
            </a:r>
          </a:p>
          <a:p>
            <a:pPr marL="457200" lvl="1" indent="0">
              <a:buNone/>
            </a:pPr>
            <a:endParaRPr lang="da-DK" dirty="0"/>
          </a:p>
          <a:p>
            <a:pPr marL="457200" lvl="1" indent="0">
              <a:buNone/>
            </a:pPr>
            <a:endParaRPr lang="da-DK" dirty="0"/>
          </a:p>
          <a:p>
            <a:pPr marL="457200" lvl="1" indent="0">
              <a:buNone/>
            </a:pPr>
            <a:endParaRPr lang="da-DK" dirty="0"/>
          </a:p>
        </p:txBody>
      </p:sp>
      <p:sp>
        <p:nvSpPr>
          <p:cNvPr id="4" name="Tekstfelt 3">
            <a:extLst>
              <a:ext uri="{FF2B5EF4-FFF2-40B4-BE49-F238E27FC236}">
                <a16:creationId xmlns:a16="http://schemas.microsoft.com/office/drawing/2014/main" id="{F39109F8-6CE0-7F43-B4F4-AFA6F2F398A3}"/>
              </a:ext>
            </a:extLst>
          </p:cNvPr>
          <p:cNvSpPr txBox="1"/>
          <p:nvPr/>
        </p:nvSpPr>
        <p:spPr>
          <a:xfrm>
            <a:off x="2139529" y="3333975"/>
            <a:ext cx="2782956" cy="2185214"/>
          </a:xfrm>
          <a:prstGeom prst="rect">
            <a:avLst/>
          </a:prstGeom>
          <a:noFill/>
        </p:spPr>
        <p:txBody>
          <a:bodyPr wrap="square" rtlCol="0">
            <a:spAutoFit/>
          </a:bodyPr>
          <a:lstStyle/>
          <a:p>
            <a:r>
              <a:rPr lang="da-DK" sz="2800" b="1" dirty="0"/>
              <a:t>Nord		Syd</a:t>
            </a:r>
          </a:p>
          <a:p>
            <a:r>
              <a:rPr lang="da-DK" sz="2800" dirty="0">
                <a:ea typeface="Apple Symbols" panose="02000000000000000000" pitchFamily="2" charset="-79"/>
                <a:cs typeface="Apple Symbols" panose="02000000000000000000" pitchFamily="2" charset="-79"/>
              </a:rPr>
              <a:t>1♠︎</a:t>
            </a:r>
            <a:r>
              <a:rPr lang="da-DK" sz="2800" dirty="0"/>
              <a:t>		2</a:t>
            </a:r>
            <a:r>
              <a:rPr lang="da-DK" sz="2800" dirty="0">
                <a:solidFill>
                  <a:srgbClr val="00B050"/>
                </a:solidFill>
                <a:ea typeface="Apple Symbols" panose="02000000000000000000" pitchFamily="2" charset="-79"/>
                <a:cs typeface="Apple Symbols" panose="02000000000000000000" pitchFamily="2" charset="-79"/>
              </a:rPr>
              <a:t> ♣︎</a:t>
            </a:r>
            <a:endParaRPr lang="da-DK" sz="2800" dirty="0"/>
          </a:p>
          <a:p>
            <a:r>
              <a:rPr lang="da-DK" sz="2800" dirty="0">
                <a:ea typeface="Apple Symbols" panose="02000000000000000000" pitchFamily="2" charset="-79"/>
                <a:cs typeface="Apple Symbols" panose="02000000000000000000" pitchFamily="2" charset="-79"/>
              </a:rPr>
              <a:t>2</a:t>
            </a:r>
            <a:r>
              <a:rPr lang="da-DK" sz="2800" dirty="0">
                <a:solidFill>
                  <a:srgbClr val="FF0000"/>
                </a:solidFill>
                <a:ea typeface="Apple Symbols" panose="02000000000000000000" pitchFamily="2" charset="-79"/>
                <a:cs typeface="Apple Symbols" panose="02000000000000000000" pitchFamily="2" charset="-79"/>
              </a:rPr>
              <a:t>♥︎		</a:t>
            </a:r>
            <a:r>
              <a:rPr lang="da-DK" sz="2800" dirty="0">
                <a:ea typeface="Apple Symbols" panose="02000000000000000000" pitchFamily="2" charset="-79"/>
                <a:cs typeface="Apple Symbols" panose="02000000000000000000" pitchFamily="2" charset="-79"/>
              </a:rPr>
              <a:t>3</a:t>
            </a:r>
            <a:r>
              <a:rPr lang="da-DK" sz="2800" dirty="0">
                <a:solidFill>
                  <a:srgbClr val="FF0000"/>
                </a:solidFill>
                <a:ea typeface="Apple Symbols" panose="02000000000000000000" pitchFamily="2" charset="-79"/>
                <a:cs typeface="Apple Symbols" panose="02000000000000000000" pitchFamily="2" charset="-79"/>
              </a:rPr>
              <a:t>♥︎</a:t>
            </a:r>
          </a:p>
          <a:p>
            <a:r>
              <a:rPr lang="da-DK" sz="2800" dirty="0">
                <a:ea typeface="Apple Symbols" panose="02000000000000000000" pitchFamily="2" charset="-79"/>
                <a:cs typeface="Apple Symbols" panose="02000000000000000000" pitchFamily="2" charset="-79"/>
              </a:rPr>
              <a:t>4</a:t>
            </a:r>
            <a:r>
              <a:rPr lang="da-DK" sz="2800" dirty="0">
                <a:solidFill>
                  <a:srgbClr val="FF0000"/>
                </a:solidFill>
                <a:ea typeface="Apple Symbols" panose="02000000000000000000" pitchFamily="2" charset="-79"/>
                <a:cs typeface="Apple Symbols" panose="02000000000000000000" pitchFamily="2" charset="-79"/>
              </a:rPr>
              <a:t>♥︎</a:t>
            </a:r>
          </a:p>
          <a:p>
            <a:endParaRPr lang="da-DK" sz="2400" dirty="0">
              <a:solidFill>
                <a:srgbClr val="FF0000"/>
              </a:solidFill>
              <a:ea typeface="Apple Symbols" panose="02000000000000000000" pitchFamily="2" charset="-79"/>
              <a:cs typeface="Apple Symbols" panose="02000000000000000000" pitchFamily="2" charset="-79"/>
            </a:endParaRPr>
          </a:p>
        </p:txBody>
      </p:sp>
    </p:spTree>
    <p:extLst>
      <p:ext uri="{BB962C8B-B14F-4D97-AF65-F5344CB8AC3E}">
        <p14:creationId xmlns:p14="http://schemas.microsoft.com/office/powerpoint/2010/main" val="3443814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470EDB-8B43-B94F-8988-B64F10B651A2}"/>
              </a:ext>
            </a:extLst>
          </p:cNvPr>
          <p:cNvSpPr>
            <a:spLocks noGrp="1"/>
          </p:cNvSpPr>
          <p:nvPr>
            <p:ph type="title"/>
          </p:nvPr>
        </p:nvSpPr>
        <p:spPr/>
        <p:txBody>
          <a:bodyPr/>
          <a:lstStyle/>
          <a:p>
            <a:r>
              <a:rPr lang="da-DK" dirty="0"/>
              <a:t>Udspil mod trumf kontrakter</a:t>
            </a:r>
            <a:br>
              <a:rPr lang="da-DK" dirty="0"/>
            </a:br>
            <a:r>
              <a:rPr lang="da-DK" dirty="0"/>
              <a:t> </a:t>
            </a:r>
            <a:r>
              <a:rPr lang="da-DK" sz="2400" dirty="0"/>
              <a:t>- Ulemper ved trumfudspil</a:t>
            </a:r>
            <a:endParaRPr lang="da-DK" dirty="0"/>
          </a:p>
        </p:txBody>
      </p:sp>
      <p:sp>
        <p:nvSpPr>
          <p:cNvPr id="3" name="Pladsholder til indhold 2">
            <a:extLst>
              <a:ext uri="{FF2B5EF4-FFF2-40B4-BE49-F238E27FC236}">
                <a16:creationId xmlns:a16="http://schemas.microsoft.com/office/drawing/2014/main" id="{3BDC724F-0F22-D34D-8372-54BB613153F1}"/>
              </a:ext>
            </a:extLst>
          </p:cNvPr>
          <p:cNvSpPr>
            <a:spLocks noGrp="1"/>
          </p:cNvSpPr>
          <p:nvPr>
            <p:ph idx="1"/>
          </p:nvPr>
        </p:nvSpPr>
        <p:spPr>
          <a:xfrm>
            <a:off x="1451579" y="2015732"/>
            <a:ext cx="9603275" cy="3947746"/>
          </a:xfrm>
        </p:spPr>
        <p:txBody>
          <a:bodyPr>
            <a:normAutofit/>
          </a:bodyPr>
          <a:lstStyle/>
          <a:p>
            <a:r>
              <a:rPr lang="da-DK" dirty="0"/>
              <a:t>Trumfudspil er farvekontraktens svar på passivt forsvar!</a:t>
            </a:r>
          </a:p>
          <a:p>
            <a:r>
              <a:rPr lang="da-DK" dirty="0"/>
              <a:t>Den største ulempe er, at modspillet risikere at miste tempo for at rejse egne stik. Især hvis spilfører har en stærk sidefarve. </a:t>
            </a:r>
          </a:p>
          <a:p>
            <a:r>
              <a:rPr lang="da-DK" dirty="0"/>
              <a:t>Undgå trumfudspil, hvis du forventer en farve med mange stik på bordet. </a:t>
            </a:r>
          </a:p>
          <a:p>
            <a:pPr marL="0" indent="0">
              <a:buNone/>
            </a:pPr>
            <a:r>
              <a:rPr lang="da-DK" dirty="0"/>
              <a:t>NORD		SYD</a:t>
            </a:r>
          </a:p>
          <a:p>
            <a:pPr marL="0" indent="0">
              <a:buNone/>
            </a:pPr>
            <a:r>
              <a:rPr lang="da-DK" dirty="0">
                <a:ea typeface="Apple Symbols" panose="02000000000000000000" pitchFamily="2" charset="-79"/>
                <a:cs typeface="Apple Symbols" panose="02000000000000000000" pitchFamily="2" charset="-79"/>
              </a:rPr>
              <a:t>1♠︎</a:t>
            </a:r>
            <a:r>
              <a:rPr lang="da-DK" dirty="0"/>
              <a:t>		</a:t>
            </a:r>
            <a:r>
              <a:rPr lang="da-DK" dirty="0">
                <a:ea typeface="Apple Symbols" panose="02000000000000000000" pitchFamily="2" charset="-79"/>
                <a:cs typeface="Apple Symbols" panose="02000000000000000000" pitchFamily="2" charset="-79"/>
              </a:rPr>
              <a:t>2</a:t>
            </a:r>
            <a:r>
              <a:rPr lang="da-DK" dirty="0">
                <a:solidFill>
                  <a:srgbClr val="FF0000"/>
                </a:solidFill>
                <a:ea typeface="Apple Symbols" panose="02000000000000000000" pitchFamily="2" charset="-79"/>
                <a:cs typeface="Apple Symbols" panose="02000000000000000000" pitchFamily="2" charset="-79"/>
              </a:rPr>
              <a:t>♥︎</a:t>
            </a:r>
          </a:p>
          <a:p>
            <a:pPr marL="0" indent="0">
              <a:buNone/>
            </a:pPr>
            <a:r>
              <a:rPr lang="da-DK" dirty="0">
                <a:ea typeface="Apple Symbols" panose="02000000000000000000" pitchFamily="2" charset="-79"/>
                <a:cs typeface="Apple Symbols" panose="02000000000000000000" pitchFamily="2" charset="-79"/>
              </a:rPr>
              <a:t>3♠︎		4♠︎</a:t>
            </a:r>
            <a:endParaRPr lang="da-DK" dirty="0">
              <a:solidFill>
                <a:srgbClr val="FF0000"/>
              </a:solidFill>
              <a:ea typeface="Apple Symbols" panose="02000000000000000000" pitchFamily="2" charset="-79"/>
              <a:cs typeface="Apple Symbols" panose="02000000000000000000" pitchFamily="2" charset="-79"/>
            </a:endParaRPr>
          </a:p>
          <a:p>
            <a:pPr marL="0" indent="0">
              <a:buNone/>
            </a:pPr>
            <a:r>
              <a:rPr lang="da-DK" dirty="0">
                <a:ea typeface="Apple Symbols" panose="02000000000000000000" pitchFamily="2" charset="-79"/>
                <a:cs typeface="Apple Symbols" panose="02000000000000000000" pitchFamily="2" charset="-79"/>
              </a:rPr>
              <a:t>Du spiller ud!	♠︎4 2 </a:t>
            </a:r>
            <a:r>
              <a:rPr lang="da-DK" dirty="0">
                <a:solidFill>
                  <a:srgbClr val="FF0000"/>
                </a:solidFill>
                <a:ea typeface="Apple Symbols" panose="02000000000000000000" pitchFamily="2" charset="-79"/>
                <a:cs typeface="Apple Symbols" panose="02000000000000000000" pitchFamily="2" charset="-79"/>
              </a:rPr>
              <a:t>♥︎</a:t>
            </a:r>
            <a:r>
              <a:rPr lang="da-DK" dirty="0">
                <a:ea typeface="Apple Symbols" panose="02000000000000000000" pitchFamily="2" charset="-79"/>
                <a:cs typeface="Apple Symbols" panose="02000000000000000000" pitchFamily="2" charset="-79"/>
              </a:rPr>
              <a:t> K B 6 </a:t>
            </a:r>
            <a:r>
              <a:rPr lang="da-DK" dirty="0">
                <a:solidFill>
                  <a:srgbClr val="FFC000"/>
                </a:solidFill>
                <a:ea typeface="Apple Symbols" panose="02000000000000000000" pitchFamily="2" charset="-79"/>
                <a:cs typeface="Apple Symbols" panose="02000000000000000000" pitchFamily="2" charset="-79"/>
              </a:rPr>
              <a:t>♦︎</a:t>
            </a:r>
            <a:r>
              <a:rPr lang="da-DK" dirty="0">
                <a:ea typeface="Apple Symbols" panose="02000000000000000000" pitchFamily="2" charset="-79"/>
                <a:cs typeface="Apple Symbols" panose="02000000000000000000" pitchFamily="2" charset="-79"/>
              </a:rPr>
              <a:t>E 6 5 3 ♣︎B 9 7 4</a:t>
            </a:r>
          </a:p>
          <a:p>
            <a:pPr marL="0" indent="0">
              <a:buNone/>
            </a:pPr>
            <a:endParaRPr lang="da-DK" dirty="0">
              <a:solidFill>
                <a:srgbClr val="FF0000"/>
              </a:solidFill>
              <a:ea typeface="Apple Symbols" panose="02000000000000000000" pitchFamily="2" charset="-79"/>
              <a:cs typeface="Apple Symbols" panose="02000000000000000000" pitchFamily="2" charset="-79"/>
            </a:endParaRPr>
          </a:p>
          <a:p>
            <a:pPr marL="0" indent="0">
              <a:buNone/>
            </a:pPr>
            <a:endParaRPr lang="da-DK" dirty="0"/>
          </a:p>
        </p:txBody>
      </p:sp>
    </p:spTree>
    <p:extLst>
      <p:ext uri="{BB962C8B-B14F-4D97-AF65-F5344CB8AC3E}">
        <p14:creationId xmlns:p14="http://schemas.microsoft.com/office/powerpoint/2010/main" val="2983198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EE4AC5-BD9A-0F4F-9E12-00D5FF145CE4}"/>
              </a:ext>
            </a:extLst>
          </p:cNvPr>
          <p:cNvSpPr>
            <a:spLocks noGrp="1"/>
          </p:cNvSpPr>
          <p:nvPr>
            <p:ph type="title"/>
          </p:nvPr>
        </p:nvSpPr>
        <p:spPr/>
        <p:txBody>
          <a:bodyPr/>
          <a:lstStyle/>
          <a:p>
            <a:r>
              <a:rPr lang="da-DK" dirty="0"/>
              <a:t>Udspil mod trumf kontrakter</a:t>
            </a:r>
            <a:br>
              <a:rPr lang="da-DK" dirty="0"/>
            </a:br>
            <a:r>
              <a:rPr lang="da-DK" dirty="0"/>
              <a:t> </a:t>
            </a:r>
            <a:r>
              <a:rPr lang="da-DK" sz="2400" dirty="0"/>
              <a:t>- Makkers farve </a:t>
            </a:r>
            <a:endParaRPr lang="da-DK" dirty="0"/>
          </a:p>
        </p:txBody>
      </p:sp>
      <p:sp>
        <p:nvSpPr>
          <p:cNvPr id="3" name="Pladsholder til indhold 2">
            <a:extLst>
              <a:ext uri="{FF2B5EF4-FFF2-40B4-BE49-F238E27FC236}">
                <a16:creationId xmlns:a16="http://schemas.microsoft.com/office/drawing/2014/main" id="{BC773AA4-C7BE-2246-9521-A8AA47B911FD}"/>
              </a:ext>
            </a:extLst>
          </p:cNvPr>
          <p:cNvSpPr>
            <a:spLocks noGrp="1"/>
          </p:cNvSpPr>
          <p:nvPr>
            <p:ph idx="1"/>
          </p:nvPr>
        </p:nvSpPr>
        <p:spPr>
          <a:xfrm>
            <a:off x="1451579" y="2015731"/>
            <a:ext cx="9603275" cy="3809627"/>
          </a:xfrm>
        </p:spPr>
        <p:txBody>
          <a:bodyPr>
            <a:normAutofit fontScale="92500" lnSpcReduction="20000"/>
          </a:bodyPr>
          <a:lstStyle/>
          <a:p>
            <a:r>
              <a:rPr lang="da-DK" sz="2600" dirty="0"/>
              <a:t>Har makker meldt har du fået et råd men ikke et krav om udspil. Har du en honnør sekvens i en anden farve, er det også en mulighed – hvis ikke så måske trumf!</a:t>
            </a:r>
          </a:p>
          <a:p>
            <a:endParaRPr lang="da-DK" sz="2600" dirty="0"/>
          </a:p>
          <a:p>
            <a:r>
              <a:rPr lang="da-DK" sz="2600" dirty="0"/>
              <a:t>Spiller du et </a:t>
            </a:r>
            <a:r>
              <a:rPr lang="da-DK" sz="2600" dirty="0" err="1"/>
              <a:t>lílle</a:t>
            </a:r>
            <a:r>
              <a:rPr lang="da-DK" sz="2600" dirty="0"/>
              <a:t> kort ud i anden farve end makkers er det HØJST sandsynligt en singleton </a:t>
            </a:r>
          </a:p>
          <a:p>
            <a:pPr marL="0" indent="0">
              <a:buNone/>
            </a:pPr>
            <a:endParaRPr lang="da-DK" sz="2600" dirty="0"/>
          </a:p>
          <a:p>
            <a:r>
              <a:rPr lang="da-DK" sz="2600" dirty="0"/>
              <a:t>Spil ud efter jeres udspilsregler – også i makkers farve. </a:t>
            </a:r>
          </a:p>
          <a:p>
            <a:pPr marL="0" indent="0">
              <a:buNone/>
            </a:pPr>
            <a:endParaRPr lang="da-DK" sz="2400" dirty="0"/>
          </a:p>
          <a:p>
            <a:endParaRPr lang="da-DK" dirty="0"/>
          </a:p>
        </p:txBody>
      </p:sp>
    </p:spTree>
    <p:extLst>
      <p:ext uri="{BB962C8B-B14F-4D97-AF65-F5344CB8AC3E}">
        <p14:creationId xmlns:p14="http://schemas.microsoft.com/office/powerpoint/2010/main" val="42072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1B4A96-C37A-1643-A24A-204DBEC5B25F}"/>
              </a:ext>
            </a:extLst>
          </p:cNvPr>
          <p:cNvSpPr>
            <a:spLocks noGrp="1"/>
          </p:cNvSpPr>
          <p:nvPr>
            <p:ph type="title"/>
          </p:nvPr>
        </p:nvSpPr>
        <p:spPr/>
        <p:txBody>
          <a:bodyPr/>
          <a:lstStyle/>
          <a:p>
            <a:r>
              <a:rPr lang="da-DK" dirty="0"/>
              <a:t>tilbagespil mod trumf kontrakter</a:t>
            </a:r>
            <a:br>
              <a:rPr lang="da-DK" dirty="0"/>
            </a:br>
            <a:r>
              <a:rPr lang="da-DK" dirty="0"/>
              <a:t> </a:t>
            </a:r>
            <a:r>
              <a:rPr lang="da-DK" sz="2400" dirty="0"/>
              <a:t>- Får I første stik?</a:t>
            </a:r>
            <a:endParaRPr lang="da-DK" dirty="0"/>
          </a:p>
        </p:txBody>
      </p:sp>
      <p:sp>
        <p:nvSpPr>
          <p:cNvPr id="3" name="Pladsholder til indhold 2">
            <a:extLst>
              <a:ext uri="{FF2B5EF4-FFF2-40B4-BE49-F238E27FC236}">
                <a16:creationId xmlns:a16="http://schemas.microsoft.com/office/drawing/2014/main" id="{97897728-04FF-8346-9F6C-C26B86184981}"/>
              </a:ext>
            </a:extLst>
          </p:cNvPr>
          <p:cNvSpPr>
            <a:spLocks noGrp="1"/>
          </p:cNvSpPr>
          <p:nvPr>
            <p:ph idx="1"/>
          </p:nvPr>
        </p:nvSpPr>
        <p:spPr>
          <a:xfrm>
            <a:off x="1451579" y="2045549"/>
            <a:ext cx="9603275" cy="3890030"/>
          </a:xfrm>
        </p:spPr>
        <p:txBody>
          <a:bodyPr>
            <a:normAutofit/>
          </a:bodyPr>
          <a:lstStyle/>
          <a:p>
            <a:r>
              <a:rPr lang="da-DK" sz="2400" dirty="0"/>
              <a:t>Tjek om bordet er farligt - Er der en sidefarve med mange stik - Skift til en farve, hvor stik kan etableres. Være ikke bange for at spille tilbage fra en ugarderet honnør (fx K973).</a:t>
            </a:r>
          </a:p>
          <a:p>
            <a:r>
              <a:rPr lang="da-DK" sz="2400" dirty="0"/>
              <a:t>Er bordet farligt så tag tag jeres stik nu!</a:t>
            </a:r>
          </a:p>
          <a:p>
            <a:r>
              <a:rPr lang="da-DK" sz="2400" dirty="0"/>
              <a:t> Er bordet ufarligt - Spil trumf eller noget andet passivt. </a:t>
            </a:r>
          </a:p>
          <a:p>
            <a:r>
              <a:rPr lang="da-DK" sz="2400" dirty="0"/>
              <a:t>Giv gerne den lange trumfhånd en </a:t>
            </a:r>
            <a:r>
              <a:rPr lang="da-DK" sz="2400" dirty="0" err="1"/>
              <a:t>trumfning</a:t>
            </a:r>
            <a:r>
              <a:rPr lang="da-DK" sz="2400" dirty="0"/>
              <a:t> - Nogen gange går spilfører trumf død. </a:t>
            </a:r>
          </a:p>
          <a:p>
            <a:endParaRPr lang="da-DK" dirty="0"/>
          </a:p>
        </p:txBody>
      </p:sp>
    </p:spTree>
    <p:extLst>
      <p:ext uri="{BB962C8B-B14F-4D97-AF65-F5344CB8AC3E}">
        <p14:creationId xmlns:p14="http://schemas.microsoft.com/office/powerpoint/2010/main" val="212738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C1D580-5E85-BA49-A7F2-93C10917756B}"/>
              </a:ext>
            </a:extLst>
          </p:cNvPr>
          <p:cNvSpPr>
            <a:spLocks noGrp="1"/>
          </p:cNvSpPr>
          <p:nvPr>
            <p:ph type="title"/>
          </p:nvPr>
        </p:nvSpPr>
        <p:spPr/>
        <p:txBody>
          <a:bodyPr/>
          <a:lstStyle/>
          <a:p>
            <a:r>
              <a:rPr lang="da-DK" dirty="0"/>
              <a:t>Hvorfor er dette emne det vigtigste af alle?</a:t>
            </a:r>
          </a:p>
        </p:txBody>
      </p:sp>
      <p:sp>
        <p:nvSpPr>
          <p:cNvPr id="3" name="Pladsholder til indhold 2">
            <a:extLst>
              <a:ext uri="{FF2B5EF4-FFF2-40B4-BE49-F238E27FC236}">
                <a16:creationId xmlns:a16="http://schemas.microsoft.com/office/drawing/2014/main" id="{78CBEF69-1C7F-F542-9954-FDFAA05E17BD}"/>
              </a:ext>
            </a:extLst>
          </p:cNvPr>
          <p:cNvSpPr>
            <a:spLocks noGrp="1"/>
          </p:cNvSpPr>
          <p:nvPr>
            <p:ph idx="1"/>
          </p:nvPr>
        </p:nvSpPr>
        <p:spPr/>
        <p:txBody>
          <a:bodyPr>
            <a:normAutofit/>
          </a:bodyPr>
          <a:lstStyle/>
          <a:p>
            <a:r>
              <a:rPr lang="da-DK" sz="3200" dirty="0"/>
              <a:t>I er i modspil i ca. 50% af spillene mens du bruger en særlig systemaftale en gang på en spilleaften</a:t>
            </a:r>
          </a:p>
          <a:p>
            <a:r>
              <a:rPr lang="da-DK" sz="3200" dirty="0"/>
              <a:t>Du skal spille ud i hvert 4. spil. Har du nogen lunde styr på hvad der kendetegner et godt udspil?</a:t>
            </a:r>
          </a:p>
        </p:txBody>
      </p:sp>
    </p:spTree>
    <p:extLst>
      <p:ext uri="{BB962C8B-B14F-4D97-AF65-F5344CB8AC3E}">
        <p14:creationId xmlns:p14="http://schemas.microsoft.com/office/powerpoint/2010/main" val="3000669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814A5C-602B-5E45-9595-DEF55CA435DA}"/>
              </a:ext>
            </a:extLst>
          </p:cNvPr>
          <p:cNvSpPr>
            <a:spLocks noGrp="1"/>
          </p:cNvSpPr>
          <p:nvPr>
            <p:ph type="title"/>
          </p:nvPr>
        </p:nvSpPr>
        <p:spPr/>
        <p:txBody>
          <a:bodyPr>
            <a:normAutofit/>
          </a:bodyPr>
          <a:lstStyle/>
          <a:p>
            <a:r>
              <a:rPr lang="da-DK" dirty="0"/>
              <a:t>Udspil mod trumf kontrakter</a:t>
            </a:r>
            <a:br>
              <a:rPr lang="da-DK" dirty="0"/>
            </a:br>
            <a:r>
              <a:rPr lang="da-DK" dirty="0"/>
              <a:t> </a:t>
            </a:r>
            <a:endParaRPr lang="da-DK" sz="2200" dirty="0"/>
          </a:p>
        </p:txBody>
      </p:sp>
      <p:sp>
        <p:nvSpPr>
          <p:cNvPr id="3" name="Pladsholder til indhold 2">
            <a:extLst>
              <a:ext uri="{FF2B5EF4-FFF2-40B4-BE49-F238E27FC236}">
                <a16:creationId xmlns:a16="http://schemas.microsoft.com/office/drawing/2014/main" id="{7C980147-0993-154E-ACA9-393D655D7D74}"/>
              </a:ext>
            </a:extLst>
          </p:cNvPr>
          <p:cNvSpPr>
            <a:spLocks noGrp="1"/>
          </p:cNvSpPr>
          <p:nvPr>
            <p:ph idx="1"/>
          </p:nvPr>
        </p:nvSpPr>
        <p:spPr>
          <a:xfrm>
            <a:off x="1451579" y="1938130"/>
            <a:ext cx="9603275" cy="3975653"/>
          </a:xfrm>
        </p:spPr>
        <p:txBody>
          <a:bodyPr>
            <a:normAutofit fontScale="92500" lnSpcReduction="20000"/>
          </a:bodyPr>
          <a:lstStyle/>
          <a:p>
            <a:pPr marL="0" indent="0">
              <a:buNone/>
            </a:pPr>
            <a:r>
              <a:rPr lang="da-DK" sz="2600" dirty="0">
                <a:ea typeface="Apple Symbols" panose="02000000000000000000" pitchFamily="2" charset="-79"/>
                <a:cs typeface="Apple Symbols" panose="02000000000000000000" pitchFamily="2" charset="-79"/>
              </a:rPr>
              <a:t>meldingerne er gået </a:t>
            </a:r>
          </a:p>
          <a:p>
            <a:pPr marL="0" indent="0">
              <a:buNone/>
            </a:pPr>
            <a:r>
              <a:rPr lang="da-DK" sz="2600" b="1" dirty="0">
                <a:ea typeface="Apple Symbols" panose="02000000000000000000" pitchFamily="2" charset="-79"/>
                <a:cs typeface="Apple Symbols" panose="02000000000000000000" pitchFamily="2" charset="-79"/>
              </a:rPr>
              <a:t>NORD		SYD</a:t>
            </a:r>
          </a:p>
          <a:p>
            <a:pPr marL="0" indent="0">
              <a:buNone/>
            </a:pPr>
            <a:r>
              <a:rPr lang="da-DK" sz="2600" dirty="0">
                <a:ea typeface="Apple Symbols" panose="02000000000000000000" pitchFamily="2" charset="-79"/>
                <a:cs typeface="Apple Symbols" panose="02000000000000000000" pitchFamily="2" charset="-79"/>
              </a:rPr>
              <a:t>1♠︎			2NT!</a:t>
            </a:r>
          </a:p>
          <a:p>
            <a:pPr marL="0" indent="0">
              <a:buNone/>
            </a:pPr>
            <a:r>
              <a:rPr lang="da-DK" sz="2600" dirty="0">
                <a:ea typeface="Apple Symbols" panose="02000000000000000000" pitchFamily="2" charset="-79"/>
                <a:cs typeface="Apple Symbols" panose="02000000000000000000" pitchFamily="2" charset="-79"/>
              </a:rPr>
              <a:t>4♠︎</a:t>
            </a:r>
          </a:p>
          <a:p>
            <a:pPr marL="0" indent="0">
              <a:buNone/>
            </a:pPr>
            <a:endParaRPr lang="da-DK" sz="2600" dirty="0">
              <a:ea typeface="Apple Symbols" panose="02000000000000000000" pitchFamily="2" charset="-79"/>
              <a:cs typeface="Apple Symbols" panose="02000000000000000000" pitchFamily="2" charset="-79"/>
            </a:endParaRPr>
          </a:p>
          <a:p>
            <a:pPr marL="0" indent="0">
              <a:buNone/>
            </a:pPr>
            <a:r>
              <a:rPr lang="da-DK" sz="2600" b="1" dirty="0">
                <a:ea typeface="Apple Symbols" panose="02000000000000000000" pitchFamily="2" charset="-79"/>
                <a:cs typeface="Apple Symbols" panose="02000000000000000000" pitchFamily="2" charset="-79"/>
              </a:rPr>
              <a:t>Du sidder Øst med</a:t>
            </a:r>
          </a:p>
          <a:p>
            <a:pPr marL="0" indent="0">
              <a:buNone/>
            </a:pPr>
            <a:r>
              <a:rPr lang="da-DK" sz="2600" dirty="0">
                <a:ea typeface="Apple Symbols" panose="02000000000000000000" pitchFamily="2" charset="-79"/>
                <a:cs typeface="Apple Symbols" panose="02000000000000000000" pitchFamily="2" charset="-79"/>
              </a:rPr>
              <a:t>♠︎42 </a:t>
            </a:r>
            <a:r>
              <a:rPr lang="da-DK" sz="2600" dirty="0">
                <a:solidFill>
                  <a:srgbClr val="FF0000"/>
                </a:solidFill>
                <a:ea typeface="Apple Symbols" panose="02000000000000000000" pitchFamily="2" charset="-79"/>
                <a:cs typeface="Apple Symbols" panose="02000000000000000000" pitchFamily="2" charset="-79"/>
              </a:rPr>
              <a:t>♥︎</a:t>
            </a:r>
            <a:r>
              <a:rPr lang="da-DK" sz="2600" dirty="0">
                <a:ea typeface="Apple Symbols" panose="02000000000000000000" pitchFamily="2" charset="-79"/>
                <a:cs typeface="Apple Symbols" panose="02000000000000000000" pitchFamily="2" charset="-79"/>
              </a:rPr>
              <a:t>7 </a:t>
            </a:r>
            <a:r>
              <a:rPr lang="da-DK" sz="2600" dirty="0">
                <a:solidFill>
                  <a:srgbClr val="FFC000"/>
                </a:solidFill>
                <a:ea typeface="Apple Symbols" panose="02000000000000000000" pitchFamily="2" charset="-79"/>
                <a:cs typeface="Apple Symbols" panose="02000000000000000000" pitchFamily="2" charset="-79"/>
              </a:rPr>
              <a:t>♦︎</a:t>
            </a:r>
            <a:r>
              <a:rPr lang="da-DK" sz="2600" dirty="0">
                <a:ea typeface="Apple Symbols" panose="02000000000000000000" pitchFamily="2" charset="-79"/>
                <a:cs typeface="Apple Symbols" panose="02000000000000000000" pitchFamily="2" charset="-79"/>
              </a:rPr>
              <a:t>KB563 ♣︎98432 – udspil?</a:t>
            </a:r>
          </a:p>
          <a:p>
            <a:pPr marL="0" indent="0">
              <a:buNone/>
            </a:pPr>
            <a:r>
              <a:rPr lang="da-DK" sz="2600" dirty="0">
                <a:ea typeface="Apple Symbols" panose="02000000000000000000" pitchFamily="2" charset="-79"/>
                <a:cs typeface="Apple Symbols" panose="02000000000000000000" pitchFamily="2" charset="-79"/>
              </a:rPr>
              <a:t>♠︎K42 </a:t>
            </a:r>
            <a:r>
              <a:rPr lang="da-DK" sz="2600" dirty="0">
                <a:solidFill>
                  <a:srgbClr val="FF0000"/>
                </a:solidFill>
                <a:ea typeface="Apple Symbols" panose="02000000000000000000" pitchFamily="2" charset="-79"/>
                <a:cs typeface="Apple Symbols" panose="02000000000000000000" pitchFamily="2" charset="-79"/>
              </a:rPr>
              <a:t>♥︎</a:t>
            </a:r>
            <a:r>
              <a:rPr lang="da-DK" sz="2600" dirty="0">
                <a:ea typeface="Apple Symbols" panose="02000000000000000000" pitchFamily="2" charset="-79"/>
                <a:cs typeface="Apple Symbols" panose="02000000000000000000" pitchFamily="2" charset="-79"/>
              </a:rPr>
              <a:t>76 </a:t>
            </a:r>
            <a:r>
              <a:rPr lang="da-DK" sz="2600" dirty="0">
                <a:solidFill>
                  <a:srgbClr val="FFC000"/>
                </a:solidFill>
                <a:ea typeface="Apple Symbols" panose="02000000000000000000" pitchFamily="2" charset="-79"/>
                <a:cs typeface="Apple Symbols" panose="02000000000000000000" pitchFamily="2" charset="-79"/>
              </a:rPr>
              <a:t>♦︎</a:t>
            </a:r>
            <a:r>
              <a:rPr lang="da-DK" sz="2600" dirty="0">
                <a:ea typeface="Apple Symbols" panose="02000000000000000000" pitchFamily="2" charset="-79"/>
                <a:cs typeface="Apple Symbols" panose="02000000000000000000" pitchFamily="2" charset="-79"/>
              </a:rPr>
              <a:t>K563 ♣︎9843 – udspil?</a:t>
            </a:r>
          </a:p>
          <a:p>
            <a:endParaRPr lang="da-DK" dirty="0">
              <a:ea typeface="Apple Symbols" panose="02000000000000000000" pitchFamily="2" charset="-79"/>
              <a:cs typeface="Apple Symbols" panose="02000000000000000000" pitchFamily="2" charset="-79"/>
            </a:endParaRPr>
          </a:p>
          <a:p>
            <a:endParaRPr lang="da-DK" dirty="0"/>
          </a:p>
        </p:txBody>
      </p:sp>
    </p:spTree>
    <p:extLst>
      <p:ext uri="{BB962C8B-B14F-4D97-AF65-F5344CB8AC3E}">
        <p14:creationId xmlns:p14="http://schemas.microsoft.com/office/powerpoint/2010/main" val="378789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814A5C-602B-5E45-9595-DEF55CA435DA}"/>
              </a:ext>
            </a:extLst>
          </p:cNvPr>
          <p:cNvSpPr>
            <a:spLocks noGrp="1"/>
          </p:cNvSpPr>
          <p:nvPr>
            <p:ph type="title"/>
          </p:nvPr>
        </p:nvSpPr>
        <p:spPr/>
        <p:txBody>
          <a:bodyPr>
            <a:normAutofit/>
          </a:bodyPr>
          <a:lstStyle/>
          <a:p>
            <a:r>
              <a:rPr lang="da-DK" dirty="0"/>
              <a:t>Udspil mod trumf kontrakter</a:t>
            </a:r>
            <a:br>
              <a:rPr lang="da-DK" dirty="0"/>
            </a:br>
            <a:r>
              <a:rPr lang="da-DK" dirty="0"/>
              <a:t> </a:t>
            </a:r>
            <a:endParaRPr lang="da-DK" sz="2200" dirty="0"/>
          </a:p>
        </p:txBody>
      </p:sp>
      <p:sp>
        <p:nvSpPr>
          <p:cNvPr id="3" name="Pladsholder til indhold 2">
            <a:extLst>
              <a:ext uri="{FF2B5EF4-FFF2-40B4-BE49-F238E27FC236}">
                <a16:creationId xmlns:a16="http://schemas.microsoft.com/office/drawing/2014/main" id="{7C980147-0993-154E-ACA9-393D655D7D74}"/>
              </a:ext>
            </a:extLst>
          </p:cNvPr>
          <p:cNvSpPr>
            <a:spLocks noGrp="1"/>
          </p:cNvSpPr>
          <p:nvPr>
            <p:ph idx="1"/>
          </p:nvPr>
        </p:nvSpPr>
        <p:spPr>
          <a:xfrm>
            <a:off x="1451579" y="1853754"/>
            <a:ext cx="9603275" cy="4199727"/>
          </a:xfrm>
        </p:spPr>
        <p:txBody>
          <a:bodyPr>
            <a:normAutofit fontScale="70000" lnSpcReduction="20000"/>
          </a:bodyPr>
          <a:lstStyle/>
          <a:p>
            <a:pPr marL="0" indent="0">
              <a:buNone/>
            </a:pPr>
            <a:r>
              <a:rPr lang="da-DK" sz="3400" dirty="0">
                <a:ea typeface="Apple Symbols" panose="02000000000000000000" pitchFamily="2" charset="-79"/>
                <a:cs typeface="Apple Symbols" panose="02000000000000000000" pitchFamily="2" charset="-79"/>
              </a:rPr>
              <a:t>meldingerne er gået </a:t>
            </a:r>
          </a:p>
          <a:p>
            <a:pPr marL="0" indent="0">
              <a:buNone/>
            </a:pPr>
            <a:r>
              <a:rPr lang="da-DK" sz="3400" b="1" dirty="0">
                <a:ea typeface="Apple Symbols" panose="02000000000000000000" pitchFamily="2" charset="-79"/>
                <a:cs typeface="Apple Symbols" panose="02000000000000000000" pitchFamily="2" charset="-79"/>
              </a:rPr>
              <a:t>NORD		SYD</a:t>
            </a:r>
          </a:p>
          <a:p>
            <a:pPr marL="0" indent="0">
              <a:buNone/>
            </a:pPr>
            <a:r>
              <a:rPr lang="da-DK" sz="3400" dirty="0">
                <a:ea typeface="Apple Symbols" panose="02000000000000000000" pitchFamily="2" charset="-79"/>
                <a:cs typeface="Apple Symbols" panose="02000000000000000000" pitchFamily="2" charset="-79"/>
              </a:rPr>
              <a:t>1♠︎			2</a:t>
            </a:r>
            <a:r>
              <a:rPr lang="da-DK" sz="3400" dirty="0">
                <a:solidFill>
                  <a:srgbClr val="FF0000"/>
                </a:solidFill>
                <a:ea typeface="Apple Symbols" panose="02000000000000000000" pitchFamily="2" charset="-79"/>
                <a:cs typeface="Apple Symbols" panose="02000000000000000000" pitchFamily="2" charset="-79"/>
              </a:rPr>
              <a:t>♥︎</a:t>
            </a:r>
            <a:endParaRPr lang="da-DK" sz="3400" dirty="0">
              <a:ea typeface="Apple Symbols" panose="02000000000000000000" pitchFamily="2" charset="-79"/>
              <a:cs typeface="Apple Symbols" panose="02000000000000000000" pitchFamily="2" charset="-79"/>
            </a:endParaRPr>
          </a:p>
          <a:p>
            <a:pPr marL="0" indent="0">
              <a:buNone/>
            </a:pPr>
            <a:r>
              <a:rPr lang="da-DK" sz="3400" dirty="0">
                <a:ea typeface="Apple Symbols" panose="02000000000000000000" pitchFamily="2" charset="-79"/>
                <a:cs typeface="Apple Symbols" panose="02000000000000000000" pitchFamily="2" charset="-79"/>
              </a:rPr>
              <a:t>2♠︎			4♠︎ </a:t>
            </a:r>
          </a:p>
          <a:p>
            <a:pPr marL="0" indent="0">
              <a:buNone/>
            </a:pPr>
            <a:endParaRPr lang="da-DK" dirty="0">
              <a:ea typeface="Apple Symbols" panose="02000000000000000000" pitchFamily="2" charset="-79"/>
              <a:cs typeface="Apple Symbols" panose="02000000000000000000" pitchFamily="2" charset="-79"/>
            </a:endParaRPr>
          </a:p>
          <a:p>
            <a:pPr marL="0" indent="0">
              <a:buNone/>
            </a:pPr>
            <a:r>
              <a:rPr lang="da-DK" sz="2800" b="1" dirty="0">
                <a:ea typeface="Apple Symbols" panose="02000000000000000000" pitchFamily="2" charset="-79"/>
                <a:cs typeface="Apple Symbols" panose="02000000000000000000" pitchFamily="2" charset="-79"/>
              </a:rPr>
              <a:t>Du sidder Øst med</a:t>
            </a:r>
          </a:p>
          <a:p>
            <a:pPr marL="0" indent="0">
              <a:buNone/>
            </a:pPr>
            <a:r>
              <a:rPr lang="da-DK" sz="2800" dirty="0">
                <a:ea typeface="Apple Symbols" panose="02000000000000000000" pitchFamily="2" charset="-79"/>
                <a:cs typeface="Apple Symbols" panose="02000000000000000000" pitchFamily="2" charset="-79"/>
              </a:rPr>
              <a:t>♠︎ 4 2 </a:t>
            </a:r>
            <a:r>
              <a:rPr lang="da-DK" sz="2800" dirty="0">
                <a:solidFill>
                  <a:srgbClr val="FF0000"/>
                </a:solidFill>
                <a:ea typeface="Apple Symbols" panose="02000000000000000000" pitchFamily="2" charset="-79"/>
                <a:cs typeface="Apple Symbols" panose="02000000000000000000" pitchFamily="2" charset="-79"/>
              </a:rPr>
              <a:t>♥︎</a:t>
            </a:r>
            <a:r>
              <a:rPr lang="da-DK" sz="2800" dirty="0">
                <a:ea typeface="Apple Symbols" panose="02000000000000000000" pitchFamily="2" charset="-79"/>
                <a:cs typeface="Apple Symbols" panose="02000000000000000000" pitchFamily="2" charset="-79"/>
              </a:rPr>
              <a:t>K 7 6 </a:t>
            </a:r>
            <a:r>
              <a:rPr lang="da-DK" sz="2800" dirty="0">
                <a:solidFill>
                  <a:srgbClr val="FFC000"/>
                </a:solidFill>
                <a:ea typeface="Apple Symbols" panose="02000000000000000000" pitchFamily="2" charset="-79"/>
                <a:cs typeface="Apple Symbols" panose="02000000000000000000" pitchFamily="2" charset="-79"/>
              </a:rPr>
              <a:t>♦︎</a:t>
            </a:r>
            <a:r>
              <a:rPr lang="da-DK" sz="2800" dirty="0">
                <a:ea typeface="Apple Symbols" panose="02000000000000000000" pitchFamily="2" charset="-79"/>
                <a:cs typeface="Apple Symbols" panose="02000000000000000000" pitchFamily="2" charset="-79"/>
              </a:rPr>
              <a:t>E 6 4 2 ♣︎9 8 4 3 – udspil?</a:t>
            </a:r>
          </a:p>
          <a:p>
            <a:pPr marL="0" indent="0">
              <a:buNone/>
            </a:pPr>
            <a:r>
              <a:rPr lang="da-DK" sz="2800" dirty="0">
                <a:ea typeface="Apple Symbols" panose="02000000000000000000" pitchFamily="2" charset="-79"/>
                <a:cs typeface="Apple Symbols" panose="02000000000000000000" pitchFamily="2" charset="-79"/>
              </a:rPr>
              <a:t>♠︎ K 4 2 </a:t>
            </a:r>
            <a:r>
              <a:rPr lang="da-DK" sz="2800" dirty="0">
                <a:solidFill>
                  <a:srgbClr val="FF0000"/>
                </a:solidFill>
                <a:ea typeface="Apple Symbols" panose="02000000000000000000" pitchFamily="2" charset="-79"/>
                <a:cs typeface="Apple Symbols" panose="02000000000000000000" pitchFamily="2" charset="-79"/>
              </a:rPr>
              <a:t>♥︎</a:t>
            </a:r>
            <a:r>
              <a:rPr lang="da-DK" sz="2800" dirty="0">
                <a:ea typeface="Apple Symbols" panose="02000000000000000000" pitchFamily="2" charset="-79"/>
                <a:cs typeface="Apple Symbols" panose="02000000000000000000" pitchFamily="2" charset="-79"/>
              </a:rPr>
              <a:t>6 3 </a:t>
            </a:r>
            <a:r>
              <a:rPr lang="da-DK" sz="2800" dirty="0">
                <a:solidFill>
                  <a:srgbClr val="FFC000"/>
                </a:solidFill>
                <a:ea typeface="Apple Symbols" panose="02000000000000000000" pitchFamily="2" charset="-79"/>
                <a:cs typeface="Apple Symbols" panose="02000000000000000000" pitchFamily="2" charset="-79"/>
              </a:rPr>
              <a:t>♦︎</a:t>
            </a:r>
            <a:r>
              <a:rPr lang="da-DK" sz="2800" dirty="0">
                <a:ea typeface="Apple Symbols" panose="02000000000000000000" pitchFamily="2" charset="-79"/>
                <a:cs typeface="Apple Symbols" panose="02000000000000000000" pitchFamily="2" charset="-79"/>
              </a:rPr>
              <a:t>K 4 2 ♣︎D B T 4 3 – udspil?</a:t>
            </a:r>
          </a:p>
          <a:p>
            <a:pPr marL="0" indent="0">
              <a:buNone/>
            </a:pPr>
            <a:r>
              <a:rPr lang="da-DK" sz="2800" dirty="0">
                <a:ea typeface="Apple Symbols" panose="02000000000000000000" pitchFamily="2" charset="-79"/>
                <a:cs typeface="Apple Symbols" panose="02000000000000000000" pitchFamily="2" charset="-79"/>
              </a:rPr>
              <a:t>♠︎D 4 2 </a:t>
            </a:r>
            <a:r>
              <a:rPr lang="da-DK" sz="2800" dirty="0">
                <a:solidFill>
                  <a:srgbClr val="FF0000"/>
                </a:solidFill>
                <a:ea typeface="Apple Symbols" panose="02000000000000000000" pitchFamily="2" charset="-79"/>
                <a:cs typeface="Apple Symbols" panose="02000000000000000000" pitchFamily="2" charset="-79"/>
              </a:rPr>
              <a:t>♥︎</a:t>
            </a:r>
            <a:r>
              <a:rPr lang="da-DK" sz="2800" dirty="0">
                <a:ea typeface="Apple Symbols" panose="02000000000000000000" pitchFamily="2" charset="-79"/>
                <a:cs typeface="Apple Symbols" panose="02000000000000000000" pitchFamily="2" charset="-79"/>
              </a:rPr>
              <a:t>6 </a:t>
            </a:r>
            <a:r>
              <a:rPr lang="da-DK" sz="2800" dirty="0">
                <a:solidFill>
                  <a:srgbClr val="FFC000"/>
                </a:solidFill>
                <a:ea typeface="Apple Symbols" panose="02000000000000000000" pitchFamily="2" charset="-79"/>
                <a:cs typeface="Apple Symbols" panose="02000000000000000000" pitchFamily="2" charset="-79"/>
              </a:rPr>
              <a:t>♦︎</a:t>
            </a:r>
            <a:r>
              <a:rPr lang="da-DK" sz="2800" dirty="0">
                <a:ea typeface="Apple Symbols" panose="02000000000000000000" pitchFamily="2" charset="-79"/>
                <a:cs typeface="Apple Symbols" panose="02000000000000000000" pitchFamily="2" charset="-79"/>
              </a:rPr>
              <a:t>E 6 4 2 ♣︎9 8 4 3 – udspil?</a:t>
            </a:r>
          </a:p>
          <a:p>
            <a:endParaRPr lang="da-DK" dirty="0">
              <a:ea typeface="Apple Symbols" panose="02000000000000000000" pitchFamily="2" charset="-79"/>
              <a:cs typeface="Apple Symbols" panose="02000000000000000000" pitchFamily="2" charset="-79"/>
            </a:endParaRPr>
          </a:p>
          <a:p>
            <a:endParaRPr lang="da-DK" dirty="0"/>
          </a:p>
        </p:txBody>
      </p:sp>
    </p:spTree>
    <p:extLst>
      <p:ext uri="{BB962C8B-B14F-4D97-AF65-F5344CB8AC3E}">
        <p14:creationId xmlns:p14="http://schemas.microsoft.com/office/powerpoint/2010/main" val="1511206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EA626D-D6C0-B742-8929-73A85F8714E6}"/>
              </a:ext>
            </a:extLst>
          </p:cNvPr>
          <p:cNvSpPr>
            <a:spLocks noGrp="1"/>
          </p:cNvSpPr>
          <p:nvPr>
            <p:ph type="title"/>
          </p:nvPr>
        </p:nvSpPr>
        <p:spPr/>
        <p:txBody>
          <a:bodyPr/>
          <a:lstStyle/>
          <a:p>
            <a:r>
              <a:rPr lang="da-DK" dirty="0"/>
              <a:t>4 </a:t>
            </a:r>
            <a:r>
              <a:rPr lang="da-DK" dirty="0" err="1"/>
              <a:t>øvespil</a:t>
            </a:r>
            <a:br>
              <a:rPr lang="da-DK" dirty="0"/>
            </a:br>
            <a:r>
              <a:rPr lang="da-DK" dirty="0"/>
              <a:t>Orange 6 til 9 – grøn </a:t>
            </a:r>
            <a:r>
              <a:rPr lang="da-DK"/>
              <a:t>25 problemspil</a:t>
            </a:r>
            <a:endParaRPr lang="da-DK" sz="1600" dirty="0"/>
          </a:p>
        </p:txBody>
      </p:sp>
      <p:sp>
        <p:nvSpPr>
          <p:cNvPr id="3" name="Pladsholder til indhold 2">
            <a:extLst>
              <a:ext uri="{FF2B5EF4-FFF2-40B4-BE49-F238E27FC236}">
                <a16:creationId xmlns:a16="http://schemas.microsoft.com/office/drawing/2014/main" id="{9D3FD2FC-63D0-1047-B774-9E7F38E4B346}"/>
              </a:ext>
            </a:extLst>
          </p:cNvPr>
          <p:cNvSpPr>
            <a:spLocks noGrp="1"/>
          </p:cNvSpPr>
          <p:nvPr>
            <p:ph idx="1"/>
          </p:nvPr>
        </p:nvSpPr>
        <p:spPr>
          <a:xfrm>
            <a:off x="1137146" y="1853754"/>
            <a:ext cx="10176121" cy="3990992"/>
          </a:xfrm>
        </p:spPr>
        <p:txBody>
          <a:bodyPr>
            <a:normAutofit/>
          </a:bodyPr>
          <a:lstStyle/>
          <a:p>
            <a:pPr marL="0" indent="0">
              <a:buNone/>
            </a:pPr>
            <a:r>
              <a:rPr lang="da-DK" sz="2400" dirty="0">
                <a:ea typeface="Apple Symbols" panose="02000000000000000000" pitchFamily="2" charset="-79"/>
                <a:cs typeface="Apple Symbols" panose="02000000000000000000" pitchFamily="2" charset="-79"/>
              </a:rPr>
              <a:t>Der er ingen facit men I skal efter hvert spil drøfte:</a:t>
            </a:r>
          </a:p>
          <a:p>
            <a:pPr marL="0" indent="0">
              <a:buNone/>
            </a:pPr>
            <a:r>
              <a:rPr lang="da-DK" sz="2400" b="1" dirty="0">
                <a:ea typeface="Apple Symbols" panose="02000000000000000000" pitchFamily="2" charset="-79"/>
                <a:cs typeface="Apple Symbols" panose="02000000000000000000" pitchFamily="2" charset="-79"/>
              </a:rPr>
              <a:t>Udspil og </a:t>
            </a:r>
            <a:r>
              <a:rPr lang="da-DK" sz="2400" b="1" dirty="0" err="1">
                <a:ea typeface="Apple Symbols" panose="02000000000000000000" pitchFamily="2" charset="-79"/>
                <a:cs typeface="Apple Symbols" panose="02000000000000000000" pitchFamily="2" charset="-79"/>
              </a:rPr>
              <a:t>tilspil</a:t>
            </a:r>
            <a:endParaRPr lang="da-DK" sz="2400" b="1" dirty="0">
              <a:ea typeface="Apple Symbols" panose="02000000000000000000" pitchFamily="2" charset="-79"/>
              <a:cs typeface="Apple Symbols" panose="02000000000000000000" pitchFamily="2" charset="-79"/>
            </a:endParaRPr>
          </a:p>
          <a:p>
            <a:pPr marL="0" indent="0">
              <a:buNone/>
            </a:pPr>
            <a:endParaRPr lang="da-DK" dirty="0">
              <a:ea typeface="Apple Symbols" panose="02000000000000000000" pitchFamily="2" charset="-79"/>
              <a:cs typeface="Apple Symbols" panose="02000000000000000000" pitchFamily="2" charset="-79"/>
            </a:endParaRPr>
          </a:p>
          <a:p>
            <a:endParaRPr lang="da-DK" dirty="0"/>
          </a:p>
          <a:p>
            <a:pPr marL="0" indent="0">
              <a:buNone/>
            </a:pPr>
            <a:endParaRPr lang="da-DK" dirty="0"/>
          </a:p>
        </p:txBody>
      </p:sp>
    </p:spTree>
    <p:extLst>
      <p:ext uri="{BB962C8B-B14F-4D97-AF65-F5344CB8AC3E}">
        <p14:creationId xmlns:p14="http://schemas.microsoft.com/office/powerpoint/2010/main" val="6498821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AF8F6F-A264-E748-8C6F-120A8BE1362E}"/>
              </a:ext>
            </a:extLst>
          </p:cNvPr>
          <p:cNvSpPr>
            <a:spLocks noGrp="1"/>
          </p:cNvSpPr>
          <p:nvPr>
            <p:ph type="title"/>
          </p:nvPr>
        </p:nvSpPr>
        <p:spPr/>
        <p:txBody>
          <a:bodyPr/>
          <a:lstStyle/>
          <a:p>
            <a:r>
              <a:rPr lang="da-DK" dirty="0"/>
              <a:t>Vi dykker dybere ned i udspillet</a:t>
            </a:r>
            <a:br>
              <a:rPr lang="da-DK" dirty="0"/>
            </a:br>
            <a:r>
              <a:rPr lang="da-DK" sz="2000" dirty="0"/>
              <a:t>- Fortæl makker om det var et godt udspil!</a:t>
            </a:r>
          </a:p>
        </p:txBody>
      </p:sp>
      <p:sp>
        <p:nvSpPr>
          <p:cNvPr id="3" name="Pladsholder til indhold 2">
            <a:extLst>
              <a:ext uri="{FF2B5EF4-FFF2-40B4-BE49-F238E27FC236}">
                <a16:creationId xmlns:a16="http://schemas.microsoft.com/office/drawing/2014/main" id="{260CEA06-BCBB-AB47-A3DC-1E28DF3FCD57}"/>
              </a:ext>
            </a:extLst>
          </p:cNvPr>
          <p:cNvSpPr>
            <a:spLocks noGrp="1"/>
          </p:cNvSpPr>
          <p:nvPr>
            <p:ph idx="1"/>
          </p:nvPr>
        </p:nvSpPr>
        <p:spPr>
          <a:xfrm>
            <a:off x="1451579" y="2015732"/>
            <a:ext cx="9603275" cy="3915836"/>
          </a:xfrm>
        </p:spPr>
        <p:txBody>
          <a:bodyPr>
            <a:normAutofit lnSpcReduction="10000"/>
          </a:bodyPr>
          <a:lstStyle/>
          <a:p>
            <a:pPr marL="0" indent="0">
              <a:buNone/>
            </a:pPr>
            <a:r>
              <a:rPr lang="da-DK" sz="3400" b="1" dirty="0"/>
              <a:t>Omvendt forsinket kald</a:t>
            </a:r>
          </a:p>
          <a:p>
            <a:pPr marL="0" indent="0">
              <a:buNone/>
            </a:pPr>
            <a:r>
              <a:rPr lang="da-DK" sz="2600" dirty="0">
                <a:ea typeface="Apple Symbols" panose="02000000000000000000" pitchFamily="2" charset="-79"/>
                <a:cs typeface="Apple Symbols" panose="02000000000000000000" pitchFamily="2" charset="-79"/>
              </a:rPr>
              <a:t> Når spilfører første gang spiller ny farve eller trækker trumf.</a:t>
            </a:r>
          </a:p>
          <a:p>
            <a:r>
              <a:rPr lang="da-DK" sz="2600" dirty="0">
                <a:ea typeface="Apple Symbols" panose="02000000000000000000" pitchFamily="2" charset="-79"/>
                <a:cs typeface="Apple Symbols" panose="02000000000000000000" pitchFamily="2" charset="-79"/>
              </a:rPr>
              <a:t>Et lavt kort fra BÅDE udspiller og makker viser yderligere værdier i UDSPILSFARVEN end der allerede er vist ved i stik 1. </a:t>
            </a:r>
          </a:p>
          <a:p>
            <a:r>
              <a:rPr lang="da-DK" sz="2600" dirty="0">
                <a:ea typeface="Apple Symbols" panose="02000000000000000000" pitchFamily="2" charset="-79"/>
                <a:cs typeface="Apple Symbols" panose="02000000000000000000" pitchFamily="2" charset="-79"/>
              </a:rPr>
              <a:t>Et højt kort (HØJ/LAV) viser ikke yderligere værdier i udspilsfarven end allerede vist. </a:t>
            </a:r>
          </a:p>
          <a:p>
            <a:r>
              <a:rPr lang="da-DK" sz="2600" dirty="0">
                <a:ea typeface="Apple Symbols" panose="02000000000000000000" pitchFamily="2" charset="-79"/>
                <a:cs typeface="Apple Symbols" panose="02000000000000000000" pitchFamily="2" charset="-79"/>
              </a:rPr>
              <a:t>Forsinket kald viser således gensidig interesse i udspilsfarven!</a:t>
            </a:r>
          </a:p>
          <a:p>
            <a:pPr marL="0" indent="0">
              <a:buNone/>
            </a:pPr>
            <a:endParaRPr lang="da-DK" dirty="0"/>
          </a:p>
        </p:txBody>
      </p:sp>
    </p:spTree>
    <p:extLst>
      <p:ext uri="{BB962C8B-B14F-4D97-AF65-F5344CB8AC3E}">
        <p14:creationId xmlns:p14="http://schemas.microsoft.com/office/powerpoint/2010/main" val="2730462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A3F00F-B674-E745-BF09-33227A675FBF}"/>
              </a:ext>
            </a:extLst>
          </p:cNvPr>
          <p:cNvSpPr>
            <a:spLocks noGrp="1"/>
          </p:cNvSpPr>
          <p:nvPr>
            <p:ph type="title"/>
          </p:nvPr>
        </p:nvSpPr>
        <p:spPr/>
        <p:txBody>
          <a:bodyPr/>
          <a:lstStyle/>
          <a:p>
            <a:r>
              <a:rPr lang="da-DK" dirty="0"/>
              <a:t>Omvendt forsinket kald</a:t>
            </a:r>
            <a:br>
              <a:rPr lang="da-DK" dirty="0"/>
            </a:br>
            <a:r>
              <a:rPr lang="da-DK" sz="2400" dirty="0"/>
              <a:t> - udspiller 1</a:t>
            </a:r>
          </a:p>
        </p:txBody>
      </p:sp>
      <p:sp>
        <p:nvSpPr>
          <p:cNvPr id="3" name="Pladsholder til indhold 2">
            <a:extLst>
              <a:ext uri="{FF2B5EF4-FFF2-40B4-BE49-F238E27FC236}">
                <a16:creationId xmlns:a16="http://schemas.microsoft.com/office/drawing/2014/main" id="{A3283F3B-9233-CA44-99C3-2263C79C56A7}"/>
              </a:ext>
            </a:extLst>
          </p:cNvPr>
          <p:cNvSpPr>
            <a:spLocks noGrp="1"/>
          </p:cNvSpPr>
          <p:nvPr>
            <p:ph idx="1"/>
          </p:nvPr>
        </p:nvSpPr>
        <p:spPr/>
        <p:txBody>
          <a:bodyPr>
            <a:normAutofit/>
          </a:bodyPr>
          <a:lstStyle/>
          <a:p>
            <a:pPr marL="457200" lvl="1" indent="0">
              <a:buNone/>
            </a:pPr>
            <a:r>
              <a:rPr lang="da-DK" sz="2600" dirty="0">
                <a:ea typeface="Apple Symbols" panose="02000000000000000000" pitchFamily="2" charset="-79"/>
                <a:cs typeface="Apple Symbols" panose="02000000000000000000" pitchFamily="2" charset="-79"/>
              </a:rPr>
              <a:t>Modstanderne er i 3NT</a:t>
            </a:r>
          </a:p>
          <a:p>
            <a:pPr marL="457200" lvl="1" indent="0">
              <a:buNone/>
            </a:pPr>
            <a:r>
              <a:rPr lang="da-DK" sz="2600" dirty="0">
                <a:ea typeface="Apple Symbols" panose="02000000000000000000" pitchFamily="2" charset="-79"/>
                <a:cs typeface="Apple Symbols" panose="02000000000000000000" pitchFamily="2" charset="-79"/>
              </a:rPr>
              <a:t>Du spiller ♠︎ 9 ud fra:  ♠︎ K B 9 8 5 3</a:t>
            </a:r>
          </a:p>
          <a:p>
            <a:pPr marL="457200" lvl="1" indent="0">
              <a:buNone/>
            </a:pPr>
            <a:r>
              <a:rPr lang="da-DK" sz="2600" dirty="0">
                <a:ea typeface="Apple Symbols" panose="02000000000000000000" pitchFamily="2" charset="-79"/>
                <a:cs typeface="Apple Symbols" panose="02000000000000000000" pitchFamily="2" charset="-79"/>
              </a:rPr>
              <a:t>Makker bekender med ♠︎ D og spilfører stikker med ♠︎ E</a:t>
            </a:r>
          </a:p>
          <a:p>
            <a:pPr marL="457200" lvl="1" indent="0">
              <a:buNone/>
            </a:pPr>
            <a:r>
              <a:rPr lang="da-DK" sz="2600" dirty="0">
                <a:ea typeface="Apple Symbols" panose="02000000000000000000" pitchFamily="2" charset="-79"/>
                <a:cs typeface="Apple Symbols" panose="02000000000000000000" pitchFamily="2" charset="-79"/>
              </a:rPr>
              <a:t>Spilfører spiller herefter </a:t>
            </a:r>
            <a:r>
              <a:rPr lang="da-DK" sz="2600" dirty="0">
                <a:solidFill>
                  <a:srgbClr val="00B050"/>
                </a:solidFill>
                <a:ea typeface="Apple Symbols" panose="02000000000000000000" pitchFamily="2" charset="-79"/>
                <a:cs typeface="Apple Symbols" panose="02000000000000000000" pitchFamily="2" charset="-79"/>
              </a:rPr>
              <a:t>♣︎</a:t>
            </a:r>
            <a:r>
              <a:rPr lang="da-DK" sz="2600" dirty="0">
                <a:ea typeface="Apple Symbols" panose="02000000000000000000" pitchFamily="2" charset="-79"/>
                <a:cs typeface="Apple Symbols" panose="02000000000000000000" pitchFamily="2" charset="-79"/>
              </a:rPr>
              <a:t>. </a:t>
            </a:r>
          </a:p>
          <a:p>
            <a:pPr marL="457200" lvl="1" indent="0">
              <a:buNone/>
            </a:pPr>
            <a:r>
              <a:rPr lang="da-DK" sz="2600" dirty="0">
                <a:ea typeface="Apple Symbols" panose="02000000000000000000" pitchFamily="2" charset="-79"/>
                <a:cs typeface="Apple Symbols" panose="02000000000000000000" pitchFamily="2" charset="-79"/>
              </a:rPr>
              <a:t>Du sidder med  </a:t>
            </a:r>
            <a:r>
              <a:rPr lang="da-DK" sz="2600" dirty="0">
                <a:solidFill>
                  <a:srgbClr val="00B050"/>
                </a:solidFill>
                <a:ea typeface="Apple Symbols" panose="02000000000000000000" pitchFamily="2" charset="-79"/>
                <a:cs typeface="Apple Symbols" panose="02000000000000000000" pitchFamily="2" charset="-79"/>
              </a:rPr>
              <a:t>♣︎ </a:t>
            </a:r>
            <a:r>
              <a:rPr lang="da-DK" sz="2600" dirty="0">
                <a:ea typeface="Apple Symbols" panose="02000000000000000000" pitchFamily="2" charset="-79"/>
                <a:cs typeface="Apple Symbols" panose="02000000000000000000" pitchFamily="2" charset="-79"/>
              </a:rPr>
              <a:t>8 5 4 2. Hvilket kort bekender du med?</a:t>
            </a:r>
            <a:endParaRPr lang="da-DK" sz="2600" dirty="0">
              <a:solidFill>
                <a:srgbClr val="00B050"/>
              </a:solidFill>
              <a:ea typeface="Apple Symbols" panose="02000000000000000000" pitchFamily="2" charset="-79"/>
              <a:cs typeface="Apple Symbols" panose="02000000000000000000" pitchFamily="2" charset="-79"/>
            </a:endParaRPr>
          </a:p>
          <a:p>
            <a:endParaRPr lang="da-DK" dirty="0"/>
          </a:p>
        </p:txBody>
      </p:sp>
    </p:spTree>
    <p:extLst>
      <p:ext uri="{BB962C8B-B14F-4D97-AF65-F5344CB8AC3E}">
        <p14:creationId xmlns:p14="http://schemas.microsoft.com/office/powerpoint/2010/main" val="3497268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A3F00F-B674-E745-BF09-33227A675FBF}"/>
              </a:ext>
            </a:extLst>
          </p:cNvPr>
          <p:cNvSpPr>
            <a:spLocks noGrp="1"/>
          </p:cNvSpPr>
          <p:nvPr>
            <p:ph type="title"/>
          </p:nvPr>
        </p:nvSpPr>
        <p:spPr/>
        <p:txBody>
          <a:bodyPr/>
          <a:lstStyle/>
          <a:p>
            <a:r>
              <a:rPr lang="da-DK" dirty="0"/>
              <a:t>Omvendt forsinket kald</a:t>
            </a:r>
            <a:br>
              <a:rPr lang="da-DK" dirty="0"/>
            </a:br>
            <a:r>
              <a:rPr lang="da-DK" sz="2400" dirty="0"/>
              <a:t> - udspiller 2</a:t>
            </a:r>
          </a:p>
        </p:txBody>
      </p:sp>
      <p:sp>
        <p:nvSpPr>
          <p:cNvPr id="3" name="Pladsholder til indhold 2">
            <a:extLst>
              <a:ext uri="{FF2B5EF4-FFF2-40B4-BE49-F238E27FC236}">
                <a16:creationId xmlns:a16="http://schemas.microsoft.com/office/drawing/2014/main" id="{A3283F3B-9233-CA44-99C3-2263C79C56A7}"/>
              </a:ext>
            </a:extLst>
          </p:cNvPr>
          <p:cNvSpPr>
            <a:spLocks noGrp="1"/>
          </p:cNvSpPr>
          <p:nvPr>
            <p:ph idx="1"/>
          </p:nvPr>
        </p:nvSpPr>
        <p:spPr/>
        <p:txBody>
          <a:bodyPr>
            <a:normAutofit/>
          </a:bodyPr>
          <a:lstStyle/>
          <a:p>
            <a:pPr marL="457200" lvl="1" indent="0">
              <a:buNone/>
            </a:pPr>
            <a:r>
              <a:rPr lang="da-DK" sz="2600" dirty="0">
                <a:ea typeface="Apple Symbols" panose="02000000000000000000" pitchFamily="2" charset="-79"/>
                <a:cs typeface="Apple Symbols" panose="02000000000000000000" pitchFamily="2" charset="-79"/>
              </a:rPr>
              <a:t>Modstanderne er i 3NT</a:t>
            </a:r>
          </a:p>
          <a:p>
            <a:pPr marL="457200" lvl="1" indent="0">
              <a:buNone/>
            </a:pPr>
            <a:r>
              <a:rPr lang="da-DK" sz="2600" dirty="0">
                <a:ea typeface="Apple Symbols" panose="02000000000000000000" pitchFamily="2" charset="-79"/>
                <a:cs typeface="Apple Symbols" panose="02000000000000000000" pitchFamily="2" charset="-79"/>
              </a:rPr>
              <a:t>Du spiller ♠︎ 2 ud fra:  ♠︎ 9 8 7 5 2</a:t>
            </a:r>
          </a:p>
          <a:p>
            <a:pPr marL="457200" lvl="1" indent="0">
              <a:buNone/>
            </a:pPr>
            <a:r>
              <a:rPr lang="da-DK" sz="2600" dirty="0">
                <a:ea typeface="Apple Symbols" panose="02000000000000000000" pitchFamily="2" charset="-79"/>
                <a:cs typeface="Apple Symbols" panose="02000000000000000000" pitchFamily="2" charset="-79"/>
              </a:rPr>
              <a:t>Makker bekender med ♠︎ D og spilfører stikker med ♠︎ E</a:t>
            </a:r>
          </a:p>
          <a:p>
            <a:pPr marL="457200" lvl="1" indent="0">
              <a:buNone/>
            </a:pPr>
            <a:r>
              <a:rPr lang="da-DK" sz="2600" dirty="0">
                <a:ea typeface="Apple Symbols" panose="02000000000000000000" pitchFamily="2" charset="-79"/>
                <a:cs typeface="Apple Symbols" panose="02000000000000000000" pitchFamily="2" charset="-79"/>
              </a:rPr>
              <a:t>Spilfører spiller herefter </a:t>
            </a:r>
            <a:r>
              <a:rPr lang="da-DK" sz="2600" dirty="0">
                <a:solidFill>
                  <a:srgbClr val="00B050"/>
                </a:solidFill>
                <a:ea typeface="Apple Symbols" panose="02000000000000000000" pitchFamily="2" charset="-79"/>
                <a:cs typeface="Apple Symbols" panose="02000000000000000000" pitchFamily="2" charset="-79"/>
              </a:rPr>
              <a:t>♣︎</a:t>
            </a:r>
            <a:r>
              <a:rPr lang="da-DK" sz="2600" dirty="0">
                <a:ea typeface="Apple Symbols" panose="02000000000000000000" pitchFamily="2" charset="-79"/>
                <a:cs typeface="Apple Symbols" panose="02000000000000000000" pitchFamily="2" charset="-79"/>
              </a:rPr>
              <a:t>. </a:t>
            </a:r>
          </a:p>
          <a:p>
            <a:pPr marL="457200" lvl="1" indent="0">
              <a:buNone/>
            </a:pPr>
            <a:r>
              <a:rPr lang="da-DK" sz="2600" dirty="0">
                <a:ea typeface="Apple Symbols" panose="02000000000000000000" pitchFamily="2" charset="-79"/>
                <a:cs typeface="Apple Symbols" panose="02000000000000000000" pitchFamily="2" charset="-79"/>
              </a:rPr>
              <a:t>Du sidder med  </a:t>
            </a:r>
            <a:r>
              <a:rPr lang="da-DK" sz="2600" dirty="0">
                <a:solidFill>
                  <a:srgbClr val="00B050"/>
                </a:solidFill>
                <a:ea typeface="Apple Symbols" panose="02000000000000000000" pitchFamily="2" charset="-79"/>
                <a:cs typeface="Apple Symbols" panose="02000000000000000000" pitchFamily="2" charset="-79"/>
              </a:rPr>
              <a:t>♣︎ </a:t>
            </a:r>
            <a:r>
              <a:rPr lang="da-DK" sz="2600" dirty="0">
                <a:ea typeface="Apple Symbols" panose="02000000000000000000" pitchFamily="2" charset="-79"/>
                <a:cs typeface="Apple Symbols" panose="02000000000000000000" pitchFamily="2" charset="-79"/>
              </a:rPr>
              <a:t>8 5 4 2. Hvilket kort bekender du med?</a:t>
            </a:r>
            <a:endParaRPr lang="da-DK" sz="2600" dirty="0">
              <a:solidFill>
                <a:srgbClr val="00B050"/>
              </a:solidFill>
              <a:ea typeface="Apple Symbols" panose="02000000000000000000" pitchFamily="2" charset="-79"/>
              <a:cs typeface="Apple Symbols" panose="02000000000000000000" pitchFamily="2" charset="-79"/>
            </a:endParaRPr>
          </a:p>
          <a:p>
            <a:endParaRPr lang="da-DK" dirty="0"/>
          </a:p>
        </p:txBody>
      </p:sp>
    </p:spTree>
    <p:extLst>
      <p:ext uri="{BB962C8B-B14F-4D97-AF65-F5344CB8AC3E}">
        <p14:creationId xmlns:p14="http://schemas.microsoft.com/office/powerpoint/2010/main" val="3485236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A3F00F-B674-E745-BF09-33227A675FBF}"/>
              </a:ext>
            </a:extLst>
          </p:cNvPr>
          <p:cNvSpPr>
            <a:spLocks noGrp="1"/>
          </p:cNvSpPr>
          <p:nvPr>
            <p:ph type="title"/>
          </p:nvPr>
        </p:nvSpPr>
        <p:spPr/>
        <p:txBody>
          <a:bodyPr/>
          <a:lstStyle/>
          <a:p>
            <a:r>
              <a:rPr lang="da-DK" dirty="0"/>
              <a:t>Omvendt forsinket kald</a:t>
            </a:r>
            <a:br>
              <a:rPr lang="da-DK" dirty="0"/>
            </a:br>
            <a:r>
              <a:rPr lang="da-DK" sz="2400" dirty="0"/>
              <a:t> - </a:t>
            </a:r>
            <a:r>
              <a:rPr lang="da-DK" sz="2400" dirty="0" err="1"/>
              <a:t>tilspiller</a:t>
            </a:r>
            <a:r>
              <a:rPr lang="da-DK" sz="2400" dirty="0"/>
              <a:t> 1</a:t>
            </a:r>
          </a:p>
        </p:txBody>
      </p:sp>
      <p:sp>
        <p:nvSpPr>
          <p:cNvPr id="3" name="Pladsholder til indhold 2">
            <a:extLst>
              <a:ext uri="{FF2B5EF4-FFF2-40B4-BE49-F238E27FC236}">
                <a16:creationId xmlns:a16="http://schemas.microsoft.com/office/drawing/2014/main" id="{A3283F3B-9233-CA44-99C3-2263C79C56A7}"/>
              </a:ext>
            </a:extLst>
          </p:cNvPr>
          <p:cNvSpPr>
            <a:spLocks noGrp="1"/>
          </p:cNvSpPr>
          <p:nvPr>
            <p:ph idx="1"/>
          </p:nvPr>
        </p:nvSpPr>
        <p:spPr/>
        <p:txBody>
          <a:bodyPr>
            <a:normAutofit/>
          </a:bodyPr>
          <a:lstStyle/>
          <a:p>
            <a:pPr marL="457200" lvl="1" indent="0">
              <a:buNone/>
            </a:pPr>
            <a:r>
              <a:rPr lang="da-DK" sz="2600" dirty="0">
                <a:ea typeface="Apple Symbols" panose="02000000000000000000" pitchFamily="2" charset="-79"/>
                <a:cs typeface="Apple Symbols" panose="02000000000000000000" pitchFamily="2" charset="-79"/>
              </a:rPr>
              <a:t>Modstanderne er i 3NT</a:t>
            </a:r>
          </a:p>
          <a:p>
            <a:pPr marL="457200" lvl="1" indent="0">
              <a:buNone/>
            </a:pPr>
            <a:r>
              <a:rPr lang="da-DK" sz="2600" dirty="0">
                <a:ea typeface="Apple Symbols" panose="02000000000000000000" pitchFamily="2" charset="-79"/>
                <a:cs typeface="Apple Symbols" panose="02000000000000000000" pitchFamily="2" charset="-79"/>
              </a:rPr>
              <a:t>Din makker spiller ♠︎ 9 ud.  Bordet har ♠︎ 8 7 5 </a:t>
            </a:r>
          </a:p>
          <a:p>
            <a:pPr marL="457200" lvl="1" indent="0">
              <a:buNone/>
            </a:pPr>
            <a:r>
              <a:rPr lang="da-DK" sz="2600" dirty="0">
                <a:ea typeface="Apple Symbols" panose="02000000000000000000" pitchFamily="2" charset="-79"/>
                <a:cs typeface="Apple Symbols" panose="02000000000000000000" pitchFamily="2" charset="-79"/>
              </a:rPr>
              <a:t>Du sidder med  ♠︎ K D 3 2 og bekender med ♠︎ D og spilfører stikker med ♠︎ E</a:t>
            </a:r>
          </a:p>
          <a:p>
            <a:pPr marL="457200" lvl="1" indent="0">
              <a:buNone/>
            </a:pPr>
            <a:r>
              <a:rPr lang="da-DK" sz="2600" dirty="0">
                <a:ea typeface="Apple Symbols" panose="02000000000000000000" pitchFamily="2" charset="-79"/>
                <a:cs typeface="Apple Symbols" panose="02000000000000000000" pitchFamily="2" charset="-79"/>
              </a:rPr>
              <a:t>Spilfører spiller herefter </a:t>
            </a:r>
            <a:r>
              <a:rPr lang="da-DK" sz="2600" dirty="0">
                <a:solidFill>
                  <a:srgbClr val="00B050"/>
                </a:solidFill>
                <a:ea typeface="Apple Symbols" panose="02000000000000000000" pitchFamily="2" charset="-79"/>
                <a:cs typeface="Apple Symbols" panose="02000000000000000000" pitchFamily="2" charset="-79"/>
              </a:rPr>
              <a:t>♣︎</a:t>
            </a:r>
            <a:r>
              <a:rPr lang="da-DK" sz="2600" dirty="0">
                <a:ea typeface="Apple Symbols" panose="02000000000000000000" pitchFamily="2" charset="-79"/>
                <a:cs typeface="Apple Symbols" panose="02000000000000000000" pitchFamily="2" charset="-79"/>
              </a:rPr>
              <a:t>. </a:t>
            </a:r>
          </a:p>
          <a:p>
            <a:pPr marL="457200" lvl="1" indent="0">
              <a:buNone/>
            </a:pPr>
            <a:r>
              <a:rPr lang="da-DK" sz="2600" dirty="0">
                <a:ea typeface="Apple Symbols" panose="02000000000000000000" pitchFamily="2" charset="-79"/>
                <a:cs typeface="Apple Symbols" panose="02000000000000000000" pitchFamily="2" charset="-79"/>
              </a:rPr>
              <a:t>Du sidder med  </a:t>
            </a:r>
            <a:r>
              <a:rPr lang="da-DK" sz="2600" dirty="0">
                <a:solidFill>
                  <a:srgbClr val="00B050"/>
                </a:solidFill>
                <a:ea typeface="Apple Symbols" panose="02000000000000000000" pitchFamily="2" charset="-79"/>
                <a:cs typeface="Apple Symbols" panose="02000000000000000000" pitchFamily="2" charset="-79"/>
              </a:rPr>
              <a:t>♣︎ </a:t>
            </a:r>
            <a:r>
              <a:rPr lang="da-DK" sz="2600" dirty="0">
                <a:ea typeface="Apple Symbols" panose="02000000000000000000" pitchFamily="2" charset="-79"/>
                <a:cs typeface="Apple Symbols" panose="02000000000000000000" pitchFamily="2" charset="-79"/>
              </a:rPr>
              <a:t>8 5 4 2. Hvilket kort bekender du med?</a:t>
            </a:r>
            <a:endParaRPr lang="da-DK" sz="2600" dirty="0">
              <a:solidFill>
                <a:srgbClr val="00B050"/>
              </a:solidFill>
              <a:ea typeface="Apple Symbols" panose="02000000000000000000" pitchFamily="2" charset="-79"/>
              <a:cs typeface="Apple Symbols" panose="02000000000000000000" pitchFamily="2" charset="-79"/>
            </a:endParaRPr>
          </a:p>
          <a:p>
            <a:endParaRPr lang="da-DK" dirty="0"/>
          </a:p>
        </p:txBody>
      </p:sp>
    </p:spTree>
    <p:extLst>
      <p:ext uri="{BB962C8B-B14F-4D97-AF65-F5344CB8AC3E}">
        <p14:creationId xmlns:p14="http://schemas.microsoft.com/office/powerpoint/2010/main" val="3776776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A3F00F-B674-E745-BF09-33227A675FBF}"/>
              </a:ext>
            </a:extLst>
          </p:cNvPr>
          <p:cNvSpPr>
            <a:spLocks noGrp="1"/>
          </p:cNvSpPr>
          <p:nvPr>
            <p:ph type="title"/>
          </p:nvPr>
        </p:nvSpPr>
        <p:spPr/>
        <p:txBody>
          <a:bodyPr/>
          <a:lstStyle/>
          <a:p>
            <a:r>
              <a:rPr lang="da-DK" dirty="0"/>
              <a:t>Omvendt forsinket kald</a:t>
            </a:r>
            <a:br>
              <a:rPr lang="da-DK" dirty="0"/>
            </a:br>
            <a:r>
              <a:rPr lang="da-DK" sz="2400" dirty="0"/>
              <a:t> - </a:t>
            </a:r>
            <a:r>
              <a:rPr lang="da-DK" sz="2400" dirty="0" err="1"/>
              <a:t>tilspiller</a:t>
            </a:r>
            <a:r>
              <a:rPr lang="da-DK" sz="2400" dirty="0"/>
              <a:t> 2</a:t>
            </a:r>
          </a:p>
        </p:txBody>
      </p:sp>
      <p:sp>
        <p:nvSpPr>
          <p:cNvPr id="3" name="Pladsholder til indhold 2">
            <a:extLst>
              <a:ext uri="{FF2B5EF4-FFF2-40B4-BE49-F238E27FC236}">
                <a16:creationId xmlns:a16="http://schemas.microsoft.com/office/drawing/2014/main" id="{A3283F3B-9233-CA44-99C3-2263C79C56A7}"/>
              </a:ext>
            </a:extLst>
          </p:cNvPr>
          <p:cNvSpPr>
            <a:spLocks noGrp="1"/>
          </p:cNvSpPr>
          <p:nvPr>
            <p:ph idx="1"/>
          </p:nvPr>
        </p:nvSpPr>
        <p:spPr/>
        <p:txBody>
          <a:bodyPr>
            <a:normAutofit/>
          </a:bodyPr>
          <a:lstStyle/>
          <a:p>
            <a:pPr marL="457200" lvl="1" indent="0">
              <a:buNone/>
            </a:pPr>
            <a:r>
              <a:rPr lang="da-DK" sz="2600" dirty="0">
                <a:ea typeface="Apple Symbols" panose="02000000000000000000" pitchFamily="2" charset="-79"/>
                <a:cs typeface="Apple Symbols" panose="02000000000000000000" pitchFamily="2" charset="-79"/>
              </a:rPr>
              <a:t>Modstanderne er i 3NT</a:t>
            </a:r>
          </a:p>
          <a:p>
            <a:pPr marL="457200" lvl="1" indent="0">
              <a:buNone/>
            </a:pPr>
            <a:r>
              <a:rPr lang="da-DK" sz="2600" dirty="0">
                <a:ea typeface="Apple Symbols" panose="02000000000000000000" pitchFamily="2" charset="-79"/>
                <a:cs typeface="Apple Symbols" panose="02000000000000000000" pitchFamily="2" charset="-79"/>
              </a:rPr>
              <a:t>Din makker spiller ♠︎ 2 ud.  Bordet har ♠︎ 8 7 5 </a:t>
            </a:r>
          </a:p>
          <a:p>
            <a:pPr marL="457200" lvl="1" indent="0">
              <a:buNone/>
            </a:pPr>
            <a:r>
              <a:rPr lang="da-DK" sz="2600" dirty="0">
                <a:ea typeface="Apple Symbols" panose="02000000000000000000" pitchFamily="2" charset="-79"/>
                <a:cs typeface="Apple Symbols" panose="02000000000000000000" pitchFamily="2" charset="-79"/>
              </a:rPr>
              <a:t>Du sidder med  ♠︎ D 3 2 og bekender med ♠︎ D og spilfører stikker med ♠︎ E</a:t>
            </a:r>
          </a:p>
          <a:p>
            <a:pPr marL="457200" lvl="1" indent="0">
              <a:buNone/>
            </a:pPr>
            <a:r>
              <a:rPr lang="da-DK" sz="2600" dirty="0">
                <a:ea typeface="Apple Symbols" panose="02000000000000000000" pitchFamily="2" charset="-79"/>
                <a:cs typeface="Apple Symbols" panose="02000000000000000000" pitchFamily="2" charset="-79"/>
              </a:rPr>
              <a:t>Spilfører spiller herefter </a:t>
            </a:r>
            <a:r>
              <a:rPr lang="da-DK" sz="2600" dirty="0">
                <a:solidFill>
                  <a:srgbClr val="00B050"/>
                </a:solidFill>
                <a:ea typeface="Apple Symbols" panose="02000000000000000000" pitchFamily="2" charset="-79"/>
                <a:cs typeface="Apple Symbols" panose="02000000000000000000" pitchFamily="2" charset="-79"/>
              </a:rPr>
              <a:t>♣︎</a:t>
            </a:r>
            <a:r>
              <a:rPr lang="da-DK" sz="2600" dirty="0">
                <a:ea typeface="Apple Symbols" panose="02000000000000000000" pitchFamily="2" charset="-79"/>
                <a:cs typeface="Apple Symbols" panose="02000000000000000000" pitchFamily="2" charset="-79"/>
              </a:rPr>
              <a:t>. </a:t>
            </a:r>
          </a:p>
          <a:p>
            <a:pPr marL="457200" lvl="1" indent="0">
              <a:buNone/>
            </a:pPr>
            <a:r>
              <a:rPr lang="da-DK" sz="2600" dirty="0">
                <a:ea typeface="Apple Symbols" panose="02000000000000000000" pitchFamily="2" charset="-79"/>
                <a:cs typeface="Apple Symbols" panose="02000000000000000000" pitchFamily="2" charset="-79"/>
              </a:rPr>
              <a:t>Du sidder med  </a:t>
            </a:r>
            <a:r>
              <a:rPr lang="da-DK" sz="2600" dirty="0">
                <a:solidFill>
                  <a:srgbClr val="00B050"/>
                </a:solidFill>
                <a:ea typeface="Apple Symbols" panose="02000000000000000000" pitchFamily="2" charset="-79"/>
                <a:cs typeface="Apple Symbols" panose="02000000000000000000" pitchFamily="2" charset="-79"/>
              </a:rPr>
              <a:t>♣︎ </a:t>
            </a:r>
            <a:r>
              <a:rPr lang="da-DK" sz="2600" dirty="0">
                <a:ea typeface="Apple Symbols" panose="02000000000000000000" pitchFamily="2" charset="-79"/>
                <a:cs typeface="Apple Symbols" panose="02000000000000000000" pitchFamily="2" charset="-79"/>
              </a:rPr>
              <a:t>8 5 4 2. Hvilket kort bekender du med?</a:t>
            </a:r>
            <a:endParaRPr lang="da-DK" sz="2600" dirty="0">
              <a:solidFill>
                <a:srgbClr val="00B050"/>
              </a:solidFill>
              <a:ea typeface="Apple Symbols" panose="02000000000000000000" pitchFamily="2" charset="-79"/>
              <a:cs typeface="Apple Symbols" panose="02000000000000000000" pitchFamily="2" charset="-79"/>
            </a:endParaRPr>
          </a:p>
          <a:p>
            <a:endParaRPr lang="da-DK" dirty="0"/>
          </a:p>
        </p:txBody>
      </p:sp>
    </p:spTree>
    <p:extLst>
      <p:ext uri="{BB962C8B-B14F-4D97-AF65-F5344CB8AC3E}">
        <p14:creationId xmlns:p14="http://schemas.microsoft.com/office/powerpoint/2010/main" val="2970471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2786BE-0B7B-DD4F-B8F8-62BC76434BD5}"/>
              </a:ext>
            </a:extLst>
          </p:cNvPr>
          <p:cNvSpPr>
            <a:spLocks noGrp="1"/>
          </p:cNvSpPr>
          <p:nvPr>
            <p:ph type="title"/>
          </p:nvPr>
        </p:nvSpPr>
        <p:spPr/>
        <p:txBody>
          <a:bodyPr/>
          <a:lstStyle/>
          <a:p>
            <a:r>
              <a:rPr lang="da-DK" dirty="0"/>
              <a:t>Omvendt Forsinket kald</a:t>
            </a:r>
            <a:br>
              <a:rPr lang="da-DK" dirty="0"/>
            </a:br>
            <a:r>
              <a:rPr lang="da-DK" sz="2400" dirty="0"/>
              <a:t> - kræver kun at i kaster jer ud i det!</a:t>
            </a:r>
          </a:p>
        </p:txBody>
      </p:sp>
      <p:sp>
        <p:nvSpPr>
          <p:cNvPr id="3" name="Pladsholder til indhold 2">
            <a:extLst>
              <a:ext uri="{FF2B5EF4-FFF2-40B4-BE49-F238E27FC236}">
                <a16:creationId xmlns:a16="http://schemas.microsoft.com/office/drawing/2014/main" id="{B50018F0-2F4F-C448-BFD1-57C8E77D8AD8}"/>
              </a:ext>
            </a:extLst>
          </p:cNvPr>
          <p:cNvSpPr>
            <a:spLocks noGrp="1"/>
          </p:cNvSpPr>
          <p:nvPr>
            <p:ph idx="1"/>
          </p:nvPr>
        </p:nvSpPr>
        <p:spPr>
          <a:xfrm>
            <a:off x="1451579" y="2015732"/>
            <a:ext cx="9603275" cy="3714508"/>
          </a:xfrm>
        </p:spPr>
        <p:txBody>
          <a:bodyPr>
            <a:normAutofit/>
          </a:bodyPr>
          <a:lstStyle/>
          <a:p>
            <a:pPr marL="0" indent="0">
              <a:buNone/>
            </a:pPr>
            <a:r>
              <a:rPr lang="da-DK" sz="2600" dirty="0">
                <a:ea typeface="Apple Symbols" panose="02000000000000000000" pitchFamily="2" charset="-79"/>
                <a:cs typeface="Apple Symbols" panose="02000000000000000000" pitchFamily="2" charset="-79"/>
              </a:rPr>
              <a:t>Uundværligt hvis i spiller 1.3.5 højeste eller 2.4. højeste – hvorfor?</a:t>
            </a:r>
          </a:p>
          <a:p>
            <a:pPr marL="0" indent="0">
              <a:buNone/>
            </a:pPr>
            <a:endParaRPr lang="da-DK" sz="2600" dirty="0">
              <a:ea typeface="Apple Symbols" panose="02000000000000000000" pitchFamily="2" charset="-79"/>
              <a:cs typeface="Apple Symbols" panose="02000000000000000000" pitchFamily="2" charset="-79"/>
            </a:endParaRPr>
          </a:p>
          <a:p>
            <a:pPr marL="0" indent="0">
              <a:buNone/>
            </a:pPr>
            <a:r>
              <a:rPr lang="da-DK" sz="2600" dirty="0">
                <a:ea typeface="Apple Symbols" panose="02000000000000000000" pitchFamily="2" charset="-79"/>
                <a:cs typeface="Apple Symbols" panose="02000000000000000000" pitchFamily="2" charset="-79"/>
              </a:rPr>
              <a:t>Er uundværligt fra </a:t>
            </a:r>
            <a:r>
              <a:rPr lang="da-DK" sz="2600" dirty="0" err="1">
                <a:ea typeface="Apple Symbols" panose="02000000000000000000" pitchFamily="2" charset="-79"/>
                <a:cs typeface="Apple Symbols" panose="02000000000000000000" pitchFamily="2" charset="-79"/>
              </a:rPr>
              <a:t>tilspillers</a:t>
            </a:r>
            <a:r>
              <a:rPr lang="da-DK" sz="2600" dirty="0">
                <a:ea typeface="Apple Symbols" panose="02000000000000000000" pitchFamily="2" charset="-79"/>
                <a:cs typeface="Apple Symbols" panose="02000000000000000000" pitchFamily="2" charset="-79"/>
              </a:rPr>
              <a:t> side hvis I spiller attitude – hvorfor?</a:t>
            </a:r>
          </a:p>
          <a:p>
            <a:pPr marL="0" indent="0">
              <a:buNone/>
            </a:pPr>
            <a:endParaRPr lang="da-DK" dirty="0"/>
          </a:p>
          <a:p>
            <a:pPr marL="0" indent="0">
              <a:buNone/>
            </a:pPr>
            <a:endParaRPr lang="da-DK" dirty="0"/>
          </a:p>
        </p:txBody>
      </p:sp>
    </p:spTree>
    <p:extLst>
      <p:ext uri="{BB962C8B-B14F-4D97-AF65-F5344CB8AC3E}">
        <p14:creationId xmlns:p14="http://schemas.microsoft.com/office/powerpoint/2010/main" val="598160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5AD3EA-6CE2-C24E-8CA3-D6843839BD6B}"/>
              </a:ext>
            </a:extLst>
          </p:cNvPr>
          <p:cNvSpPr>
            <a:spLocks noGrp="1"/>
          </p:cNvSpPr>
          <p:nvPr>
            <p:ph type="title"/>
          </p:nvPr>
        </p:nvSpPr>
        <p:spPr/>
        <p:txBody>
          <a:bodyPr/>
          <a:lstStyle/>
          <a:p>
            <a:r>
              <a:rPr lang="da-DK" dirty="0"/>
              <a:t>Øvelse 1</a:t>
            </a:r>
          </a:p>
        </p:txBody>
      </p:sp>
      <p:graphicFrame>
        <p:nvGraphicFramePr>
          <p:cNvPr id="4" name="Pladsholder til indhold 3">
            <a:extLst>
              <a:ext uri="{FF2B5EF4-FFF2-40B4-BE49-F238E27FC236}">
                <a16:creationId xmlns:a16="http://schemas.microsoft.com/office/drawing/2014/main" id="{BDD440AC-7B35-CB4A-B5CC-8BFFE447A3C6}"/>
              </a:ext>
            </a:extLst>
          </p:cNvPr>
          <p:cNvGraphicFramePr>
            <a:graphicFrameLocks/>
          </p:cNvGraphicFramePr>
          <p:nvPr>
            <p:extLst>
              <p:ext uri="{D42A27DB-BD31-4B8C-83A1-F6EECF244321}">
                <p14:modId xmlns:p14="http://schemas.microsoft.com/office/powerpoint/2010/main" val="2044468577"/>
              </p:ext>
            </p:extLst>
          </p:nvPr>
        </p:nvGraphicFramePr>
        <p:xfrm>
          <a:off x="1739814" y="2132050"/>
          <a:ext cx="4969703" cy="3618961"/>
        </p:xfrm>
        <a:graphic>
          <a:graphicData uri="http://schemas.openxmlformats.org/drawingml/2006/table">
            <a:tbl>
              <a:tblPr firstRow="1" bandRow="1">
                <a:tableStyleId>{2D5ABB26-0587-4C30-8999-92F81FD0307C}</a:tableStyleId>
              </a:tblPr>
              <a:tblGrid>
                <a:gridCol w="946105">
                  <a:extLst>
                    <a:ext uri="{9D8B030D-6E8A-4147-A177-3AD203B41FA5}">
                      <a16:colId xmlns:a16="http://schemas.microsoft.com/office/drawing/2014/main" val="152968680"/>
                    </a:ext>
                  </a:extLst>
                </a:gridCol>
                <a:gridCol w="1240642">
                  <a:extLst>
                    <a:ext uri="{9D8B030D-6E8A-4147-A177-3AD203B41FA5}">
                      <a16:colId xmlns:a16="http://schemas.microsoft.com/office/drawing/2014/main" val="385366811"/>
                    </a:ext>
                  </a:extLst>
                </a:gridCol>
                <a:gridCol w="2782956">
                  <a:extLst>
                    <a:ext uri="{9D8B030D-6E8A-4147-A177-3AD203B41FA5}">
                      <a16:colId xmlns:a16="http://schemas.microsoft.com/office/drawing/2014/main" val="4146855904"/>
                    </a:ext>
                  </a:extLst>
                </a:gridCol>
              </a:tblGrid>
              <a:tr h="1296950">
                <a:tc>
                  <a:txBody>
                    <a:bodyPr/>
                    <a:lstStyle/>
                    <a:p>
                      <a:endParaRPr lang="da-DK" sz="1600" dirty="0">
                        <a:latin typeface="+mn-lt"/>
                      </a:endParaRPr>
                    </a:p>
                  </a:txBody>
                  <a:tcPr/>
                </a:tc>
                <a:tc>
                  <a:txBody>
                    <a:bodyPr/>
                    <a:lstStyle/>
                    <a:p>
                      <a:r>
                        <a:rPr lang="da-DK" dirty="0">
                          <a:latin typeface="+mn-lt"/>
                          <a:ea typeface="Apple Symbols" panose="02000000000000000000" pitchFamily="2" charset="-79"/>
                          <a:cs typeface="Apple Symbols" panose="02000000000000000000" pitchFamily="2" charset="-79"/>
                        </a:rPr>
                        <a:t>♠︎  8 7 6</a:t>
                      </a:r>
                    </a:p>
                    <a:p>
                      <a:r>
                        <a:rPr lang="da-DK" dirty="0">
                          <a:solidFill>
                            <a:srgbClr val="FF000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E K B</a:t>
                      </a:r>
                    </a:p>
                    <a:p>
                      <a:r>
                        <a:rPr lang="da-DK" dirty="0">
                          <a:solidFill>
                            <a:srgbClr val="FFC00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E K D 2</a:t>
                      </a:r>
                    </a:p>
                    <a:p>
                      <a:r>
                        <a:rPr lang="da-DK" dirty="0">
                          <a:solidFill>
                            <a:srgbClr val="00B05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B 4 3 2</a:t>
                      </a:r>
                    </a:p>
                  </a:txBody>
                  <a:tcPr/>
                </a:tc>
                <a:tc>
                  <a:txBody>
                    <a:bodyPr/>
                    <a:lstStyle/>
                    <a:p>
                      <a:endParaRPr lang="da-DK" dirty="0">
                        <a:latin typeface="+mn-lt"/>
                        <a:ea typeface="Apple Symbols" panose="02000000000000000000" pitchFamily="2" charset="-79"/>
                        <a:cs typeface="Apple Symbols" panose="02000000000000000000" pitchFamily="2" charset="-79"/>
                      </a:endParaRPr>
                    </a:p>
                  </a:txBody>
                  <a:tcPr/>
                </a:tc>
                <a:extLst>
                  <a:ext uri="{0D108BD9-81ED-4DB2-BD59-A6C34878D82A}">
                    <a16:rowId xmlns:a16="http://schemas.microsoft.com/office/drawing/2014/main" val="2830271257"/>
                  </a:ext>
                </a:extLst>
              </a:tr>
              <a:tr h="1377463">
                <a:tc>
                  <a:txBody>
                    <a:bodyPr/>
                    <a:lstStyle/>
                    <a:p>
                      <a:r>
                        <a:rPr lang="da-DK" sz="1800" dirty="0">
                          <a:solidFill>
                            <a:schemeClr val="tx1"/>
                          </a:solidFill>
                          <a:latin typeface="+mn-lt"/>
                          <a:ea typeface="Apple Symbols" panose="02000000000000000000" pitchFamily="2" charset="-79"/>
                          <a:cs typeface="Apple Symbols" panose="02000000000000000000" pitchFamily="2" charset="-79"/>
                        </a:rPr>
                        <a:t>Udspil ♠︎2</a:t>
                      </a:r>
                    </a:p>
                  </a:txBody>
                  <a:tcPr/>
                </a:tc>
                <a:tc>
                  <a:txBody>
                    <a:bodyPr/>
                    <a:lstStyle/>
                    <a:p>
                      <a:pPr algn="ctr"/>
                      <a:r>
                        <a:rPr lang="da-DK" sz="2400" dirty="0">
                          <a:latin typeface="+mn-lt"/>
                        </a:rPr>
                        <a:t>N</a:t>
                      </a:r>
                    </a:p>
                    <a:p>
                      <a:pPr algn="l"/>
                      <a:r>
                        <a:rPr lang="da-DK" sz="2400" dirty="0">
                          <a:latin typeface="+mn-lt"/>
                        </a:rPr>
                        <a:t>V       Ø</a:t>
                      </a:r>
                    </a:p>
                    <a:p>
                      <a:pPr algn="ctr"/>
                      <a:r>
                        <a:rPr lang="da-DK" sz="2400" dirty="0">
                          <a:latin typeface="+mn-lt"/>
                        </a:rPr>
                        <a:t>S</a:t>
                      </a:r>
                    </a:p>
                  </a:txBody>
                  <a:tcPr/>
                </a:tc>
                <a:tc>
                  <a:txBody>
                    <a:bodyPr/>
                    <a:lstStyle/>
                    <a:p>
                      <a:r>
                        <a:rPr lang="da-DK" dirty="0">
                          <a:latin typeface="+mn-lt"/>
                          <a:ea typeface="Apple Symbols" panose="02000000000000000000" pitchFamily="2" charset="-79"/>
                          <a:cs typeface="Apple Symbols" panose="02000000000000000000" pitchFamily="2" charset="-79"/>
                        </a:rPr>
                        <a:t>♠︎  K D 4 3</a:t>
                      </a:r>
                    </a:p>
                    <a:p>
                      <a:r>
                        <a:rPr lang="da-DK" dirty="0">
                          <a:solidFill>
                            <a:srgbClr val="FF000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Color Emoji" pitchFamily="2" charset="0"/>
                          <a:cs typeface="Apple Symbols" panose="02000000000000000000" pitchFamily="2" charset="-79"/>
                        </a:rPr>
                        <a:t>T 6 5</a:t>
                      </a:r>
                    </a:p>
                    <a:p>
                      <a:r>
                        <a:rPr lang="da-DK" dirty="0">
                          <a:solidFill>
                            <a:srgbClr val="FFC00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T 9 8</a:t>
                      </a:r>
                    </a:p>
                    <a:p>
                      <a:r>
                        <a:rPr lang="da-DK" dirty="0">
                          <a:solidFill>
                            <a:srgbClr val="00B05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8 6 5</a:t>
                      </a:r>
                    </a:p>
                  </a:txBody>
                  <a:tcPr/>
                </a:tc>
                <a:extLst>
                  <a:ext uri="{0D108BD9-81ED-4DB2-BD59-A6C34878D82A}">
                    <a16:rowId xmlns:a16="http://schemas.microsoft.com/office/drawing/2014/main" val="722315062"/>
                  </a:ext>
                </a:extLst>
              </a:tr>
              <a:tr h="944548">
                <a:tc>
                  <a:txBody>
                    <a:bodyPr/>
                    <a:lstStyle/>
                    <a:p>
                      <a:endParaRPr lang="da-DK" dirty="0">
                        <a:latin typeface="+mn-lt"/>
                      </a:endParaRPr>
                    </a:p>
                  </a:txBody>
                  <a:tcPr/>
                </a:tc>
                <a:tc>
                  <a:txBody>
                    <a:bodyPr/>
                    <a:lstStyle/>
                    <a:p>
                      <a:endParaRPr lang="da-DK"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endParaRPr lang="da-DK" dirty="0">
                        <a:solidFill>
                          <a:schemeClr val="tx1"/>
                        </a:solidFill>
                        <a:latin typeface="+mn-lt"/>
                      </a:endParaRPr>
                    </a:p>
                  </a:txBody>
                  <a:tcPr/>
                </a:tc>
                <a:extLst>
                  <a:ext uri="{0D108BD9-81ED-4DB2-BD59-A6C34878D82A}">
                    <a16:rowId xmlns:a16="http://schemas.microsoft.com/office/drawing/2014/main" val="3092121503"/>
                  </a:ext>
                </a:extLst>
              </a:tr>
            </a:tbl>
          </a:graphicData>
        </a:graphic>
      </p:graphicFrame>
      <p:sp>
        <p:nvSpPr>
          <p:cNvPr id="3" name="Tekstfelt 2">
            <a:extLst>
              <a:ext uri="{FF2B5EF4-FFF2-40B4-BE49-F238E27FC236}">
                <a16:creationId xmlns:a16="http://schemas.microsoft.com/office/drawing/2014/main" id="{51500F81-895A-104F-8ACB-BA084817456D}"/>
              </a:ext>
            </a:extLst>
          </p:cNvPr>
          <p:cNvSpPr txBox="1"/>
          <p:nvPr/>
        </p:nvSpPr>
        <p:spPr>
          <a:xfrm>
            <a:off x="7249748" y="5381679"/>
            <a:ext cx="1414272" cy="369332"/>
          </a:xfrm>
          <a:prstGeom prst="rect">
            <a:avLst/>
          </a:prstGeom>
          <a:noFill/>
        </p:spPr>
        <p:txBody>
          <a:bodyPr wrap="square" rtlCol="0">
            <a:spAutoFit/>
          </a:bodyPr>
          <a:lstStyle/>
          <a:p>
            <a:r>
              <a:rPr lang="da-DK" dirty="0"/>
              <a:t>Hjerter 5</a:t>
            </a:r>
          </a:p>
        </p:txBody>
      </p:sp>
      <p:sp>
        <p:nvSpPr>
          <p:cNvPr id="5" name="Tekstfelt 4">
            <a:extLst>
              <a:ext uri="{FF2B5EF4-FFF2-40B4-BE49-F238E27FC236}">
                <a16:creationId xmlns:a16="http://schemas.microsoft.com/office/drawing/2014/main" id="{74AA6CE4-FB25-3D43-8A84-E77BFDC08CFD}"/>
              </a:ext>
            </a:extLst>
          </p:cNvPr>
          <p:cNvSpPr txBox="1"/>
          <p:nvPr/>
        </p:nvSpPr>
        <p:spPr>
          <a:xfrm>
            <a:off x="7752348" y="2622883"/>
            <a:ext cx="3633536" cy="369332"/>
          </a:xfrm>
          <a:prstGeom prst="rect">
            <a:avLst/>
          </a:prstGeom>
          <a:noFill/>
        </p:spPr>
        <p:txBody>
          <a:bodyPr wrap="square" rtlCol="0">
            <a:spAutoFit/>
          </a:bodyPr>
          <a:lstStyle/>
          <a:p>
            <a:r>
              <a:rPr lang="da-DK" dirty="0"/>
              <a:t>Kontrakt: 3NT - Udspil: </a:t>
            </a:r>
            <a:r>
              <a:rPr lang="da-DK" dirty="0">
                <a:ea typeface="Apple Symbols" panose="02000000000000000000" pitchFamily="2" charset="-79"/>
                <a:cs typeface="Apple Symbols" panose="02000000000000000000" pitchFamily="2" charset="-79"/>
              </a:rPr>
              <a:t>♠︎2</a:t>
            </a:r>
          </a:p>
        </p:txBody>
      </p:sp>
      <p:sp>
        <p:nvSpPr>
          <p:cNvPr id="6" name="Tekstfelt 5">
            <a:extLst>
              <a:ext uri="{FF2B5EF4-FFF2-40B4-BE49-F238E27FC236}">
                <a16:creationId xmlns:a16="http://schemas.microsoft.com/office/drawing/2014/main" id="{4D42672D-8F78-C547-8725-E25BEFCD8228}"/>
              </a:ext>
            </a:extLst>
          </p:cNvPr>
          <p:cNvSpPr txBox="1"/>
          <p:nvPr/>
        </p:nvSpPr>
        <p:spPr>
          <a:xfrm>
            <a:off x="7752348" y="3761344"/>
            <a:ext cx="3200400" cy="1200329"/>
          </a:xfrm>
          <a:prstGeom prst="rect">
            <a:avLst/>
          </a:prstGeom>
          <a:noFill/>
        </p:spPr>
        <p:txBody>
          <a:bodyPr wrap="square" rtlCol="0">
            <a:spAutoFit/>
          </a:bodyPr>
          <a:lstStyle/>
          <a:p>
            <a:r>
              <a:rPr lang="da-DK" dirty="0"/>
              <a:t>Spilfører stikker din dame med esset og spiller </a:t>
            </a:r>
            <a:r>
              <a:rPr lang="da-DK" dirty="0">
                <a:solidFill>
                  <a:srgbClr val="FF0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til bonden. Hvad gør du?</a:t>
            </a:r>
            <a:endParaRPr lang="da-DK" dirty="0"/>
          </a:p>
          <a:p>
            <a:endParaRPr lang="da-DK" dirty="0"/>
          </a:p>
        </p:txBody>
      </p:sp>
    </p:spTree>
    <p:extLst>
      <p:ext uri="{BB962C8B-B14F-4D97-AF65-F5344CB8AC3E}">
        <p14:creationId xmlns:p14="http://schemas.microsoft.com/office/powerpoint/2010/main" val="2081089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0F1296-DAAF-7041-AF30-2B38EA75CFE7}"/>
              </a:ext>
            </a:extLst>
          </p:cNvPr>
          <p:cNvSpPr>
            <a:spLocks noGrp="1"/>
          </p:cNvSpPr>
          <p:nvPr>
            <p:ph type="title"/>
          </p:nvPr>
        </p:nvSpPr>
        <p:spPr/>
        <p:txBody>
          <a:bodyPr>
            <a:normAutofit fontScale="90000"/>
          </a:bodyPr>
          <a:lstStyle/>
          <a:p>
            <a:r>
              <a:rPr lang="da-DK" dirty="0"/>
              <a:t>Valg af udspilskort I</a:t>
            </a:r>
            <a:br>
              <a:rPr lang="da-DK" dirty="0"/>
            </a:br>
            <a:r>
              <a:rPr lang="da-DK" sz="2200" dirty="0"/>
              <a:t>De fleste almindelige klubspillere bruger en eller anden form for attitude i udspillet.</a:t>
            </a:r>
          </a:p>
        </p:txBody>
      </p:sp>
      <p:sp>
        <p:nvSpPr>
          <p:cNvPr id="3" name="Pladsholder til indhold 2">
            <a:extLst>
              <a:ext uri="{FF2B5EF4-FFF2-40B4-BE49-F238E27FC236}">
                <a16:creationId xmlns:a16="http://schemas.microsoft.com/office/drawing/2014/main" id="{168F4826-E7EA-E441-8407-0A510F5CC070}"/>
              </a:ext>
            </a:extLst>
          </p:cNvPr>
          <p:cNvSpPr>
            <a:spLocks noGrp="1"/>
          </p:cNvSpPr>
          <p:nvPr>
            <p:ph idx="1"/>
          </p:nvPr>
        </p:nvSpPr>
        <p:spPr>
          <a:xfrm>
            <a:off x="1451579" y="2015732"/>
            <a:ext cx="9603275" cy="4037749"/>
          </a:xfrm>
        </p:spPr>
        <p:txBody>
          <a:bodyPr>
            <a:normAutofit fontScale="25000" lnSpcReduction="20000"/>
          </a:bodyPr>
          <a:lstStyle/>
          <a:p>
            <a:pPr marL="0" indent="0">
              <a:buNone/>
            </a:pPr>
            <a:r>
              <a:rPr lang="da-DK" sz="8000" dirty="0"/>
              <a:t>Eksperten bruger kun længdemarkering ved udspil. Hvad spiller I ud fra følgende:</a:t>
            </a:r>
          </a:p>
          <a:p>
            <a:pPr marL="0" indent="0">
              <a:buNone/>
            </a:pPr>
            <a:endParaRPr lang="da-DK" sz="5000" dirty="0"/>
          </a:p>
          <a:p>
            <a:pPr marL="0" indent="0">
              <a:buNone/>
            </a:pPr>
            <a:r>
              <a:rPr lang="da-DK" sz="9600" dirty="0">
                <a:solidFill>
                  <a:srgbClr val="FF0000"/>
                </a:solidFill>
                <a:latin typeface="Calibri" panose="020F0502020204030204" pitchFamily="34" charset="0"/>
                <a:ea typeface="Apple Symbols" panose="02000000000000000000" pitchFamily="2" charset="-79"/>
                <a:cs typeface="Calibri" panose="020F0502020204030204" pitchFamily="34" charset="0"/>
              </a:rPr>
              <a:t>♥︎ </a:t>
            </a:r>
            <a:r>
              <a:rPr lang="da-DK" sz="9600" dirty="0">
                <a:latin typeface="Calibri" panose="020F0502020204030204" pitchFamily="34" charset="0"/>
                <a:ea typeface="Apple Symbols" panose="02000000000000000000" pitchFamily="2" charset="-79"/>
                <a:cs typeface="Calibri" panose="020F0502020204030204" pitchFamily="34" charset="0"/>
              </a:rPr>
              <a:t>D 10 9 3 2</a:t>
            </a:r>
          </a:p>
          <a:p>
            <a:pPr marL="0" indent="0">
              <a:buNone/>
            </a:pPr>
            <a:endParaRPr lang="da-DK" sz="5000" dirty="0">
              <a:latin typeface="Calibri" panose="020F0502020204030204" pitchFamily="34" charset="0"/>
              <a:ea typeface="Apple Symbols" panose="02000000000000000000" pitchFamily="2" charset="-79"/>
              <a:cs typeface="Calibri" panose="020F0502020204030204" pitchFamily="34" charset="0"/>
            </a:endParaRPr>
          </a:p>
          <a:p>
            <a:pPr marL="0" indent="0">
              <a:buNone/>
            </a:pPr>
            <a:r>
              <a:rPr lang="da-DK" sz="9600" dirty="0">
                <a:solidFill>
                  <a:srgbClr val="FF0000"/>
                </a:solidFill>
                <a:latin typeface="Calibri" panose="020F0502020204030204" pitchFamily="34" charset="0"/>
                <a:ea typeface="Apple Symbols" panose="02000000000000000000" pitchFamily="2" charset="-79"/>
                <a:cs typeface="Calibri" panose="020F0502020204030204" pitchFamily="34" charset="0"/>
              </a:rPr>
              <a:t>♥︎ </a:t>
            </a:r>
            <a:r>
              <a:rPr lang="da-DK" sz="9600" dirty="0">
                <a:latin typeface="Calibri" panose="020F0502020204030204" pitchFamily="34" charset="0"/>
                <a:ea typeface="Apple Symbols" panose="02000000000000000000" pitchFamily="2" charset="-79"/>
                <a:cs typeface="Calibri" panose="020F0502020204030204" pitchFamily="34" charset="0"/>
              </a:rPr>
              <a:t>10 8 4 3 2</a:t>
            </a:r>
          </a:p>
          <a:p>
            <a:pPr marL="0" indent="0">
              <a:buNone/>
            </a:pPr>
            <a:endParaRPr lang="da-DK" sz="5000" dirty="0">
              <a:latin typeface="Calibri" panose="020F0502020204030204" pitchFamily="34" charset="0"/>
              <a:ea typeface="Apple Symbols" panose="02000000000000000000" pitchFamily="2" charset="-79"/>
              <a:cs typeface="Calibri" panose="020F0502020204030204" pitchFamily="34" charset="0"/>
            </a:endParaRPr>
          </a:p>
          <a:p>
            <a:pPr marL="0" indent="0">
              <a:buNone/>
            </a:pPr>
            <a:r>
              <a:rPr lang="da-DK" sz="9600" dirty="0">
                <a:solidFill>
                  <a:srgbClr val="FF0000"/>
                </a:solidFill>
                <a:latin typeface="Calibri" panose="020F0502020204030204" pitchFamily="34" charset="0"/>
                <a:ea typeface="Apple Symbols" panose="02000000000000000000" pitchFamily="2" charset="-79"/>
                <a:cs typeface="Calibri" panose="020F0502020204030204" pitchFamily="34" charset="0"/>
              </a:rPr>
              <a:t>♥︎ </a:t>
            </a:r>
            <a:r>
              <a:rPr lang="da-DK" sz="9600" dirty="0">
                <a:latin typeface="Calibri" panose="020F0502020204030204" pitchFamily="34" charset="0"/>
                <a:ea typeface="Apple Symbols" panose="02000000000000000000" pitchFamily="2" charset="-79"/>
                <a:cs typeface="Calibri" panose="020F0502020204030204" pitchFamily="34" charset="0"/>
              </a:rPr>
              <a:t>10 8 </a:t>
            </a:r>
          </a:p>
          <a:p>
            <a:pPr marL="0" indent="0">
              <a:buNone/>
            </a:pPr>
            <a:endParaRPr lang="da-DK" sz="5000" dirty="0">
              <a:solidFill>
                <a:srgbClr val="FF0000"/>
              </a:solidFill>
              <a:latin typeface="Calibri" panose="020F0502020204030204" pitchFamily="34" charset="0"/>
              <a:ea typeface="Apple Symbols" panose="02000000000000000000" pitchFamily="2" charset="-79"/>
              <a:cs typeface="Calibri" panose="020F0502020204030204" pitchFamily="34" charset="0"/>
            </a:endParaRPr>
          </a:p>
          <a:p>
            <a:pPr marL="0" indent="0">
              <a:buNone/>
            </a:pPr>
            <a:r>
              <a:rPr lang="da-DK" sz="9600" dirty="0">
                <a:solidFill>
                  <a:srgbClr val="FF0000"/>
                </a:solidFill>
                <a:latin typeface="Calibri" panose="020F0502020204030204" pitchFamily="34" charset="0"/>
                <a:ea typeface="Apple Symbols" panose="02000000000000000000" pitchFamily="2" charset="-79"/>
                <a:cs typeface="Calibri" panose="020F0502020204030204" pitchFamily="34" charset="0"/>
              </a:rPr>
              <a:t>♥︎ </a:t>
            </a:r>
            <a:r>
              <a:rPr lang="da-DK" sz="9600" dirty="0">
                <a:latin typeface="Calibri" panose="020F0502020204030204" pitchFamily="34" charset="0"/>
                <a:ea typeface="Apple Symbols" panose="02000000000000000000" pitchFamily="2" charset="-79"/>
                <a:cs typeface="Calibri" panose="020F0502020204030204" pitchFamily="34" charset="0"/>
              </a:rPr>
              <a:t>10 8 5				</a:t>
            </a:r>
            <a:endParaRPr lang="da-DK" sz="5000" dirty="0"/>
          </a:p>
          <a:p>
            <a:pPr marL="0" indent="0">
              <a:buNone/>
            </a:pPr>
            <a:endParaRPr lang="da-DK" dirty="0"/>
          </a:p>
        </p:txBody>
      </p:sp>
      <p:sp>
        <p:nvSpPr>
          <p:cNvPr id="4" name="Tekstfelt 3">
            <a:extLst>
              <a:ext uri="{FF2B5EF4-FFF2-40B4-BE49-F238E27FC236}">
                <a16:creationId xmlns:a16="http://schemas.microsoft.com/office/drawing/2014/main" id="{2245CCF3-7DAE-7247-B0E3-CAC26853030F}"/>
              </a:ext>
            </a:extLst>
          </p:cNvPr>
          <p:cNvSpPr txBox="1"/>
          <p:nvPr/>
        </p:nvSpPr>
        <p:spPr>
          <a:xfrm>
            <a:off x="3932689" y="2505670"/>
            <a:ext cx="2487170" cy="738664"/>
          </a:xfrm>
          <a:prstGeom prst="rect">
            <a:avLst/>
          </a:prstGeom>
          <a:noFill/>
        </p:spPr>
        <p:txBody>
          <a:bodyPr wrap="square" rtlCol="0">
            <a:spAutoFit/>
          </a:bodyPr>
          <a:lstStyle/>
          <a:p>
            <a:r>
              <a:rPr lang="da-DK" dirty="0"/>
              <a:t>Eksperten</a:t>
            </a:r>
          </a:p>
          <a:p>
            <a:r>
              <a:rPr lang="da-DK" sz="2400" dirty="0">
                <a:solidFill>
                  <a:srgbClr val="FF0000"/>
                </a:solidFill>
                <a:latin typeface="Calibri" panose="020F0502020204030204" pitchFamily="34" charset="0"/>
                <a:ea typeface="Apple Symbols" panose="02000000000000000000" pitchFamily="2" charset="-79"/>
                <a:cs typeface="Calibri" panose="020F0502020204030204" pitchFamily="34" charset="0"/>
              </a:rPr>
              <a:t>♥︎ </a:t>
            </a:r>
            <a:r>
              <a:rPr lang="da-DK" sz="2400" dirty="0">
                <a:latin typeface="Calibri" panose="020F0502020204030204" pitchFamily="34" charset="0"/>
                <a:ea typeface="Apple Symbols" panose="02000000000000000000" pitchFamily="2" charset="-79"/>
                <a:cs typeface="Calibri" panose="020F0502020204030204" pitchFamily="34" charset="0"/>
              </a:rPr>
              <a:t>D 10</a:t>
            </a:r>
            <a:r>
              <a:rPr lang="da-DK" sz="2400" dirty="0">
                <a:solidFill>
                  <a:srgbClr val="92D050"/>
                </a:solidFill>
                <a:latin typeface="Calibri" panose="020F0502020204030204" pitchFamily="34" charset="0"/>
                <a:ea typeface="Apple Symbols" panose="02000000000000000000" pitchFamily="2" charset="-79"/>
                <a:cs typeface="Calibri" panose="020F0502020204030204" pitchFamily="34" charset="0"/>
              </a:rPr>
              <a:t> 9 </a:t>
            </a:r>
            <a:r>
              <a:rPr lang="da-DK" sz="2400" dirty="0">
                <a:latin typeface="Calibri" panose="020F0502020204030204" pitchFamily="34" charset="0"/>
                <a:ea typeface="Apple Symbols" panose="02000000000000000000" pitchFamily="2" charset="-79"/>
                <a:cs typeface="Calibri" panose="020F0502020204030204" pitchFamily="34" charset="0"/>
              </a:rPr>
              <a:t>3 2</a:t>
            </a:r>
            <a:endParaRPr lang="da-DK" sz="2400" dirty="0"/>
          </a:p>
        </p:txBody>
      </p:sp>
      <p:sp>
        <p:nvSpPr>
          <p:cNvPr id="5" name="Tekstfelt 4">
            <a:extLst>
              <a:ext uri="{FF2B5EF4-FFF2-40B4-BE49-F238E27FC236}">
                <a16:creationId xmlns:a16="http://schemas.microsoft.com/office/drawing/2014/main" id="{8D57B211-14BF-B346-AC71-AFA174A2CBBD}"/>
              </a:ext>
            </a:extLst>
          </p:cNvPr>
          <p:cNvSpPr txBox="1"/>
          <p:nvPr/>
        </p:nvSpPr>
        <p:spPr>
          <a:xfrm>
            <a:off x="3932689" y="3610893"/>
            <a:ext cx="2073859" cy="461665"/>
          </a:xfrm>
          <a:prstGeom prst="rect">
            <a:avLst/>
          </a:prstGeom>
          <a:noFill/>
        </p:spPr>
        <p:txBody>
          <a:bodyPr wrap="square" rtlCol="0">
            <a:spAutoFit/>
          </a:bodyPr>
          <a:lstStyle/>
          <a:p>
            <a:r>
              <a:rPr lang="da-DK" sz="2400" dirty="0">
                <a:solidFill>
                  <a:srgbClr val="FF0000"/>
                </a:solidFill>
                <a:latin typeface="Calibri" panose="020F0502020204030204" pitchFamily="34" charset="0"/>
                <a:ea typeface="Apple Symbols" panose="02000000000000000000" pitchFamily="2" charset="-79"/>
                <a:cs typeface="Calibri" panose="020F0502020204030204" pitchFamily="34" charset="0"/>
              </a:rPr>
              <a:t>♥︎ </a:t>
            </a:r>
            <a:r>
              <a:rPr lang="da-DK" sz="2400" dirty="0">
                <a:latin typeface="Calibri" panose="020F0502020204030204" pitchFamily="34" charset="0"/>
                <a:ea typeface="Apple Symbols" panose="02000000000000000000" pitchFamily="2" charset="-79"/>
                <a:cs typeface="Calibri" panose="020F0502020204030204" pitchFamily="34" charset="0"/>
              </a:rPr>
              <a:t>10 8 4 3</a:t>
            </a:r>
            <a:r>
              <a:rPr lang="da-DK" sz="2400" dirty="0">
                <a:solidFill>
                  <a:srgbClr val="92D050"/>
                </a:solidFill>
                <a:latin typeface="Calibri" panose="020F0502020204030204" pitchFamily="34" charset="0"/>
                <a:ea typeface="Apple Symbols" panose="02000000000000000000" pitchFamily="2" charset="-79"/>
                <a:cs typeface="Calibri" panose="020F0502020204030204" pitchFamily="34" charset="0"/>
              </a:rPr>
              <a:t> 2 </a:t>
            </a:r>
            <a:endParaRPr lang="da-DK" sz="2400" dirty="0"/>
          </a:p>
        </p:txBody>
      </p:sp>
      <p:sp>
        <p:nvSpPr>
          <p:cNvPr id="6" name="Tekstfelt 5">
            <a:extLst>
              <a:ext uri="{FF2B5EF4-FFF2-40B4-BE49-F238E27FC236}">
                <a16:creationId xmlns:a16="http://schemas.microsoft.com/office/drawing/2014/main" id="{1A0B356D-0191-944E-B00E-461969512416}"/>
              </a:ext>
            </a:extLst>
          </p:cNvPr>
          <p:cNvSpPr txBox="1"/>
          <p:nvPr/>
        </p:nvSpPr>
        <p:spPr>
          <a:xfrm>
            <a:off x="3932689" y="4384379"/>
            <a:ext cx="1660550" cy="461665"/>
          </a:xfrm>
          <a:prstGeom prst="rect">
            <a:avLst/>
          </a:prstGeom>
          <a:noFill/>
        </p:spPr>
        <p:txBody>
          <a:bodyPr wrap="square" rtlCol="0">
            <a:spAutoFit/>
          </a:bodyPr>
          <a:lstStyle/>
          <a:p>
            <a:r>
              <a:rPr lang="da-DK" sz="2400" dirty="0">
                <a:solidFill>
                  <a:srgbClr val="FF0000"/>
                </a:solidFill>
                <a:latin typeface="Calibri" panose="020F0502020204030204" pitchFamily="34" charset="0"/>
                <a:ea typeface="Apple Symbols" panose="02000000000000000000" pitchFamily="2" charset="-79"/>
                <a:cs typeface="Calibri" panose="020F0502020204030204" pitchFamily="34" charset="0"/>
              </a:rPr>
              <a:t>♥︎ </a:t>
            </a:r>
            <a:r>
              <a:rPr lang="da-DK" sz="2400" dirty="0">
                <a:solidFill>
                  <a:srgbClr val="92D050"/>
                </a:solidFill>
                <a:latin typeface="Calibri" panose="020F0502020204030204" pitchFamily="34" charset="0"/>
                <a:ea typeface="Apple Symbols" panose="02000000000000000000" pitchFamily="2" charset="-79"/>
                <a:cs typeface="Calibri" panose="020F0502020204030204" pitchFamily="34" charset="0"/>
              </a:rPr>
              <a:t>10 </a:t>
            </a:r>
            <a:r>
              <a:rPr lang="da-DK" sz="2400" dirty="0">
                <a:latin typeface="Calibri" panose="020F0502020204030204" pitchFamily="34" charset="0"/>
                <a:ea typeface="Apple Symbols" panose="02000000000000000000" pitchFamily="2" charset="-79"/>
                <a:cs typeface="Calibri" panose="020F0502020204030204" pitchFamily="34" charset="0"/>
              </a:rPr>
              <a:t>8</a:t>
            </a:r>
            <a:r>
              <a:rPr lang="da-DK" sz="2400" dirty="0">
                <a:solidFill>
                  <a:srgbClr val="92D050"/>
                </a:solidFill>
                <a:latin typeface="Calibri" panose="020F0502020204030204" pitchFamily="34" charset="0"/>
                <a:ea typeface="Apple Symbols" panose="02000000000000000000" pitchFamily="2" charset="-79"/>
                <a:cs typeface="Calibri" panose="020F0502020204030204" pitchFamily="34" charset="0"/>
              </a:rPr>
              <a:t> </a:t>
            </a:r>
            <a:endParaRPr lang="da-DK" sz="2400" dirty="0"/>
          </a:p>
        </p:txBody>
      </p:sp>
      <p:sp>
        <p:nvSpPr>
          <p:cNvPr id="7" name="Tekstfelt 6">
            <a:extLst>
              <a:ext uri="{FF2B5EF4-FFF2-40B4-BE49-F238E27FC236}">
                <a16:creationId xmlns:a16="http://schemas.microsoft.com/office/drawing/2014/main" id="{EA6E674C-2CD0-8549-8C18-EDDBA5DFB4C2}"/>
              </a:ext>
            </a:extLst>
          </p:cNvPr>
          <p:cNvSpPr txBox="1"/>
          <p:nvPr/>
        </p:nvSpPr>
        <p:spPr>
          <a:xfrm>
            <a:off x="3932689" y="5178717"/>
            <a:ext cx="1660550" cy="461665"/>
          </a:xfrm>
          <a:prstGeom prst="rect">
            <a:avLst/>
          </a:prstGeom>
          <a:noFill/>
        </p:spPr>
        <p:txBody>
          <a:bodyPr wrap="square" rtlCol="0">
            <a:spAutoFit/>
          </a:bodyPr>
          <a:lstStyle/>
          <a:p>
            <a:r>
              <a:rPr lang="da-DK" sz="2400" dirty="0">
                <a:solidFill>
                  <a:srgbClr val="FF0000"/>
                </a:solidFill>
                <a:latin typeface="Calibri" panose="020F0502020204030204" pitchFamily="34" charset="0"/>
                <a:ea typeface="Apple Symbols" panose="02000000000000000000" pitchFamily="2" charset="-79"/>
                <a:cs typeface="Calibri" panose="020F0502020204030204" pitchFamily="34" charset="0"/>
              </a:rPr>
              <a:t>♥︎ </a:t>
            </a:r>
            <a:r>
              <a:rPr lang="da-DK" sz="2400" dirty="0">
                <a:latin typeface="Calibri" panose="020F0502020204030204" pitchFamily="34" charset="0"/>
                <a:ea typeface="Apple Symbols" panose="02000000000000000000" pitchFamily="2" charset="-79"/>
                <a:cs typeface="Calibri" panose="020F0502020204030204" pitchFamily="34" charset="0"/>
              </a:rPr>
              <a:t>10 8 </a:t>
            </a:r>
            <a:r>
              <a:rPr lang="da-DK" sz="2400" dirty="0">
                <a:solidFill>
                  <a:srgbClr val="92D050"/>
                </a:solidFill>
                <a:latin typeface="Calibri" panose="020F0502020204030204" pitchFamily="34" charset="0"/>
                <a:ea typeface="Apple Symbols" panose="02000000000000000000" pitchFamily="2" charset="-79"/>
                <a:cs typeface="Calibri" panose="020F0502020204030204" pitchFamily="34" charset="0"/>
              </a:rPr>
              <a:t> 5</a:t>
            </a:r>
            <a:endParaRPr lang="da-DK" sz="2400" dirty="0"/>
          </a:p>
        </p:txBody>
      </p:sp>
      <p:sp>
        <p:nvSpPr>
          <p:cNvPr id="8" name="Tekstfelt 7">
            <a:extLst>
              <a:ext uri="{FF2B5EF4-FFF2-40B4-BE49-F238E27FC236}">
                <a16:creationId xmlns:a16="http://schemas.microsoft.com/office/drawing/2014/main" id="{20EE80E3-0742-FC41-85A4-075B776089B0}"/>
              </a:ext>
            </a:extLst>
          </p:cNvPr>
          <p:cNvSpPr txBox="1"/>
          <p:nvPr/>
        </p:nvSpPr>
        <p:spPr>
          <a:xfrm>
            <a:off x="8145161" y="3565194"/>
            <a:ext cx="2717280" cy="369332"/>
          </a:xfrm>
          <a:prstGeom prst="rect">
            <a:avLst/>
          </a:prstGeom>
          <a:noFill/>
        </p:spPr>
        <p:txBody>
          <a:bodyPr wrap="square" rtlCol="0">
            <a:spAutoFit/>
          </a:bodyPr>
          <a:lstStyle/>
          <a:p>
            <a:r>
              <a:rPr lang="da-DK" dirty="0"/>
              <a:t>1.3.5 højeste vs. attitude</a:t>
            </a:r>
          </a:p>
        </p:txBody>
      </p:sp>
      <p:sp>
        <p:nvSpPr>
          <p:cNvPr id="9" name="Tekstfelt 8">
            <a:extLst>
              <a:ext uri="{FF2B5EF4-FFF2-40B4-BE49-F238E27FC236}">
                <a16:creationId xmlns:a16="http://schemas.microsoft.com/office/drawing/2014/main" id="{C39E329E-EEB6-F341-84EC-F7CA8318397A}"/>
              </a:ext>
            </a:extLst>
          </p:cNvPr>
          <p:cNvSpPr txBox="1"/>
          <p:nvPr/>
        </p:nvSpPr>
        <p:spPr>
          <a:xfrm>
            <a:off x="8021782" y="3059668"/>
            <a:ext cx="2535382" cy="369332"/>
          </a:xfrm>
          <a:prstGeom prst="rect">
            <a:avLst/>
          </a:prstGeom>
          <a:noFill/>
        </p:spPr>
        <p:txBody>
          <a:bodyPr wrap="square" rtlCol="0">
            <a:spAutoFit/>
          </a:bodyPr>
          <a:lstStyle/>
          <a:p>
            <a:r>
              <a:rPr lang="da-DK" dirty="0"/>
              <a:t>Hvorfor denne forskel? </a:t>
            </a:r>
            <a:endParaRPr lang="da-DK" dirty="0">
              <a:latin typeface="Calibri" panose="020F0502020204030204" pitchFamily="34" charset="0"/>
              <a:ea typeface="Apple Symbols" panose="02000000000000000000" pitchFamily="2" charset="-79"/>
              <a:cs typeface="Calibri" panose="020F0502020204030204" pitchFamily="34" charset="0"/>
            </a:endParaRPr>
          </a:p>
        </p:txBody>
      </p:sp>
      <p:sp>
        <p:nvSpPr>
          <p:cNvPr id="10" name="Tekstfelt 9">
            <a:extLst>
              <a:ext uri="{FF2B5EF4-FFF2-40B4-BE49-F238E27FC236}">
                <a16:creationId xmlns:a16="http://schemas.microsoft.com/office/drawing/2014/main" id="{0BA240E1-C89A-5144-9AF0-22263B2AAEA7}"/>
              </a:ext>
            </a:extLst>
          </p:cNvPr>
          <p:cNvSpPr txBox="1"/>
          <p:nvPr/>
        </p:nvSpPr>
        <p:spPr>
          <a:xfrm>
            <a:off x="7801065" y="4809385"/>
            <a:ext cx="2241570" cy="369332"/>
          </a:xfrm>
          <a:prstGeom prst="rect">
            <a:avLst/>
          </a:prstGeom>
          <a:noFill/>
        </p:spPr>
        <p:txBody>
          <a:bodyPr wrap="square" rtlCol="0">
            <a:spAutoFit/>
          </a:bodyPr>
          <a:lstStyle/>
          <a:p>
            <a:r>
              <a:rPr lang="da-DK" dirty="0"/>
              <a:t>Hvad er fordelen?</a:t>
            </a:r>
          </a:p>
        </p:txBody>
      </p:sp>
    </p:spTree>
    <p:extLst>
      <p:ext uri="{BB962C8B-B14F-4D97-AF65-F5344CB8AC3E}">
        <p14:creationId xmlns:p14="http://schemas.microsoft.com/office/powerpoint/2010/main" val="1871517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p:tgtEl>
                                          <p:spTgt spid="10"/>
                                        </p:tgtEl>
                                        <p:attrNameLst>
                                          <p:attrName>ppt_y</p:attrName>
                                        </p:attrNameLst>
                                      </p:cBhvr>
                                      <p:tavLst>
                                        <p:tav tm="0">
                                          <p:val>
                                            <p:strVal val="#ppt_y+#ppt_h*1.125000"/>
                                          </p:val>
                                        </p:tav>
                                        <p:tav tm="100000">
                                          <p:val>
                                            <p:strVal val="#ppt_y"/>
                                          </p:val>
                                        </p:tav>
                                      </p:tavLst>
                                    </p:anim>
                                    <p:animEffect transition="in" filter="wipe(up)">
                                      <p:cBhvr>
                                        <p:cTn id="4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5AD3EA-6CE2-C24E-8CA3-D6843839BD6B}"/>
              </a:ext>
            </a:extLst>
          </p:cNvPr>
          <p:cNvSpPr>
            <a:spLocks noGrp="1"/>
          </p:cNvSpPr>
          <p:nvPr>
            <p:ph type="title"/>
          </p:nvPr>
        </p:nvSpPr>
        <p:spPr/>
        <p:txBody>
          <a:bodyPr/>
          <a:lstStyle/>
          <a:p>
            <a:r>
              <a:rPr lang="da-DK" dirty="0"/>
              <a:t>Øvelse 2</a:t>
            </a:r>
          </a:p>
        </p:txBody>
      </p:sp>
      <p:graphicFrame>
        <p:nvGraphicFramePr>
          <p:cNvPr id="4" name="Pladsholder til indhold 3">
            <a:extLst>
              <a:ext uri="{FF2B5EF4-FFF2-40B4-BE49-F238E27FC236}">
                <a16:creationId xmlns:a16="http://schemas.microsoft.com/office/drawing/2014/main" id="{BDD440AC-7B35-CB4A-B5CC-8BFFE447A3C6}"/>
              </a:ext>
            </a:extLst>
          </p:cNvPr>
          <p:cNvGraphicFramePr>
            <a:graphicFrameLocks/>
          </p:cNvGraphicFramePr>
          <p:nvPr>
            <p:extLst>
              <p:ext uri="{D42A27DB-BD31-4B8C-83A1-F6EECF244321}">
                <p14:modId xmlns:p14="http://schemas.microsoft.com/office/powerpoint/2010/main" val="362700628"/>
              </p:ext>
            </p:extLst>
          </p:nvPr>
        </p:nvGraphicFramePr>
        <p:xfrm>
          <a:off x="1739814" y="2132050"/>
          <a:ext cx="4969703" cy="3618961"/>
        </p:xfrm>
        <a:graphic>
          <a:graphicData uri="http://schemas.openxmlformats.org/drawingml/2006/table">
            <a:tbl>
              <a:tblPr firstRow="1" bandRow="1">
                <a:tableStyleId>{2D5ABB26-0587-4C30-8999-92F81FD0307C}</a:tableStyleId>
              </a:tblPr>
              <a:tblGrid>
                <a:gridCol w="946105">
                  <a:extLst>
                    <a:ext uri="{9D8B030D-6E8A-4147-A177-3AD203B41FA5}">
                      <a16:colId xmlns:a16="http://schemas.microsoft.com/office/drawing/2014/main" val="152968680"/>
                    </a:ext>
                  </a:extLst>
                </a:gridCol>
                <a:gridCol w="1240642">
                  <a:extLst>
                    <a:ext uri="{9D8B030D-6E8A-4147-A177-3AD203B41FA5}">
                      <a16:colId xmlns:a16="http://schemas.microsoft.com/office/drawing/2014/main" val="385366811"/>
                    </a:ext>
                  </a:extLst>
                </a:gridCol>
                <a:gridCol w="2782956">
                  <a:extLst>
                    <a:ext uri="{9D8B030D-6E8A-4147-A177-3AD203B41FA5}">
                      <a16:colId xmlns:a16="http://schemas.microsoft.com/office/drawing/2014/main" val="4146855904"/>
                    </a:ext>
                  </a:extLst>
                </a:gridCol>
              </a:tblGrid>
              <a:tr h="1296950">
                <a:tc>
                  <a:txBody>
                    <a:bodyPr/>
                    <a:lstStyle/>
                    <a:p>
                      <a:endParaRPr lang="da-DK" sz="1600" dirty="0">
                        <a:latin typeface="+mn-lt"/>
                      </a:endParaRPr>
                    </a:p>
                  </a:txBody>
                  <a:tcPr/>
                </a:tc>
                <a:tc>
                  <a:txBody>
                    <a:bodyPr/>
                    <a:lstStyle/>
                    <a:p>
                      <a:r>
                        <a:rPr lang="da-DK" dirty="0">
                          <a:latin typeface="+mn-lt"/>
                          <a:ea typeface="Apple Symbols" panose="02000000000000000000" pitchFamily="2" charset="-79"/>
                          <a:cs typeface="Apple Symbols" panose="02000000000000000000" pitchFamily="2" charset="-79"/>
                        </a:rPr>
                        <a:t>♠︎  8 7 6</a:t>
                      </a:r>
                    </a:p>
                    <a:p>
                      <a:r>
                        <a:rPr lang="da-DK" dirty="0">
                          <a:solidFill>
                            <a:srgbClr val="FF000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E K B</a:t>
                      </a:r>
                    </a:p>
                    <a:p>
                      <a:r>
                        <a:rPr lang="da-DK" dirty="0">
                          <a:solidFill>
                            <a:srgbClr val="FFC00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E K D 2</a:t>
                      </a:r>
                    </a:p>
                    <a:p>
                      <a:r>
                        <a:rPr lang="da-DK" dirty="0">
                          <a:solidFill>
                            <a:srgbClr val="00B05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B 4 3 2</a:t>
                      </a:r>
                    </a:p>
                  </a:txBody>
                  <a:tcPr/>
                </a:tc>
                <a:tc>
                  <a:txBody>
                    <a:bodyPr/>
                    <a:lstStyle/>
                    <a:p>
                      <a:endParaRPr lang="da-DK" dirty="0">
                        <a:latin typeface="+mn-lt"/>
                        <a:ea typeface="Apple Symbols" panose="02000000000000000000" pitchFamily="2" charset="-79"/>
                        <a:cs typeface="Apple Symbols" panose="02000000000000000000" pitchFamily="2" charset="-79"/>
                      </a:endParaRPr>
                    </a:p>
                  </a:txBody>
                  <a:tcPr/>
                </a:tc>
                <a:extLst>
                  <a:ext uri="{0D108BD9-81ED-4DB2-BD59-A6C34878D82A}">
                    <a16:rowId xmlns:a16="http://schemas.microsoft.com/office/drawing/2014/main" val="2830271257"/>
                  </a:ext>
                </a:extLst>
              </a:tr>
              <a:tr h="1377463">
                <a:tc>
                  <a:txBody>
                    <a:bodyPr/>
                    <a:lstStyle/>
                    <a:p>
                      <a:r>
                        <a:rPr lang="da-DK" sz="1800" dirty="0">
                          <a:solidFill>
                            <a:schemeClr val="tx1"/>
                          </a:solidFill>
                          <a:latin typeface="+mn-lt"/>
                          <a:ea typeface="Apple Symbols" panose="02000000000000000000" pitchFamily="2" charset="-79"/>
                          <a:cs typeface="Apple Symbols" panose="02000000000000000000" pitchFamily="2" charset="-79"/>
                        </a:rPr>
                        <a:t>Udspil ♠︎2</a:t>
                      </a:r>
                    </a:p>
                  </a:txBody>
                  <a:tcPr/>
                </a:tc>
                <a:tc>
                  <a:txBody>
                    <a:bodyPr/>
                    <a:lstStyle/>
                    <a:p>
                      <a:pPr algn="ctr"/>
                      <a:r>
                        <a:rPr lang="da-DK" sz="2400" dirty="0">
                          <a:latin typeface="+mn-lt"/>
                        </a:rPr>
                        <a:t>N</a:t>
                      </a:r>
                    </a:p>
                    <a:p>
                      <a:pPr algn="l"/>
                      <a:r>
                        <a:rPr lang="da-DK" sz="2400" dirty="0">
                          <a:latin typeface="+mn-lt"/>
                        </a:rPr>
                        <a:t>V       Ø</a:t>
                      </a:r>
                    </a:p>
                    <a:p>
                      <a:pPr algn="ctr"/>
                      <a:r>
                        <a:rPr lang="da-DK" sz="2400" dirty="0">
                          <a:latin typeface="+mn-lt"/>
                        </a:rPr>
                        <a:t>S</a:t>
                      </a:r>
                    </a:p>
                  </a:txBody>
                  <a:tcPr/>
                </a:tc>
                <a:tc>
                  <a:txBody>
                    <a:bodyPr/>
                    <a:lstStyle/>
                    <a:p>
                      <a:r>
                        <a:rPr lang="da-DK" dirty="0">
                          <a:latin typeface="+mn-lt"/>
                          <a:ea typeface="Apple Symbols" panose="02000000000000000000" pitchFamily="2" charset="-79"/>
                          <a:cs typeface="Apple Symbols" panose="02000000000000000000" pitchFamily="2" charset="-79"/>
                        </a:rPr>
                        <a:t>♠︎  D 9 4 3</a:t>
                      </a:r>
                    </a:p>
                    <a:p>
                      <a:r>
                        <a:rPr lang="da-DK" dirty="0">
                          <a:solidFill>
                            <a:srgbClr val="FF000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Color Emoji" pitchFamily="2" charset="0"/>
                          <a:cs typeface="Apple Symbols" panose="02000000000000000000" pitchFamily="2" charset="-79"/>
                        </a:rPr>
                        <a:t>T 6 5</a:t>
                      </a:r>
                    </a:p>
                    <a:p>
                      <a:r>
                        <a:rPr lang="da-DK" dirty="0">
                          <a:solidFill>
                            <a:srgbClr val="FFC00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T 9 8</a:t>
                      </a:r>
                    </a:p>
                    <a:p>
                      <a:r>
                        <a:rPr lang="da-DK" dirty="0">
                          <a:solidFill>
                            <a:srgbClr val="00B05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8 6 5</a:t>
                      </a:r>
                    </a:p>
                  </a:txBody>
                  <a:tcPr/>
                </a:tc>
                <a:extLst>
                  <a:ext uri="{0D108BD9-81ED-4DB2-BD59-A6C34878D82A}">
                    <a16:rowId xmlns:a16="http://schemas.microsoft.com/office/drawing/2014/main" val="722315062"/>
                  </a:ext>
                </a:extLst>
              </a:tr>
              <a:tr h="944548">
                <a:tc>
                  <a:txBody>
                    <a:bodyPr/>
                    <a:lstStyle/>
                    <a:p>
                      <a:endParaRPr lang="da-DK" dirty="0">
                        <a:latin typeface="+mn-lt"/>
                      </a:endParaRPr>
                    </a:p>
                  </a:txBody>
                  <a:tcPr/>
                </a:tc>
                <a:tc>
                  <a:txBody>
                    <a:bodyPr/>
                    <a:lstStyle/>
                    <a:p>
                      <a:endParaRPr lang="da-DK"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endParaRPr lang="da-DK" dirty="0">
                        <a:solidFill>
                          <a:schemeClr val="tx1"/>
                        </a:solidFill>
                        <a:latin typeface="+mn-lt"/>
                      </a:endParaRPr>
                    </a:p>
                  </a:txBody>
                  <a:tcPr/>
                </a:tc>
                <a:extLst>
                  <a:ext uri="{0D108BD9-81ED-4DB2-BD59-A6C34878D82A}">
                    <a16:rowId xmlns:a16="http://schemas.microsoft.com/office/drawing/2014/main" val="3092121503"/>
                  </a:ext>
                </a:extLst>
              </a:tr>
            </a:tbl>
          </a:graphicData>
        </a:graphic>
      </p:graphicFrame>
      <p:sp>
        <p:nvSpPr>
          <p:cNvPr id="5" name="Tekstfelt 4">
            <a:extLst>
              <a:ext uri="{FF2B5EF4-FFF2-40B4-BE49-F238E27FC236}">
                <a16:creationId xmlns:a16="http://schemas.microsoft.com/office/drawing/2014/main" id="{3E22B2D2-C20C-894C-857E-F15DE234F455}"/>
              </a:ext>
            </a:extLst>
          </p:cNvPr>
          <p:cNvSpPr txBox="1"/>
          <p:nvPr/>
        </p:nvSpPr>
        <p:spPr>
          <a:xfrm>
            <a:off x="8368685" y="5004247"/>
            <a:ext cx="1414272" cy="369332"/>
          </a:xfrm>
          <a:prstGeom prst="rect">
            <a:avLst/>
          </a:prstGeom>
          <a:noFill/>
        </p:spPr>
        <p:txBody>
          <a:bodyPr wrap="square" rtlCol="0">
            <a:spAutoFit/>
          </a:bodyPr>
          <a:lstStyle/>
          <a:p>
            <a:r>
              <a:rPr lang="da-DK" dirty="0"/>
              <a:t>Hjerter 10</a:t>
            </a:r>
          </a:p>
        </p:txBody>
      </p:sp>
      <p:sp>
        <p:nvSpPr>
          <p:cNvPr id="3" name="Tekstfelt 2">
            <a:extLst>
              <a:ext uri="{FF2B5EF4-FFF2-40B4-BE49-F238E27FC236}">
                <a16:creationId xmlns:a16="http://schemas.microsoft.com/office/drawing/2014/main" id="{71C7FBBE-F643-FE4B-86FB-BED369A8109B}"/>
              </a:ext>
            </a:extLst>
          </p:cNvPr>
          <p:cNvSpPr txBox="1"/>
          <p:nvPr/>
        </p:nvSpPr>
        <p:spPr>
          <a:xfrm>
            <a:off x="7700210" y="2671010"/>
            <a:ext cx="2933538" cy="369332"/>
          </a:xfrm>
          <a:prstGeom prst="rect">
            <a:avLst/>
          </a:prstGeom>
          <a:noFill/>
        </p:spPr>
        <p:txBody>
          <a:bodyPr wrap="square" rtlCol="0">
            <a:spAutoFit/>
          </a:bodyPr>
          <a:lstStyle/>
          <a:p>
            <a:r>
              <a:rPr lang="da-DK" dirty="0"/>
              <a:t>Kontrakt: 3NT - Udspil: </a:t>
            </a:r>
            <a:r>
              <a:rPr lang="da-DK" dirty="0">
                <a:ea typeface="Apple Symbols" panose="02000000000000000000" pitchFamily="2" charset="-79"/>
                <a:cs typeface="Apple Symbols" panose="02000000000000000000" pitchFamily="2" charset="-79"/>
              </a:rPr>
              <a:t>♠︎2</a:t>
            </a:r>
          </a:p>
        </p:txBody>
      </p:sp>
      <p:sp>
        <p:nvSpPr>
          <p:cNvPr id="6" name="Tekstfelt 5">
            <a:extLst>
              <a:ext uri="{FF2B5EF4-FFF2-40B4-BE49-F238E27FC236}">
                <a16:creationId xmlns:a16="http://schemas.microsoft.com/office/drawing/2014/main" id="{D9045510-9653-2943-96E7-5C44CD1E38C5}"/>
              </a:ext>
            </a:extLst>
          </p:cNvPr>
          <p:cNvSpPr txBox="1"/>
          <p:nvPr/>
        </p:nvSpPr>
        <p:spPr>
          <a:xfrm>
            <a:off x="7700210" y="3669632"/>
            <a:ext cx="3116179" cy="1200329"/>
          </a:xfrm>
          <a:prstGeom prst="rect">
            <a:avLst/>
          </a:prstGeom>
          <a:noFill/>
        </p:spPr>
        <p:txBody>
          <a:bodyPr wrap="square" rtlCol="0">
            <a:spAutoFit/>
          </a:bodyPr>
          <a:lstStyle/>
          <a:p>
            <a:r>
              <a:rPr lang="da-DK" dirty="0"/>
              <a:t>Spilfører stikker din dame med esset og spiller </a:t>
            </a:r>
            <a:r>
              <a:rPr lang="da-DK" dirty="0">
                <a:solidFill>
                  <a:srgbClr val="FF0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til bonden. Hvad gør du?</a:t>
            </a:r>
            <a:endParaRPr lang="da-DK" dirty="0"/>
          </a:p>
          <a:p>
            <a:endParaRPr lang="da-DK" dirty="0"/>
          </a:p>
        </p:txBody>
      </p:sp>
    </p:spTree>
    <p:extLst>
      <p:ext uri="{BB962C8B-B14F-4D97-AF65-F5344CB8AC3E}">
        <p14:creationId xmlns:p14="http://schemas.microsoft.com/office/powerpoint/2010/main" val="3121139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310810-02C7-C248-8918-B95E03F07C4D}"/>
              </a:ext>
            </a:extLst>
          </p:cNvPr>
          <p:cNvSpPr>
            <a:spLocks noGrp="1"/>
          </p:cNvSpPr>
          <p:nvPr>
            <p:ph type="title"/>
          </p:nvPr>
        </p:nvSpPr>
        <p:spPr/>
        <p:txBody>
          <a:bodyPr/>
          <a:lstStyle/>
          <a:p>
            <a:r>
              <a:rPr lang="da-DK" dirty="0"/>
              <a:t>Fortsæt med jeres udspilsaftaler</a:t>
            </a:r>
          </a:p>
        </p:txBody>
      </p:sp>
      <p:sp>
        <p:nvSpPr>
          <p:cNvPr id="3" name="Pladsholder til indhold 2">
            <a:extLst>
              <a:ext uri="{FF2B5EF4-FFF2-40B4-BE49-F238E27FC236}">
                <a16:creationId xmlns:a16="http://schemas.microsoft.com/office/drawing/2014/main" id="{4F5F016D-1913-BE40-8486-42A4649AC907}"/>
              </a:ext>
            </a:extLst>
          </p:cNvPr>
          <p:cNvSpPr>
            <a:spLocks noGrp="1"/>
          </p:cNvSpPr>
          <p:nvPr>
            <p:ph idx="1"/>
          </p:nvPr>
        </p:nvSpPr>
        <p:spPr/>
        <p:txBody>
          <a:bodyPr>
            <a:normAutofit/>
          </a:bodyPr>
          <a:lstStyle/>
          <a:p>
            <a:r>
              <a:rPr lang="da-DK" sz="4000" dirty="0"/>
              <a:t>Forsinket kald – ja eller nej</a:t>
            </a:r>
          </a:p>
        </p:txBody>
      </p:sp>
    </p:spTree>
    <p:extLst>
      <p:ext uri="{BB962C8B-B14F-4D97-AF65-F5344CB8AC3E}">
        <p14:creationId xmlns:p14="http://schemas.microsoft.com/office/powerpoint/2010/main" val="42303699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DE78DA-B603-8143-9427-52333C910522}"/>
              </a:ext>
            </a:extLst>
          </p:cNvPr>
          <p:cNvSpPr>
            <a:spLocks noGrp="1"/>
          </p:cNvSpPr>
          <p:nvPr>
            <p:ph type="title"/>
          </p:nvPr>
        </p:nvSpPr>
        <p:spPr/>
        <p:txBody>
          <a:bodyPr>
            <a:normAutofit/>
          </a:bodyPr>
          <a:lstStyle/>
          <a:p>
            <a:r>
              <a:rPr lang="da-DK" dirty="0"/>
              <a:t>Kald og afvisning</a:t>
            </a:r>
            <a:br>
              <a:rPr lang="da-DK" dirty="0"/>
            </a:br>
            <a:r>
              <a:rPr lang="da-DK" dirty="0"/>
              <a:t> </a:t>
            </a:r>
            <a:r>
              <a:rPr lang="da-DK" sz="2200" dirty="0"/>
              <a:t>- bruges første gang du ikke kan bekende kulør</a:t>
            </a:r>
          </a:p>
        </p:txBody>
      </p:sp>
      <p:sp>
        <p:nvSpPr>
          <p:cNvPr id="3" name="Pladsholder til indhold 2">
            <a:extLst>
              <a:ext uri="{FF2B5EF4-FFF2-40B4-BE49-F238E27FC236}">
                <a16:creationId xmlns:a16="http://schemas.microsoft.com/office/drawing/2014/main" id="{600B34F4-3F56-9242-B7B2-FD0FB5064C42}"/>
              </a:ext>
            </a:extLst>
          </p:cNvPr>
          <p:cNvSpPr>
            <a:spLocks noGrp="1"/>
          </p:cNvSpPr>
          <p:nvPr>
            <p:ph idx="1"/>
          </p:nvPr>
        </p:nvSpPr>
        <p:spPr>
          <a:xfrm>
            <a:off x="805070" y="2015732"/>
            <a:ext cx="10754139" cy="3947746"/>
          </a:xfrm>
        </p:spPr>
        <p:txBody>
          <a:bodyPr>
            <a:normAutofit/>
          </a:bodyPr>
          <a:lstStyle/>
          <a:p>
            <a:pPr marL="0" indent="0">
              <a:buNone/>
            </a:pPr>
            <a:r>
              <a:rPr lang="da-DK" sz="2400" dirty="0"/>
              <a:t>Forsinket kald betyder, at I nu har fået styr på udspilsfarven</a:t>
            </a:r>
          </a:p>
          <a:p>
            <a:pPr marL="0" indent="0">
              <a:buNone/>
            </a:pPr>
            <a:r>
              <a:rPr lang="da-DK" sz="2400" dirty="0"/>
              <a:t>Hvad gør I så første gang der ikke kan bekendes kulør?</a:t>
            </a:r>
          </a:p>
          <a:p>
            <a:pPr marL="0" indent="0">
              <a:buNone/>
            </a:pPr>
            <a:endParaRPr lang="da-DK" sz="2400" dirty="0"/>
          </a:p>
          <a:p>
            <a:pPr marL="0" indent="0">
              <a:buNone/>
            </a:pPr>
            <a:r>
              <a:rPr lang="da-DK" sz="2400" dirty="0"/>
              <a:t>Jeg præsentere tre metoder til kald og afvisning:</a:t>
            </a:r>
          </a:p>
          <a:p>
            <a:r>
              <a:rPr lang="da-DK" sz="2400" dirty="0"/>
              <a:t>Almindeligt kald og afvisning  - som I mindst skal spille med</a:t>
            </a:r>
          </a:p>
          <a:p>
            <a:r>
              <a:rPr lang="da-DK" sz="2400" dirty="0"/>
              <a:t>Honnørkald – Et kraftigt signal</a:t>
            </a:r>
          </a:p>
          <a:p>
            <a:r>
              <a:rPr lang="da-DK" sz="2400" dirty="0"/>
              <a:t>Modificeret </a:t>
            </a:r>
            <a:r>
              <a:rPr lang="da-DK" sz="2400" dirty="0" err="1"/>
              <a:t>Lavinthal</a:t>
            </a:r>
            <a:r>
              <a:rPr lang="da-DK" sz="2400" dirty="0"/>
              <a:t> - som jeg der vil være skarpere i modspillet kan opgradere til</a:t>
            </a:r>
          </a:p>
          <a:p>
            <a:pPr marL="0" indent="0">
              <a:buNone/>
            </a:pPr>
            <a:endParaRPr lang="da-DK" dirty="0"/>
          </a:p>
          <a:p>
            <a:pPr marL="0" indent="0">
              <a:buNone/>
            </a:pPr>
            <a:endParaRPr lang="da-DK" dirty="0"/>
          </a:p>
          <a:p>
            <a:pPr marL="0" indent="0">
              <a:buNone/>
            </a:pPr>
            <a:endParaRPr lang="da-DK" dirty="0"/>
          </a:p>
        </p:txBody>
      </p:sp>
    </p:spTree>
    <p:extLst>
      <p:ext uri="{BB962C8B-B14F-4D97-AF65-F5344CB8AC3E}">
        <p14:creationId xmlns:p14="http://schemas.microsoft.com/office/powerpoint/2010/main" val="2998392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6C0D8D-7B68-124B-8F13-18D39531DDF6}"/>
              </a:ext>
            </a:extLst>
          </p:cNvPr>
          <p:cNvSpPr>
            <a:spLocks noGrp="1"/>
          </p:cNvSpPr>
          <p:nvPr>
            <p:ph type="title"/>
          </p:nvPr>
        </p:nvSpPr>
        <p:spPr/>
        <p:txBody>
          <a:bodyPr>
            <a:normAutofit/>
          </a:bodyPr>
          <a:lstStyle/>
          <a:p>
            <a:r>
              <a:rPr lang="da-DK" dirty="0"/>
              <a:t>Kald og afvisning</a:t>
            </a:r>
            <a:br>
              <a:rPr lang="da-DK" dirty="0"/>
            </a:br>
            <a:r>
              <a:rPr lang="da-DK" sz="2400" dirty="0"/>
              <a:t> - bruges første gang du ikke kan bekende kulør 1</a:t>
            </a:r>
          </a:p>
        </p:txBody>
      </p:sp>
      <p:sp>
        <p:nvSpPr>
          <p:cNvPr id="3" name="Pladsholder til indhold 2">
            <a:extLst>
              <a:ext uri="{FF2B5EF4-FFF2-40B4-BE49-F238E27FC236}">
                <a16:creationId xmlns:a16="http://schemas.microsoft.com/office/drawing/2014/main" id="{FA3B1CD9-0A12-CF46-A23A-E70654674720}"/>
              </a:ext>
            </a:extLst>
          </p:cNvPr>
          <p:cNvSpPr>
            <a:spLocks noGrp="1"/>
          </p:cNvSpPr>
          <p:nvPr>
            <p:ph idx="1"/>
          </p:nvPr>
        </p:nvSpPr>
        <p:spPr>
          <a:xfrm>
            <a:off x="1451579" y="2015732"/>
            <a:ext cx="9603275" cy="3590984"/>
          </a:xfrm>
        </p:spPr>
        <p:txBody>
          <a:bodyPr>
            <a:normAutofit/>
          </a:bodyPr>
          <a:lstStyle/>
          <a:p>
            <a:r>
              <a:rPr lang="da-DK" sz="2400" dirty="0"/>
              <a:t>Kald og afvisning sker kun én gang i hvert modspil for hver modspiller.</a:t>
            </a:r>
          </a:p>
          <a:p>
            <a:r>
              <a:rPr lang="da-DK" sz="2400" dirty="0"/>
              <a:t>Vær overvågen og omhyggelig når makker kaster af for 1. gang.</a:t>
            </a:r>
          </a:p>
          <a:p>
            <a:r>
              <a:rPr lang="da-DK" sz="2400" dirty="0"/>
              <a:t>Jeg ser alt for mange der ikke får set makkers signal!</a:t>
            </a:r>
          </a:p>
          <a:p>
            <a:r>
              <a:rPr lang="da-DK" sz="2400" dirty="0"/>
              <a:t>Jeg beder altid om at vendte med at vende stikket 1. gang makker ikke bekender da jeg skal tænke over makkers signal. </a:t>
            </a:r>
          </a:p>
          <a:p>
            <a:r>
              <a:rPr lang="da-DK" sz="2400" dirty="0"/>
              <a:t>Gør et kort break til en vane!</a:t>
            </a:r>
            <a:endParaRPr lang="da-DK" dirty="0"/>
          </a:p>
          <a:p>
            <a:pPr marL="0" indent="0">
              <a:buNone/>
            </a:pPr>
            <a:endParaRPr lang="da-DK" dirty="0"/>
          </a:p>
        </p:txBody>
      </p:sp>
    </p:spTree>
    <p:extLst>
      <p:ext uri="{BB962C8B-B14F-4D97-AF65-F5344CB8AC3E}">
        <p14:creationId xmlns:p14="http://schemas.microsoft.com/office/powerpoint/2010/main" val="746840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6C0D8D-7B68-124B-8F13-18D39531DDF6}"/>
              </a:ext>
            </a:extLst>
          </p:cNvPr>
          <p:cNvSpPr>
            <a:spLocks noGrp="1"/>
          </p:cNvSpPr>
          <p:nvPr>
            <p:ph type="title"/>
          </p:nvPr>
        </p:nvSpPr>
        <p:spPr/>
        <p:txBody>
          <a:bodyPr>
            <a:normAutofit/>
          </a:bodyPr>
          <a:lstStyle/>
          <a:p>
            <a:r>
              <a:rPr lang="da-DK" dirty="0"/>
              <a:t>Kald og afvisning</a:t>
            </a:r>
            <a:br>
              <a:rPr lang="da-DK" dirty="0"/>
            </a:br>
            <a:r>
              <a:rPr lang="da-DK" sz="2400" dirty="0"/>
              <a:t> - bruges første gang du ikke kan bekende kulør 11</a:t>
            </a:r>
          </a:p>
        </p:txBody>
      </p:sp>
      <p:sp>
        <p:nvSpPr>
          <p:cNvPr id="3" name="Pladsholder til indhold 2">
            <a:extLst>
              <a:ext uri="{FF2B5EF4-FFF2-40B4-BE49-F238E27FC236}">
                <a16:creationId xmlns:a16="http://schemas.microsoft.com/office/drawing/2014/main" id="{FA3B1CD9-0A12-CF46-A23A-E70654674720}"/>
              </a:ext>
            </a:extLst>
          </p:cNvPr>
          <p:cNvSpPr>
            <a:spLocks noGrp="1"/>
          </p:cNvSpPr>
          <p:nvPr>
            <p:ph idx="1"/>
          </p:nvPr>
        </p:nvSpPr>
        <p:spPr>
          <a:xfrm>
            <a:off x="1451579" y="2015732"/>
            <a:ext cx="9603275" cy="3858294"/>
          </a:xfrm>
        </p:spPr>
        <p:txBody>
          <a:bodyPr>
            <a:normAutofit fontScale="55000" lnSpcReduction="20000"/>
          </a:bodyPr>
          <a:lstStyle/>
          <a:p>
            <a:pPr marL="0" indent="0">
              <a:buNone/>
            </a:pPr>
            <a:r>
              <a:rPr lang="da-DK" sz="5900" b="1" dirty="0"/>
              <a:t>Signal</a:t>
            </a:r>
          </a:p>
          <a:p>
            <a:pPr marL="0" indent="0">
              <a:buNone/>
            </a:pPr>
            <a:r>
              <a:rPr lang="da-DK" sz="5900" dirty="0"/>
              <a:t>Et lille kort i en farve er et KALD til farven</a:t>
            </a:r>
          </a:p>
          <a:p>
            <a:pPr marL="0" indent="0">
              <a:buNone/>
            </a:pPr>
            <a:endParaRPr lang="da-DK" sz="5900" dirty="0"/>
          </a:p>
          <a:p>
            <a:pPr marL="0" indent="0">
              <a:buNone/>
            </a:pPr>
            <a:r>
              <a:rPr lang="da-DK" sz="5900" dirty="0"/>
              <a:t>Et stort kort i en farve er en afvisning i farven</a:t>
            </a:r>
          </a:p>
          <a:p>
            <a:pPr marL="0" indent="0">
              <a:buNone/>
            </a:pPr>
            <a:endParaRPr lang="da-DK" sz="5900" dirty="0"/>
          </a:p>
          <a:p>
            <a:pPr marL="0" indent="0">
              <a:buNone/>
            </a:pPr>
            <a:r>
              <a:rPr lang="da-DK" sz="5900" dirty="0"/>
              <a:t>Simpelt - men hvad er den dybere betydning?</a:t>
            </a:r>
          </a:p>
          <a:p>
            <a:pPr marL="0" indent="0">
              <a:buNone/>
            </a:pPr>
            <a:endParaRPr lang="da-DK" dirty="0"/>
          </a:p>
          <a:p>
            <a:pPr marL="0" indent="0">
              <a:buNone/>
            </a:pPr>
            <a:endParaRPr lang="da-DK" dirty="0"/>
          </a:p>
          <a:p>
            <a:pPr marL="0" indent="0">
              <a:buNone/>
            </a:pPr>
            <a:endParaRPr lang="da-DK" dirty="0"/>
          </a:p>
          <a:p>
            <a:pPr marL="0" indent="0">
              <a:buNone/>
            </a:pPr>
            <a:endParaRPr lang="da-DK" dirty="0"/>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Tree>
    <p:extLst>
      <p:ext uri="{BB962C8B-B14F-4D97-AF65-F5344CB8AC3E}">
        <p14:creationId xmlns:p14="http://schemas.microsoft.com/office/powerpoint/2010/main" val="1399699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6C0D8D-7B68-124B-8F13-18D39531DDF6}"/>
              </a:ext>
            </a:extLst>
          </p:cNvPr>
          <p:cNvSpPr>
            <a:spLocks noGrp="1"/>
          </p:cNvSpPr>
          <p:nvPr>
            <p:ph type="title"/>
          </p:nvPr>
        </p:nvSpPr>
        <p:spPr/>
        <p:txBody>
          <a:bodyPr>
            <a:normAutofit/>
          </a:bodyPr>
          <a:lstStyle/>
          <a:p>
            <a:r>
              <a:rPr lang="da-DK" dirty="0"/>
              <a:t>Kald og afvisning</a:t>
            </a:r>
            <a:br>
              <a:rPr lang="da-DK" dirty="0"/>
            </a:br>
            <a:r>
              <a:rPr lang="da-DK" dirty="0"/>
              <a:t> - </a:t>
            </a:r>
            <a:r>
              <a:rPr lang="da-DK" sz="2400" dirty="0"/>
              <a:t>Mening med kaldet</a:t>
            </a:r>
          </a:p>
        </p:txBody>
      </p:sp>
      <p:sp>
        <p:nvSpPr>
          <p:cNvPr id="3" name="Pladsholder til indhold 2">
            <a:extLst>
              <a:ext uri="{FF2B5EF4-FFF2-40B4-BE49-F238E27FC236}">
                <a16:creationId xmlns:a16="http://schemas.microsoft.com/office/drawing/2014/main" id="{FA3B1CD9-0A12-CF46-A23A-E70654674720}"/>
              </a:ext>
            </a:extLst>
          </p:cNvPr>
          <p:cNvSpPr>
            <a:spLocks noGrp="1"/>
          </p:cNvSpPr>
          <p:nvPr>
            <p:ph idx="1"/>
          </p:nvPr>
        </p:nvSpPr>
        <p:spPr>
          <a:xfrm>
            <a:off x="1451579" y="2015732"/>
            <a:ext cx="9603275" cy="3879742"/>
          </a:xfrm>
        </p:spPr>
        <p:txBody>
          <a:bodyPr>
            <a:normAutofit/>
          </a:bodyPr>
          <a:lstStyle/>
          <a:p>
            <a:r>
              <a:rPr lang="da-DK" sz="2600" dirty="0"/>
              <a:t>Et lille kort fortæller makker at hun helt uproblematisk kan spille farven tilbage. </a:t>
            </a:r>
          </a:p>
          <a:p>
            <a:r>
              <a:rPr lang="da-DK" sz="2600" dirty="0"/>
              <a:t>Der kan rejses mindst </a:t>
            </a:r>
            <a:r>
              <a:rPr lang="da-DK" sz="2600" dirty="0" err="1"/>
              <a:t>eet</a:t>
            </a:r>
            <a:r>
              <a:rPr lang="da-DK" sz="2600" dirty="0"/>
              <a:t> stik hvis makker spiller farven. </a:t>
            </a:r>
          </a:p>
          <a:p>
            <a:r>
              <a:rPr lang="da-DK" sz="2600" dirty="0"/>
              <a:t>Det kan være K D 5 4 hvor du kan kalde med 4’eren  eller </a:t>
            </a:r>
          </a:p>
          <a:p>
            <a:r>
              <a:rPr lang="da-DK" sz="2600" dirty="0"/>
              <a:t>K B 4 3 bag på E D 5 2 hvor du kan kalde med 3’eren.</a:t>
            </a:r>
          </a:p>
          <a:p>
            <a:endParaRPr lang="da-DK" dirty="0"/>
          </a:p>
          <a:p>
            <a:endParaRPr lang="da-DK" dirty="0"/>
          </a:p>
          <a:p>
            <a:endParaRPr lang="da-DK" dirty="0"/>
          </a:p>
          <a:p>
            <a:endParaRPr lang="da-DK" dirty="0"/>
          </a:p>
          <a:p>
            <a:endParaRPr lang="da-DK" dirty="0"/>
          </a:p>
          <a:p>
            <a:endParaRPr lang="da-DK" dirty="0"/>
          </a:p>
        </p:txBody>
      </p:sp>
    </p:spTree>
    <p:extLst>
      <p:ext uri="{BB962C8B-B14F-4D97-AF65-F5344CB8AC3E}">
        <p14:creationId xmlns:p14="http://schemas.microsoft.com/office/powerpoint/2010/main" val="1017234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6C0D8D-7B68-124B-8F13-18D39531DDF6}"/>
              </a:ext>
            </a:extLst>
          </p:cNvPr>
          <p:cNvSpPr>
            <a:spLocks noGrp="1"/>
          </p:cNvSpPr>
          <p:nvPr>
            <p:ph type="title"/>
          </p:nvPr>
        </p:nvSpPr>
        <p:spPr/>
        <p:txBody>
          <a:bodyPr>
            <a:normAutofit/>
          </a:bodyPr>
          <a:lstStyle/>
          <a:p>
            <a:r>
              <a:rPr lang="da-DK" dirty="0"/>
              <a:t>Kald og afvisning</a:t>
            </a:r>
            <a:br>
              <a:rPr lang="da-DK" dirty="0"/>
            </a:br>
            <a:r>
              <a:rPr lang="da-DK" sz="2400" dirty="0"/>
              <a:t>- Mening med en afvisning</a:t>
            </a:r>
          </a:p>
        </p:txBody>
      </p:sp>
      <p:sp>
        <p:nvSpPr>
          <p:cNvPr id="3" name="Pladsholder til indhold 2">
            <a:extLst>
              <a:ext uri="{FF2B5EF4-FFF2-40B4-BE49-F238E27FC236}">
                <a16:creationId xmlns:a16="http://schemas.microsoft.com/office/drawing/2014/main" id="{FA3B1CD9-0A12-CF46-A23A-E70654674720}"/>
              </a:ext>
            </a:extLst>
          </p:cNvPr>
          <p:cNvSpPr>
            <a:spLocks noGrp="1"/>
          </p:cNvSpPr>
          <p:nvPr>
            <p:ph idx="1"/>
          </p:nvPr>
        </p:nvSpPr>
        <p:spPr>
          <a:xfrm>
            <a:off x="1451579" y="2015732"/>
            <a:ext cx="9603275" cy="4037749"/>
          </a:xfrm>
        </p:spPr>
        <p:txBody>
          <a:bodyPr>
            <a:normAutofit lnSpcReduction="10000"/>
          </a:bodyPr>
          <a:lstStyle/>
          <a:p>
            <a:pPr marL="0" indent="0">
              <a:buNone/>
            </a:pPr>
            <a:r>
              <a:rPr lang="da-DK" b="1" dirty="0"/>
              <a:t>Det mest komplekse signal er en afvisning</a:t>
            </a:r>
          </a:p>
          <a:p>
            <a:pPr marL="0" indent="0">
              <a:buNone/>
            </a:pPr>
            <a:r>
              <a:rPr lang="da-DK" sz="2400" dirty="0"/>
              <a:t>Et stort kort kan betyde TRE ting:</a:t>
            </a:r>
          </a:p>
          <a:p>
            <a:pPr marL="457200" indent="-457200">
              <a:buFont typeface="+mj-lt"/>
              <a:buAutoNum type="arabicPeriod"/>
            </a:pPr>
            <a:r>
              <a:rPr lang="da-DK" sz="2400" dirty="0"/>
              <a:t>Jeg er ikke interesseret i et tilbagespil i farven!</a:t>
            </a:r>
          </a:p>
          <a:p>
            <a:pPr marL="457200" indent="-457200">
              <a:buFont typeface="+mj-lt"/>
              <a:buAutoNum type="arabicPeriod"/>
            </a:pPr>
            <a:r>
              <a:rPr lang="da-DK" sz="2400" dirty="0"/>
              <a:t>jeg har ikke en farve at kalde til hvor der umiddelbart kan rejses et stik!</a:t>
            </a:r>
          </a:p>
          <a:p>
            <a:pPr marL="457200" indent="-457200">
              <a:buFont typeface="+mj-lt"/>
              <a:buAutoNum type="arabicPeriod"/>
            </a:pPr>
            <a:r>
              <a:rPr lang="da-DK" sz="2400" dirty="0"/>
              <a:t>Jeg har måske noget i en anden farve som ikke er godt nok til et kald!</a:t>
            </a:r>
          </a:p>
          <a:p>
            <a:pPr lvl="1"/>
            <a:r>
              <a:rPr lang="da-DK" sz="2400" dirty="0"/>
              <a:t>Det kan være et hold i modstanderens farve eller </a:t>
            </a:r>
            <a:r>
              <a:rPr lang="da-DK" sz="2400" dirty="0">
                <a:ea typeface="Apple Symbols" panose="02000000000000000000" pitchFamily="2" charset="-79"/>
                <a:cs typeface="Apple Symbols" panose="02000000000000000000" pitchFamily="2" charset="-79"/>
              </a:rPr>
              <a:t>en værdi som fx </a:t>
            </a:r>
            <a:r>
              <a:rPr lang="da-DK" sz="2400" dirty="0">
                <a:solidFill>
                  <a:srgbClr val="C00000"/>
                </a:solidFill>
                <a:ea typeface="Apple Symbols" panose="02000000000000000000" pitchFamily="2" charset="-79"/>
                <a:cs typeface="Apple Symbols" panose="02000000000000000000" pitchFamily="2" charset="-79"/>
              </a:rPr>
              <a:t>♦ </a:t>
            </a:r>
            <a:r>
              <a:rPr lang="da-DK" sz="2400" dirty="0">
                <a:ea typeface="Apple Symbols" panose="02000000000000000000" pitchFamily="2" charset="-79"/>
                <a:cs typeface="Apple Symbols" panose="02000000000000000000" pitchFamily="2" charset="-79"/>
              </a:rPr>
              <a:t>D 9 </a:t>
            </a:r>
            <a:r>
              <a:rPr lang="da-DK" sz="2400" dirty="0"/>
              <a:t>4 5 der kræver hjælp fra makker.</a:t>
            </a:r>
            <a:r>
              <a:rPr lang="da-DK" sz="2400" dirty="0">
                <a:solidFill>
                  <a:srgbClr val="C00000"/>
                </a:solidFill>
                <a:ea typeface="Apple Symbols" panose="02000000000000000000" pitchFamily="2" charset="-79"/>
                <a:cs typeface="Apple Symbols" panose="02000000000000000000" pitchFamily="2" charset="-79"/>
              </a:rPr>
              <a:t> ︎ </a:t>
            </a:r>
            <a:r>
              <a:rPr lang="da-DK" sz="2400" dirty="0"/>
              <a:t>Det kan vises ved, at kaste et LILLE kort (</a:t>
            </a:r>
            <a:r>
              <a:rPr lang="da-DK" sz="2400" dirty="0">
                <a:solidFill>
                  <a:srgbClr val="C00000"/>
                </a:solidFill>
                <a:ea typeface="Apple Symbols" panose="02000000000000000000" pitchFamily="2" charset="-79"/>
                <a:cs typeface="Apple Symbols" panose="02000000000000000000" pitchFamily="2" charset="-79"/>
              </a:rPr>
              <a:t>♦ </a:t>
            </a:r>
            <a:r>
              <a:rPr lang="da-DK" sz="2400" dirty="0">
                <a:ea typeface="Apple Symbols" panose="02000000000000000000" pitchFamily="2" charset="-79"/>
                <a:cs typeface="Apple Symbols" panose="02000000000000000000" pitchFamily="2" charset="-79"/>
              </a:rPr>
              <a:t>5)</a:t>
            </a:r>
            <a:r>
              <a:rPr lang="da-DK" sz="2400" dirty="0"/>
              <a:t> ved næste afkasts mulighed. </a:t>
            </a:r>
          </a:p>
          <a:p>
            <a:pPr marL="0" indent="0">
              <a:buNone/>
            </a:pPr>
            <a:endParaRPr lang="da-DK" dirty="0"/>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Tree>
    <p:extLst>
      <p:ext uri="{BB962C8B-B14F-4D97-AF65-F5344CB8AC3E}">
        <p14:creationId xmlns:p14="http://schemas.microsoft.com/office/powerpoint/2010/main" val="1795689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2" end="2"/>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3" end="3"/>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p:tgtEl>
                                          <p:spTgt spid="3">
                                            <p:txEl>
                                              <p:pRg st="4" end="4"/>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p:tgtEl>
                                          <p:spTgt spid="3">
                                            <p:txEl>
                                              <p:pRg st="5" end="5"/>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CAD39D-03B9-4E4A-89B4-95E09D0543AD}"/>
              </a:ext>
            </a:extLst>
          </p:cNvPr>
          <p:cNvSpPr>
            <a:spLocks noGrp="1"/>
          </p:cNvSpPr>
          <p:nvPr>
            <p:ph type="title"/>
          </p:nvPr>
        </p:nvSpPr>
        <p:spPr/>
        <p:txBody>
          <a:bodyPr/>
          <a:lstStyle/>
          <a:p>
            <a:r>
              <a:rPr lang="da-DK" dirty="0"/>
              <a:t>Honnør kald</a:t>
            </a:r>
            <a:br>
              <a:rPr lang="da-DK" dirty="0"/>
            </a:br>
            <a:r>
              <a:rPr lang="da-DK" sz="2400" dirty="0"/>
              <a:t> - når et højt kort kalder til farven</a:t>
            </a:r>
          </a:p>
        </p:txBody>
      </p:sp>
      <p:sp>
        <p:nvSpPr>
          <p:cNvPr id="3" name="Pladsholder til indhold 2">
            <a:extLst>
              <a:ext uri="{FF2B5EF4-FFF2-40B4-BE49-F238E27FC236}">
                <a16:creationId xmlns:a16="http://schemas.microsoft.com/office/drawing/2014/main" id="{0F11132F-B5FE-A54F-B377-7B97DCD8A31C}"/>
              </a:ext>
            </a:extLst>
          </p:cNvPr>
          <p:cNvSpPr>
            <a:spLocks noGrp="1"/>
          </p:cNvSpPr>
          <p:nvPr>
            <p:ph idx="1"/>
          </p:nvPr>
        </p:nvSpPr>
        <p:spPr>
          <a:xfrm>
            <a:off x="1451579" y="2015731"/>
            <a:ext cx="9603275" cy="4037750"/>
          </a:xfrm>
        </p:spPr>
        <p:txBody>
          <a:bodyPr>
            <a:noAutofit/>
          </a:bodyPr>
          <a:lstStyle/>
          <a:p>
            <a:pPr marL="0" indent="0">
              <a:buNone/>
            </a:pPr>
            <a:r>
              <a:rPr lang="da-DK" sz="1800" dirty="0"/>
              <a:t>Bruges i to situationer:</a:t>
            </a:r>
          </a:p>
          <a:p>
            <a:pPr marL="457200" indent="-457200">
              <a:buAutoNum type="arabicPeriod"/>
            </a:pPr>
            <a:r>
              <a:rPr lang="da-DK" sz="1800" dirty="0"/>
              <a:t>Ved 1. afkast</a:t>
            </a:r>
          </a:p>
          <a:p>
            <a:pPr marL="457200" indent="-457200">
              <a:buAutoNum type="arabicPeriod"/>
            </a:pPr>
            <a:r>
              <a:rPr lang="da-DK" sz="1800" dirty="0"/>
              <a:t>Når bordet stikker med en honnør og du bekender med en ”lavere honnør” fx en Dame under et Es.</a:t>
            </a:r>
          </a:p>
          <a:p>
            <a:pPr marL="0" indent="0">
              <a:buNone/>
            </a:pPr>
            <a:r>
              <a:rPr lang="da-DK" sz="1800" dirty="0"/>
              <a:t>Afkast af et ES, KONGE, DAME eller BONDE viser MINDST 2 underlæggende honnører - fx</a:t>
            </a:r>
          </a:p>
          <a:p>
            <a:r>
              <a:rPr lang="da-DK" sz="1800" dirty="0">
                <a:solidFill>
                  <a:srgbClr val="FF0000"/>
                </a:solidFill>
                <a:ea typeface="Apple Symbols" panose="02000000000000000000" pitchFamily="2" charset="-79"/>
                <a:cs typeface="Apple Symbols" panose="02000000000000000000" pitchFamily="2" charset="-79"/>
              </a:rPr>
              <a:t>♥</a:t>
            </a:r>
            <a:r>
              <a:rPr lang="da-DK" sz="1800" dirty="0">
                <a:ea typeface="Apple Symbols" panose="02000000000000000000" pitchFamily="2" charset="-79"/>
                <a:cs typeface="Apple Symbols" panose="02000000000000000000" pitchFamily="2" charset="-79"/>
              </a:rPr>
              <a:t>︎ E </a:t>
            </a:r>
            <a:r>
              <a:rPr lang="da-DK" sz="1800" dirty="0"/>
              <a:t>fra </a:t>
            </a:r>
            <a:r>
              <a:rPr lang="da-DK" sz="1800" dirty="0">
                <a:solidFill>
                  <a:srgbClr val="FF0000"/>
                </a:solidFill>
                <a:ea typeface="Apple Symbols" panose="02000000000000000000" pitchFamily="2" charset="-79"/>
                <a:cs typeface="Apple Symbols" panose="02000000000000000000" pitchFamily="2" charset="-79"/>
              </a:rPr>
              <a:t>♥ </a:t>
            </a:r>
            <a:r>
              <a:rPr lang="da-DK" sz="1800" dirty="0"/>
              <a:t>E K D 3</a:t>
            </a:r>
          </a:p>
          <a:p>
            <a:r>
              <a:rPr lang="da-DK" sz="1800" dirty="0">
                <a:solidFill>
                  <a:srgbClr val="FF0000"/>
                </a:solidFill>
                <a:ea typeface="Apple Symbols" panose="02000000000000000000" pitchFamily="2" charset="-79"/>
                <a:cs typeface="Apple Symbols" panose="02000000000000000000" pitchFamily="2" charset="-79"/>
              </a:rPr>
              <a:t>♥ </a:t>
            </a:r>
            <a:r>
              <a:rPr lang="da-DK" sz="1800" dirty="0"/>
              <a:t>K fra </a:t>
            </a:r>
            <a:r>
              <a:rPr lang="da-DK" sz="1800" dirty="0">
                <a:solidFill>
                  <a:srgbClr val="FF0000"/>
                </a:solidFill>
                <a:ea typeface="Apple Symbols" panose="02000000000000000000" pitchFamily="2" charset="-79"/>
                <a:cs typeface="Apple Symbols" panose="02000000000000000000" pitchFamily="2" charset="-79"/>
              </a:rPr>
              <a:t>♥ </a:t>
            </a:r>
            <a:r>
              <a:rPr lang="da-DK" sz="1800" dirty="0"/>
              <a:t>K D B 3</a:t>
            </a:r>
          </a:p>
          <a:p>
            <a:r>
              <a:rPr lang="da-DK" sz="1800" dirty="0">
                <a:solidFill>
                  <a:srgbClr val="FF0000"/>
                </a:solidFill>
                <a:ea typeface="Apple Symbols" panose="02000000000000000000" pitchFamily="2" charset="-79"/>
                <a:cs typeface="Apple Symbols" panose="02000000000000000000" pitchFamily="2" charset="-79"/>
              </a:rPr>
              <a:t>♥ </a:t>
            </a:r>
            <a:r>
              <a:rPr lang="da-DK" sz="1800" dirty="0"/>
              <a:t>D fra </a:t>
            </a:r>
            <a:r>
              <a:rPr lang="da-DK" sz="1800" dirty="0">
                <a:solidFill>
                  <a:srgbClr val="FF0000"/>
                </a:solidFill>
                <a:ea typeface="Apple Symbols" panose="02000000000000000000" pitchFamily="2" charset="-79"/>
                <a:cs typeface="Apple Symbols" panose="02000000000000000000" pitchFamily="2" charset="-79"/>
              </a:rPr>
              <a:t>♥ </a:t>
            </a:r>
            <a:r>
              <a:rPr lang="da-DK" sz="1800" dirty="0"/>
              <a:t>D B T 3</a:t>
            </a:r>
          </a:p>
          <a:p>
            <a:r>
              <a:rPr lang="da-DK" sz="1800" dirty="0">
                <a:solidFill>
                  <a:srgbClr val="FF0000"/>
                </a:solidFill>
                <a:ea typeface="Apple Symbols" panose="02000000000000000000" pitchFamily="2" charset="-79"/>
                <a:cs typeface="Apple Symbols" panose="02000000000000000000" pitchFamily="2" charset="-79"/>
              </a:rPr>
              <a:t>♥ </a:t>
            </a:r>
            <a:r>
              <a:rPr lang="da-DK" sz="1800" dirty="0"/>
              <a:t>B fra </a:t>
            </a:r>
            <a:r>
              <a:rPr lang="da-DK" sz="1800" dirty="0">
                <a:solidFill>
                  <a:srgbClr val="FF0000"/>
                </a:solidFill>
                <a:ea typeface="Apple Symbols" panose="02000000000000000000" pitchFamily="2" charset="-79"/>
                <a:cs typeface="Apple Symbols" panose="02000000000000000000" pitchFamily="2" charset="-79"/>
              </a:rPr>
              <a:t>♥ </a:t>
            </a:r>
            <a:r>
              <a:rPr lang="da-DK" sz="1800" dirty="0"/>
              <a:t>B T 9 3 </a:t>
            </a:r>
          </a:p>
          <a:p>
            <a:endParaRPr lang="da-DK" sz="1800" dirty="0"/>
          </a:p>
        </p:txBody>
      </p:sp>
      <p:sp>
        <p:nvSpPr>
          <p:cNvPr id="4" name="Tekstfelt 3">
            <a:extLst>
              <a:ext uri="{FF2B5EF4-FFF2-40B4-BE49-F238E27FC236}">
                <a16:creationId xmlns:a16="http://schemas.microsoft.com/office/drawing/2014/main" id="{A676A28E-4AB5-3048-9D35-4631AB06D839}"/>
              </a:ext>
            </a:extLst>
          </p:cNvPr>
          <p:cNvSpPr txBox="1"/>
          <p:nvPr/>
        </p:nvSpPr>
        <p:spPr>
          <a:xfrm>
            <a:off x="5138928" y="4754880"/>
            <a:ext cx="6601968" cy="923330"/>
          </a:xfrm>
          <a:prstGeom prst="rect">
            <a:avLst/>
          </a:prstGeom>
          <a:noFill/>
        </p:spPr>
        <p:txBody>
          <a:bodyPr wrap="square" rtlCol="0">
            <a:spAutoFit/>
          </a:bodyPr>
          <a:lstStyle/>
          <a:p>
            <a:r>
              <a:rPr lang="da-DK" dirty="0"/>
              <a:t>Honnør kald er det mest præcise modspilssignal – pas på ikke at forveksle det med et </a:t>
            </a:r>
            <a:r>
              <a:rPr lang="da-DK" dirty="0" err="1"/>
              <a:t>Lavinthal</a:t>
            </a:r>
            <a:r>
              <a:rPr lang="da-DK" dirty="0"/>
              <a:t>!</a:t>
            </a:r>
          </a:p>
          <a:p>
            <a:endParaRPr lang="da-DK" dirty="0"/>
          </a:p>
        </p:txBody>
      </p:sp>
    </p:spTree>
    <p:extLst>
      <p:ext uri="{BB962C8B-B14F-4D97-AF65-F5344CB8AC3E}">
        <p14:creationId xmlns:p14="http://schemas.microsoft.com/office/powerpoint/2010/main" val="1007893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2" presetClass="entr" presetSubtype="4" fill="hold" grpId="0" nodeType="clickEffect">
                                  <p:stCondLst>
                                    <p:cond delay="0"/>
                                  </p:stCondLst>
                                  <p:childTnLst>
                                    <p:set>
                                      <p:cBhvr>
                                        <p:cTn id="54" dur="1" fill="hold">
                                          <p:stCondLst>
                                            <p:cond delay="0"/>
                                          </p:stCondLst>
                                        </p:cTn>
                                        <p:tgtEl>
                                          <p:spTgt spid="4"/>
                                        </p:tgtEl>
                                        <p:attrNameLst>
                                          <p:attrName>style.visibility</p:attrName>
                                        </p:attrNameLst>
                                      </p:cBhvr>
                                      <p:to>
                                        <p:strVal val="visible"/>
                                      </p:to>
                                    </p:set>
                                    <p:anim calcmode="lin" valueType="num">
                                      <p:cBhvr additive="base">
                                        <p:cTn id="55" dur="500"/>
                                        <p:tgtEl>
                                          <p:spTgt spid="4"/>
                                        </p:tgtEl>
                                        <p:attrNameLst>
                                          <p:attrName>ppt_y</p:attrName>
                                        </p:attrNameLst>
                                      </p:cBhvr>
                                      <p:tavLst>
                                        <p:tav tm="0">
                                          <p:val>
                                            <p:strVal val="#ppt_y+#ppt_h*1.125000"/>
                                          </p:val>
                                        </p:tav>
                                        <p:tav tm="100000">
                                          <p:val>
                                            <p:strVal val="#ppt_y"/>
                                          </p:val>
                                        </p:tav>
                                      </p:tavLst>
                                    </p:anim>
                                    <p:animEffect transition="in" filter="wipe(up)">
                                      <p:cBhvr>
                                        <p:cTn id="5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DE78DA-B603-8143-9427-52333C910522}"/>
              </a:ext>
            </a:extLst>
          </p:cNvPr>
          <p:cNvSpPr>
            <a:spLocks noGrp="1"/>
          </p:cNvSpPr>
          <p:nvPr>
            <p:ph type="title"/>
          </p:nvPr>
        </p:nvSpPr>
        <p:spPr/>
        <p:txBody>
          <a:bodyPr>
            <a:normAutofit/>
          </a:bodyPr>
          <a:lstStyle/>
          <a:p>
            <a:r>
              <a:rPr lang="da-DK" dirty="0"/>
              <a:t>Modificeret </a:t>
            </a:r>
            <a:r>
              <a:rPr lang="da-DK" dirty="0" err="1"/>
              <a:t>lavinthal</a:t>
            </a:r>
            <a:r>
              <a:rPr lang="da-DK" dirty="0"/>
              <a:t> kald</a:t>
            </a:r>
            <a:br>
              <a:rPr lang="da-DK" dirty="0"/>
            </a:br>
            <a:r>
              <a:rPr lang="da-DK" dirty="0"/>
              <a:t> </a:t>
            </a:r>
            <a:r>
              <a:rPr lang="da-DK" sz="2200" dirty="0"/>
              <a:t>- 1. afkast når du første gang ikke kan bekende kulør</a:t>
            </a:r>
          </a:p>
        </p:txBody>
      </p:sp>
      <p:sp>
        <p:nvSpPr>
          <p:cNvPr id="3" name="Pladsholder til indhold 2">
            <a:extLst>
              <a:ext uri="{FF2B5EF4-FFF2-40B4-BE49-F238E27FC236}">
                <a16:creationId xmlns:a16="http://schemas.microsoft.com/office/drawing/2014/main" id="{600B34F4-3F56-9242-B7B2-FD0FB5064C42}"/>
              </a:ext>
            </a:extLst>
          </p:cNvPr>
          <p:cNvSpPr>
            <a:spLocks noGrp="1"/>
          </p:cNvSpPr>
          <p:nvPr>
            <p:ph idx="1"/>
          </p:nvPr>
        </p:nvSpPr>
        <p:spPr>
          <a:xfrm>
            <a:off x="805070" y="2015732"/>
            <a:ext cx="10754139" cy="3898051"/>
          </a:xfrm>
        </p:spPr>
        <p:txBody>
          <a:bodyPr>
            <a:normAutofit/>
          </a:bodyPr>
          <a:lstStyle/>
          <a:p>
            <a:pPr marL="0" indent="0">
              <a:buNone/>
            </a:pPr>
            <a:r>
              <a:rPr lang="da-DK" sz="2400" dirty="0"/>
              <a:t>Der er 4 principper:1 &amp; 2</a:t>
            </a:r>
          </a:p>
          <a:p>
            <a:pPr marL="457200" indent="-457200">
              <a:buFont typeface="+mj-lt"/>
              <a:buAutoNum type="arabicPeriod"/>
            </a:pPr>
            <a:r>
              <a:rPr lang="da-DK" sz="2400" dirty="0"/>
              <a:t>Et LAVT kort i en af de TRE tilbageværende farver viser enten</a:t>
            </a:r>
          </a:p>
          <a:p>
            <a:pPr marL="914400" lvl="1" indent="-457200">
              <a:buFont typeface="+mj-lt"/>
              <a:buAutoNum type="arabicPeriod"/>
            </a:pPr>
            <a:r>
              <a:rPr lang="da-DK" sz="2400" dirty="0"/>
              <a:t>STYRKE i den LAVEST gældende farve (klør er lavest og spar er højest)</a:t>
            </a:r>
          </a:p>
          <a:p>
            <a:pPr marL="914400" lvl="1" indent="-457200">
              <a:buFont typeface="+mj-lt"/>
              <a:buAutoNum type="arabicPeriod"/>
            </a:pPr>
            <a:r>
              <a:rPr lang="da-DK" sz="2400" dirty="0"/>
              <a:t>STYRKE i den farve der kastes af I !</a:t>
            </a:r>
          </a:p>
          <a:p>
            <a:pPr marL="457200" indent="-457200">
              <a:buFont typeface="+mj-lt"/>
              <a:buAutoNum type="arabicPeriod"/>
            </a:pPr>
            <a:r>
              <a:rPr lang="da-DK" sz="2400" dirty="0"/>
              <a:t>Et HØJT kort i en af de TRE tilbageværende farver viser styrke i den højest gældende farve og ingen interesse i afkastfarven.</a:t>
            </a:r>
          </a:p>
          <a:p>
            <a:pPr marL="0" indent="0">
              <a:buNone/>
            </a:pPr>
            <a:endParaRPr lang="da-DK" dirty="0"/>
          </a:p>
        </p:txBody>
      </p:sp>
    </p:spTree>
    <p:extLst>
      <p:ext uri="{BB962C8B-B14F-4D97-AF65-F5344CB8AC3E}">
        <p14:creationId xmlns:p14="http://schemas.microsoft.com/office/powerpoint/2010/main" val="183120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DE78DA-B603-8143-9427-52333C910522}"/>
              </a:ext>
            </a:extLst>
          </p:cNvPr>
          <p:cNvSpPr>
            <a:spLocks noGrp="1"/>
          </p:cNvSpPr>
          <p:nvPr>
            <p:ph type="title"/>
          </p:nvPr>
        </p:nvSpPr>
        <p:spPr/>
        <p:txBody>
          <a:bodyPr>
            <a:normAutofit/>
          </a:bodyPr>
          <a:lstStyle/>
          <a:p>
            <a:r>
              <a:rPr lang="da-DK" dirty="0"/>
              <a:t>Modificeret </a:t>
            </a:r>
            <a:r>
              <a:rPr lang="da-DK" dirty="0" err="1"/>
              <a:t>lavinthal</a:t>
            </a:r>
            <a:r>
              <a:rPr lang="da-DK" dirty="0"/>
              <a:t> kald 11</a:t>
            </a:r>
            <a:br>
              <a:rPr lang="da-DK" dirty="0"/>
            </a:br>
            <a:r>
              <a:rPr lang="da-DK" dirty="0"/>
              <a:t> </a:t>
            </a:r>
            <a:r>
              <a:rPr lang="da-DK" sz="2200" dirty="0"/>
              <a:t>- 1. afkast når du første gang ikke kan bekende kulør</a:t>
            </a:r>
          </a:p>
        </p:txBody>
      </p:sp>
      <p:sp>
        <p:nvSpPr>
          <p:cNvPr id="3" name="Pladsholder til indhold 2">
            <a:extLst>
              <a:ext uri="{FF2B5EF4-FFF2-40B4-BE49-F238E27FC236}">
                <a16:creationId xmlns:a16="http://schemas.microsoft.com/office/drawing/2014/main" id="{600B34F4-3F56-9242-B7B2-FD0FB5064C42}"/>
              </a:ext>
            </a:extLst>
          </p:cNvPr>
          <p:cNvSpPr>
            <a:spLocks noGrp="1"/>
          </p:cNvSpPr>
          <p:nvPr>
            <p:ph idx="1"/>
          </p:nvPr>
        </p:nvSpPr>
        <p:spPr>
          <a:xfrm>
            <a:off x="805070" y="2015732"/>
            <a:ext cx="10754139" cy="4037749"/>
          </a:xfrm>
        </p:spPr>
        <p:txBody>
          <a:bodyPr>
            <a:normAutofit lnSpcReduction="10000"/>
          </a:bodyPr>
          <a:lstStyle/>
          <a:p>
            <a:pPr marL="0" indent="0">
              <a:buNone/>
            </a:pPr>
            <a:r>
              <a:rPr lang="da-DK" sz="2400" dirty="0"/>
              <a:t>princip 3 &amp; 4 </a:t>
            </a:r>
          </a:p>
          <a:p>
            <a:pPr marL="457200" indent="-457200">
              <a:buFont typeface="+mj-lt"/>
              <a:buAutoNum type="arabicPeriod" startAt="3"/>
            </a:pPr>
            <a:r>
              <a:rPr lang="da-DK" sz="2400" dirty="0"/>
              <a:t>Har der været et signal der ikke viser interesse i udspilsfarven?</a:t>
            </a:r>
          </a:p>
          <a:p>
            <a:pPr marL="914400" lvl="1" indent="-457200">
              <a:buFont typeface="+mj-lt"/>
              <a:buAutoNum type="arabicPeriod"/>
            </a:pPr>
            <a:r>
              <a:rPr lang="da-DK" sz="2400" dirty="0"/>
              <a:t>Et LAVT kort i udspilsfarven viser HOLD i den lavest gældende farve</a:t>
            </a:r>
          </a:p>
          <a:p>
            <a:pPr marL="914400" lvl="1" indent="-457200">
              <a:buFont typeface="+mj-lt"/>
              <a:buAutoNum type="arabicPeriod"/>
            </a:pPr>
            <a:r>
              <a:rPr lang="da-DK" sz="2400" dirty="0"/>
              <a:t>Et HØJT kort i udspilsfarven viser HOLD i den højst gældende farve. </a:t>
            </a:r>
          </a:p>
          <a:p>
            <a:pPr marL="457200" lvl="1" indent="0">
              <a:buNone/>
            </a:pPr>
            <a:r>
              <a:rPr lang="da-DK" sz="2400" dirty="0"/>
              <a:t>HOLD defineres som en farve der KRÆVER MINDST en honnør fra makker for at der må returneres i farven! </a:t>
            </a:r>
            <a:endParaRPr lang="da-DK" sz="2400" dirty="0">
              <a:ea typeface="Apple Symbols" panose="02000000000000000000" pitchFamily="2" charset="-79"/>
              <a:cs typeface="Apple Symbols" panose="02000000000000000000" pitchFamily="2" charset="-79"/>
            </a:endParaRPr>
          </a:p>
          <a:p>
            <a:pPr marL="457200" indent="-457200">
              <a:buFont typeface="+mj-lt"/>
              <a:buAutoNum type="arabicPeriod" startAt="3"/>
            </a:pPr>
            <a:r>
              <a:rPr lang="da-DK" sz="2400" dirty="0"/>
              <a:t>Har du IKKE noget at kalde til, så kald til en UMULIG farve, fx til klør hvor bordet har </a:t>
            </a:r>
            <a:r>
              <a:rPr lang="da-DK" sz="2400" dirty="0">
                <a:solidFill>
                  <a:srgbClr val="00B05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 EKD.</a:t>
            </a:r>
          </a:p>
          <a:p>
            <a:pPr marL="0" indent="0">
              <a:buNone/>
            </a:pPr>
            <a:endParaRPr lang="da-DK" dirty="0"/>
          </a:p>
        </p:txBody>
      </p:sp>
    </p:spTree>
    <p:extLst>
      <p:ext uri="{BB962C8B-B14F-4D97-AF65-F5344CB8AC3E}">
        <p14:creationId xmlns:p14="http://schemas.microsoft.com/office/powerpoint/2010/main" val="2277224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0F1296-DAAF-7041-AF30-2B38EA75CFE7}"/>
              </a:ext>
            </a:extLst>
          </p:cNvPr>
          <p:cNvSpPr>
            <a:spLocks noGrp="1"/>
          </p:cNvSpPr>
          <p:nvPr>
            <p:ph type="title"/>
          </p:nvPr>
        </p:nvSpPr>
        <p:spPr/>
        <p:txBody>
          <a:bodyPr>
            <a:normAutofit fontScale="90000"/>
          </a:bodyPr>
          <a:lstStyle/>
          <a:p>
            <a:r>
              <a:rPr lang="da-DK" dirty="0"/>
              <a:t>Valg af udspilskort 2</a:t>
            </a:r>
            <a:br>
              <a:rPr lang="da-DK" dirty="0"/>
            </a:br>
            <a:r>
              <a:rPr lang="da-DK" dirty="0"/>
              <a:t> - </a:t>
            </a:r>
            <a:r>
              <a:rPr lang="da-DK" sz="2200" dirty="0"/>
              <a:t>Valg af honnør </a:t>
            </a:r>
            <a:br>
              <a:rPr lang="da-DK" dirty="0"/>
            </a:br>
            <a:endParaRPr lang="da-DK" dirty="0"/>
          </a:p>
        </p:txBody>
      </p:sp>
      <p:sp>
        <p:nvSpPr>
          <p:cNvPr id="3" name="Pladsholder til indhold 2">
            <a:extLst>
              <a:ext uri="{FF2B5EF4-FFF2-40B4-BE49-F238E27FC236}">
                <a16:creationId xmlns:a16="http://schemas.microsoft.com/office/drawing/2014/main" id="{168F4826-E7EA-E441-8407-0A510F5CC070}"/>
              </a:ext>
            </a:extLst>
          </p:cNvPr>
          <p:cNvSpPr>
            <a:spLocks noGrp="1"/>
          </p:cNvSpPr>
          <p:nvPr>
            <p:ph idx="1"/>
          </p:nvPr>
        </p:nvSpPr>
        <p:spPr>
          <a:xfrm>
            <a:off x="1451579" y="2015732"/>
            <a:ext cx="9603275" cy="4037749"/>
          </a:xfrm>
        </p:spPr>
        <p:txBody>
          <a:bodyPr>
            <a:normAutofit fontScale="55000" lnSpcReduction="20000"/>
          </a:bodyPr>
          <a:lstStyle/>
          <a:p>
            <a:pPr marL="0" indent="0">
              <a:buNone/>
            </a:pPr>
            <a:r>
              <a:rPr lang="da-DK" sz="4400" dirty="0"/>
              <a:t>Hvad spiller I ud fra følgende kort mod en sans kontrakt</a:t>
            </a:r>
          </a:p>
          <a:p>
            <a:pPr marL="0" indent="0">
              <a:buNone/>
            </a:pPr>
            <a:r>
              <a:rPr lang="da-DK" sz="6000" dirty="0">
                <a:solidFill>
                  <a:srgbClr val="FF0000"/>
                </a:solidFill>
                <a:latin typeface="Calibri" panose="020F0502020204030204" pitchFamily="34" charset="0"/>
                <a:ea typeface="Apple Symbols" panose="02000000000000000000" pitchFamily="2" charset="-79"/>
                <a:cs typeface="Calibri" panose="020F0502020204030204" pitchFamily="34" charset="0"/>
              </a:rPr>
              <a:t>♥︎ </a:t>
            </a:r>
            <a:r>
              <a:rPr lang="da-DK" sz="6000" dirty="0">
                <a:latin typeface="Calibri" panose="020F0502020204030204" pitchFamily="34" charset="0"/>
                <a:ea typeface="Apple Symbols" panose="02000000000000000000" pitchFamily="2" charset="-79"/>
                <a:cs typeface="Calibri" panose="020F0502020204030204" pitchFamily="34" charset="0"/>
              </a:rPr>
              <a:t>K D 10 3 2</a:t>
            </a:r>
          </a:p>
          <a:p>
            <a:pPr marL="0" indent="0">
              <a:buNone/>
            </a:pPr>
            <a:r>
              <a:rPr lang="da-DK" sz="6000" dirty="0">
                <a:solidFill>
                  <a:srgbClr val="FF0000"/>
                </a:solidFill>
                <a:latin typeface="Calibri" panose="020F0502020204030204" pitchFamily="34" charset="0"/>
                <a:ea typeface="Apple Symbols" panose="02000000000000000000" pitchFamily="2" charset="-79"/>
                <a:cs typeface="Calibri" panose="020F0502020204030204" pitchFamily="34" charset="0"/>
              </a:rPr>
              <a:t>♥︎ </a:t>
            </a:r>
            <a:r>
              <a:rPr lang="da-DK" sz="6000" dirty="0">
                <a:latin typeface="Calibri" panose="020F0502020204030204" pitchFamily="34" charset="0"/>
                <a:ea typeface="Apple Symbols" panose="02000000000000000000" pitchFamily="2" charset="-79"/>
                <a:cs typeface="Calibri" panose="020F0502020204030204" pitchFamily="34" charset="0"/>
              </a:rPr>
              <a:t>E K 3 2</a:t>
            </a:r>
          </a:p>
          <a:p>
            <a:pPr marL="0" indent="0">
              <a:buNone/>
            </a:pPr>
            <a:r>
              <a:rPr lang="da-DK" sz="6000" dirty="0">
                <a:solidFill>
                  <a:srgbClr val="FF0000"/>
                </a:solidFill>
                <a:latin typeface="Calibri" panose="020F0502020204030204" pitchFamily="34" charset="0"/>
                <a:ea typeface="Apple Symbols" panose="02000000000000000000" pitchFamily="2" charset="-79"/>
                <a:cs typeface="Calibri" panose="020F0502020204030204" pitchFamily="34" charset="0"/>
              </a:rPr>
              <a:t>♥︎ </a:t>
            </a:r>
            <a:r>
              <a:rPr lang="da-DK" sz="6000" dirty="0">
                <a:latin typeface="Calibri" panose="020F0502020204030204" pitchFamily="34" charset="0"/>
                <a:ea typeface="Apple Symbols" panose="02000000000000000000" pitchFamily="2" charset="-79"/>
                <a:cs typeface="Calibri" panose="020F0502020204030204" pitchFamily="34" charset="0"/>
              </a:rPr>
              <a:t>E K B 8 7 6 2</a:t>
            </a:r>
          </a:p>
          <a:p>
            <a:pPr marL="0" indent="0">
              <a:buNone/>
            </a:pPr>
            <a:r>
              <a:rPr lang="da-DK" sz="6000" dirty="0">
                <a:solidFill>
                  <a:srgbClr val="FF0000"/>
                </a:solidFill>
                <a:latin typeface="Calibri" panose="020F0502020204030204" pitchFamily="34" charset="0"/>
                <a:ea typeface="Apple Symbols" panose="02000000000000000000" pitchFamily="2" charset="-79"/>
                <a:cs typeface="Calibri" panose="020F0502020204030204" pitchFamily="34" charset="0"/>
              </a:rPr>
              <a:t>♥︎ </a:t>
            </a:r>
            <a:r>
              <a:rPr lang="da-DK" sz="6000" dirty="0">
                <a:latin typeface="Calibri" panose="020F0502020204030204" pitchFamily="34" charset="0"/>
                <a:ea typeface="Apple Symbols" panose="02000000000000000000" pitchFamily="2" charset="-79"/>
                <a:cs typeface="Calibri" panose="020F0502020204030204" pitchFamily="34" charset="0"/>
              </a:rPr>
              <a:t>K B 10 8 3 </a:t>
            </a:r>
          </a:p>
          <a:p>
            <a:pPr marL="0" indent="0">
              <a:buNone/>
            </a:pPr>
            <a:r>
              <a:rPr lang="da-DK" sz="6000" dirty="0">
                <a:solidFill>
                  <a:srgbClr val="FF0000"/>
                </a:solidFill>
                <a:latin typeface="Calibri" panose="020F0502020204030204" pitchFamily="34" charset="0"/>
                <a:ea typeface="Apple Symbols" panose="02000000000000000000" pitchFamily="2" charset="-79"/>
                <a:cs typeface="Calibri" panose="020F0502020204030204" pitchFamily="34" charset="0"/>
              </a:rPr>
              <a:t>♥︎ </a:t>
            </a:r>
            <a:r>
              <a:rPr lang="da-DK" sz="6000" dirty="0">
                <a:latin typeface="Calibri" panose="020F0502020204030204" pitchFamily="34" charset="0"/>
                <a:ea typeface="Apple Symbols" panose="02000000000000000000" pitchFamily="2" charset="-79"/>
                <a:cs typeface="Calibri" panose="020F0502020204030204" pitchFamily="34" charset="0"/>
              </a:rPr>
              <a:t>E K D 4 3</a:t>
            </a:r>
          </a:p>
        </p:txBody>
      </p:sp>
      <p:sp>
        <p:nvSpPr>
          <p:cNvPr id="4" name="Tekstfelt 3">
            <a:extLst>
              <a:ext uri="{FF2B5EF4-FFF2-40B4-BE49-F238E27FC236}">
                <a16:creationId xmlns:a16="http://schemas.microsoft.com/office/drawing/2014/main" id="{2245CCF3-7DAE-7247-B0E3-CAC26853030F}"/>
              </a:ext>
            </a:extLst>
          </p:cNvPr>
          <p:cNvSpPr txBox="1"/>
          <p:nvPr/>
        </p:nvSpPr>
        <p:spPr>
          <a:xfrm>
            <a:off x="8760577" y="1818044"/>
            <a:ext cx="2421933" cy="1477328"/>
          </a:xfrm>
          <a:prstGeom prst="rect">
            <a:avLst/>
          </a:prstGeom>
          <a:noFill/>
        </p:spPr>
        <p:txBody>
          <a:bodyPr wrap="square" rtlCol="0">
            <a:spAutoFit/>
          </a:bodyPr>
          <a:lstStyle/>
          <a:p>
            <a:r>
              <a:rPr lang="da-DK" sz="2400" dirty="0"/>
              <a:t>Eksperten</a:t>
            </a:r>
          </a:p>
          <a:p>
            <a:endParaRPr lang="da-DK" sz="2400" dirty="0"/>
          </a:p>
          <a:p>
            <a:r>
              <a:rPr lang="da-DK" sz="2400" dirty="0">
                <a:solidFill>
                  <a:srgbClr val="FF0000"/>
                </a:solidFill>
                <a:latin typeface="Calibri" panose="020F0502020204030204" pitchFamily="34" charset="0"/>
                <a:ea typeface="Apple Symbols" panose="02000000000000000000" pitchFamily="2" charset="-79"/>
                <a:cs typeface="Calibri" panose="020F0502020204030204" pitchFamily="34" charset="0"/>
              </a:rPr>
              <a:t>♥︎ </a:t>
            </a:r>
            <a:r>
              <a:rPr lang="da-DK" sz="2400" dirty="0">
                <a:latin typeface="Calibri" panose="020F0502020204030204" pitchFamily="34" charset="0"/>
                <a:ea typeface="Apple Symbols" panose="02000000000000000000" pitchFamily="2" charset="-79"/>
                <a:cs typeface="Calibri" panose="020F0502020204030204" pitchFamily="34" charset="0"/>
              </a:rPr>
              <a:t>K </a:t>
            </a:r>
            <a:r>
              <a:rPr lang="da-DK" sz="2400" dirty="0">
                <a:solidFill>
                  <a:srgbClr val="92D050"/>
                </a:solidFill>
                <a:latin typeface="Calibri" panose="020F0502020204030204" pitchFamily="34" charset="0"/>
                <a:ea typeface="Apple Symbols" panose="02000000000000000000" pitchFamily="2" charset="-79"/>
                <a:cs typeface="Calibri" panose="020F0502020204030204" pitchFamily="34" charset="0"/>
              </a:rPr>
              <a:t>D</a:t>
            </a:r>
            <a:r>
              <a:rPr lang="da-DK" sz="2400" dirty="0">
                <a:latin typeface="Calibri" panose="020F0502020204030204" pitchFamily="34" charset="0"/>
                <a:ea typeface="Apple Symbols" panose="02000000000000000000" pitchFamily="2" charset="-79"/>
                <a:cs typeface="Calibri" panose="020F0502020204030204" pitchFamily="34" charset="0"/>
              </a:rPr>
              <a:t> 10 3 2</a:t>
            </a:r>
          </a:p>
          <a:p>
            <a:endParaRPr lang="da-DK" dirty="0"/>
          </a:p>
        </p:txBody>
      </p:sp>
      <p:sp>
        <p:nvSpPr>
          <p:cNvPr id="5" name="Tekstfelt 4">
            <a:extLst>
              <a:ext uri="{FF2B5EF4-FFF2-40B4-BE49-F238E27FC236}">
                <a16:creationId xmlns:a16="http://schemas.microsoft.com/office/drawing/2014/main" id="{8D57B211-14BF-B346-AC71-AFA174A2CBBD}"/>
              </a:ext>
            </a:extLst>
          </p:cNvPr>
          <p:cNvSpPr txBox="1"/>
          <p:nvPr/>
        </p:nvSpPr>
        <p:spPr>
          <a:xfrm>
            <a:off x="8760577" y="3160393"/>
            <a:ext cx="1660550" cy="738664"/>
          </a:xfrm>
          <a:prstGeom prst="rect">
            <a:avLst/>
          </a:prstGeom>
          <a:noFill/>
        </p:spPr>
        <p:txBody>
          <a:bodyPr wrap="square" rtlCol="0">
            <a:spAutoFit/>
          </a:bodyPr>
          <a:lstStyle/>
          <a:p>
            <a:r>
              <a:rPr lang="da-DK" sz="2400" dirty="0">
                <a:solidFill>
                  <a:srgbClr val="FF0000"/>
                </a:solidFill>
                <a:latin typeface="Calibri" panose="020F0502020204030204" pitchFamily="34" charset="0"/>
                <a:ea typeface="Apple Symbols" panose="02000000000000000000" pitchFamily="2" charset="-79"/>
                <a:cs typeface="Calibri" panose="020F0502020204030204" pitchFamily="34" charset="0"/>
              </a:rPr>
              <a:t>♥︎ </a:t>
            </a:r>
            <a:r>
              <a:rPr lang="da-DK" sz="2400" dirty="0">
                <a:solidFill>
                  <a:srgbClr val="92D050"/>
                </a:solidFill>
                <a:latin typeface="Calibri" panose="020F0502020204030204" pitchFamily="34" charset="0"/>
                <a:ea typeface="Apple Symbols" panose="02000000000000000000" pitchFamily="2" charset="-79"/>
                <a:cs typeface="Calibri" panose="020F0502020204030204" pitchFamily="34" charset="0"/>
              </a:rPr>
              <a:t>E</a:t>
            </a:r>
            <a:r>
              <a:rPr lang="da-DK" sz="2400" dirty="0">
                <a:latin typeface="Calibri" panose="020F0502020204030204" pitchFamily="34" charset="0"/>
                <a:ea typeface="Apple Symbols" panose="02000000000000000000" pitchFamily="2" charset="-79"/>
                <a:cs typeface="Calibri" panose="020F0502020204030204" pitchFamily="34" charset="0"/>
              </a:rPr>
              <a:t> K 3 2</a:t>
            </a:r>
          </a:p>
          <a:p>
            <a:endParaRPr lang="da-DK" dirty="0"/>
          </a:p>
        </p:txBody>
      </p:sp>
      <p:sp>
        <p:nvSpPr>
          <p:cNvPr id="6" name="Tekstfelt 5">
            <a:extLst>
              <a:ext uri="{FF2B5EF4-FFF2-40B4-BE49-F238E27FC236}">
                <a16:creationId xmlns:a16="http://schemas.microsoft.com/office/drawing/2014/main" id="{BC868294-1E2C-2A43-809F-2CFECF22C3F4}"/>
              </a:ext>
            </a:extLst>
          </p:cNvPr>
          <p:cNvSpPr txBox="1"/>
          <p:nvPr/>
        </p:nvSpPr>
        <p:spPr>
          <a:xfrm>
            <a:off x="8760577" y="3755948"/>
            <a:ext cx="2421933" cy="738664"/>
          </a:xfrm>
          <a:prstGeom prst="rect">
            <a:avLst/>
          </a:prstGeom>
          <a:noFill/>
        </p:spPr>
        <p:txBody>
          <a:bodyPr wrap="square" rtlCol="0">
            <a:spAutoFit/>
          </a:bodyPr>
          <a:lstStyle/>
          <a:p>
            <a:r>
              <a:rPr lang="da-DK" sz="2400" dirty="0">
                <a:solidFill>
                  <a:srgbClr val="FF0000"/>
                </a:solidFill>
                <a:latin typeface="Calibri" panose="020F0502020204030204" pitchFamily="34" charset="0"/>
                <a:ea typeface="Apple Symbols" panose="02000000000000000000" pitchFamily="2" charset="-79"/>
                <a:cs typeface="Calibri" panose="020F0502020204030204" pitchFamily="34" charset="0"/>
              </a:rPr>
              <a:t>♥︎ </a:t>
            </a:r>
            <a:r>
              <a:rPr lang="da-DK" sz="2400" dirty="0">
                <a:latin typeface="Calibri" panose="020F0502020204030204" pitchFamily="34" charset="0"/>
                <a:ea typeface="Apple Symbols" panose="02000000000000000000" pitchFamily="2" charset="-79"/>
                <a:cs typeface="Calibri" panose="020F0502020204030204" pitchFamily="34" charset="0"/>
              </a:rPr>
              <a:t> E</a:t>
            </a:r>
            <a:r>
              <a:rPr lang="da-DK" sz="2400" dirty="0">
                <a:solidFill>
                  <a:srgbClr val="92D050"/>
                </a:solidFill>
                <a:latin typeface="Calibri" panose="020F0502020204030204" pitchFamily="34" charset="0"/>
                <a:ea typeface="Apple Symbols" panose="02000000000000000000" pitchFamily="2" charset="-79"/>
                <a:cs typeface="Calibri" panose="020F0502020204030204" pitchFamily="34" charset="0"/>
              </a:rPr>
              <a:t> K </a:t>
            </a:r>
            <a:r>
              <a:rPr lang="da-DK" sz="2400" dirty="0">
                <a:latin typeface="Calibri" panose="020F0502020204030204" pitchFamily="34" charset="0"/>
                <a:ea typeface="Apple Symbols" panose="02000000000000000000" pitchFamily="2" charset="-79"/>
                <a:cs typeface="Calibri" panose="020F0502020204030204" pitchFamily="34" charset="0"/>
              </a:rPr>
              <a:t>B 8 7 6 2</a:t>
            </a:r>
          </a:p>
          <a:p>
            <a:endParaRPr lang="da-DK" dirty="0"/>
          </a:p>
        </p:txBody>
      </p:sp>
      <p:sp>
        <p:nvSpPr>
          <p:cNvPr id="7" name="Tekstfelt 6">
            <a:extLst>
              <a:ext uri="{FF2B5EF4-FFF2-40B4-BE49-F238E27FC236}">
                <a16:creationId xmlns:a16="http://schemas.microsoft.com/office/drawing/2014/main" id="{9DFFFDA2-7937-6E4B-B38D-C5B8EDAC16FC}"/>
              </a:ext>
            </a:extLst>
          </p:cNvPr>
          <p:cNvSpPr txBox="1"/>
          <p:nvPr/>
        </p:nvSpPr>
        <p:spPr>
          <a:xfrm>
            <a:off x="8760577" y="4350716"/>
            <a:ext cx="2421933" cy="738664"/>
          </a:xfrm>
          <a:prstGeom prst="rect">
            <a:avLst/>
          </a:prstGeom>
          <a:noFill/>
        </p:spPr>
        <p:txBody>
          <a:bodyPr wrap="square" rtlCol="0">
            <a:spAutoFit/>
          </a:bodyPr>
          <a:lstStyle/>
          <a:p>
            <a:r>
              <a:rPr lang="da-DK" sz="2400" dirty="0">
                <a:solidFill>
                  <a:srgbClr val="FF0000"/>
                </a:solidFill>
                <a:latin typeface="Calibri" panose="020F0502020204030204" pitchFamily="34" charset="0"/>
                <a:ea typeface="Apple Symbols" panose="02000000000000000000" pitchFamily="2" charset="-79"/>
                <a:cs typeface="Calibri" panose="020F0502020204030204" pitchFamily="34" charset="0"/>
              </a:rPr>
              <a:t>♥︎ </a:t>
            </a:r>
            <a:r>
              <a:rPr lang="da-DK" sz="2400" dirty="0">
                <a:latin typeface="Calibri" panose="020F0502020204030204" pitchFamily="34" charset="0"/>
                <a:ea typeface="Apple Symbols" panose="02000000000000000000" pitchFamily="2" charset="-79"/>
                <a:cs typeface="Calibri" panose="020F0502020204030204" pitchFamily="34" charset="0"/>
              </a:rPr>
              <a:t>K B </a:t>
            </a:r>
            <a:r>
              <a:rPr lang="da-DK" sz="2400" dirty="0">
                <a:solidFill>
                  <a:srgbClr val="92D050"/>
                </a:solidFill>
                <a:latin typeface="Calibri" panose="020F0502020204030204" pitchFamily="34" charset="0"/>
                <a:ea typeface="Apple Symbols" panose="02000000000000000000" pitchFamily="2" charset="-79"/>
                <a:cs typeface="Calibri" panose="020F0502020204030204" pitchFamily="34" charset="0"/>
              </a:rPr>
              <a:t>10</a:t>
            </a:r>
            <a:r>
              <a:rPr lang="da-DK" sz="2400" dirty="0">
                <a:latin typeface="Calibri" panose="020F0502020204030204" pitchFamily="34" charset="0"/>
                <a:ea typeface="Apple Symbols" panose="02000000000000000000" pitchFamily="2" charset="-79"/>
                <a:cs typeface="Calibri" panose="020F0502020204030204" pitchFamily="34" charset="0"/>
              </a:rPr>
              <a:t> 8 3 </a:t>
            </a:r>
          </a:p>
          <a:p>
            <a:endParaRPr lang="da-DK" dirty="0"/>
          </a:p>
        </p:txBody>
      </p:sp>
      <p:sp>
        <p:nvSpPr>
          <p:cNvPr id="8" name="Tekstfelt 7">
            <a:extLst>
              <a:ext uri="{FF2B5EF4-FFF2-40B4-BE49-F238E27FC236}">
                <a16:creationId xmlns:a16="http://schemas.microsoft.com/office/drawing/2014/main" id="{E62F9AFB-6FA8-6140-8E22-C42B777A13BC}"/>
              </a:ext>
            </a:extLst>
          </p:cNvPr>
          <p:cNvSpPr txBox="1"/>
          <p:nvPr/>
        </p:nvSpPr>
        <p:spPr>
          <a:xfrm>
            <a:off x="8710567" y="4955188"/>
            <a:ext cx="2421933" cy="738664"/>
          </a:xfrm>
          <a:prstGeom prst="rect">
            <a:avLst/>
          </a:prstGeom>
          <a:noFill/>
        </p:spPr>
        <p:txBody>
          <a:bodyPr wrap="square" rtlCol="0">
            <a:spAutoFit/>
          </a:bodyPr>
          <a:lstStyle/>
          <a:p>
            <a:r>
              <a:rPr lang="da-DK" sz="2400" dirty="0">
                <a:solidFill>
                  <a:srgbClr val="FF0000"/>
                </a:solidFill>
                <a:latin typeface="Calibri" panose="020F0502020204030204" pitchFamily="34" charset="0"/>
                <a:ea typeface="Apple Symbols" panose="02000000000000000000" pitchFamily="2" charset="-79"/>
                <a:cs typeface="Calibri" panose="020F0502020204030204" pitchFamily="34" charset="0"/>
              </a:rPr>
              <a:t>♥︎ </a:t>
            </a:r>
            <a:r>
              <a:rPr lang="da-DK" sz="2400" dirty="0">
                <a:latin typeface="Calibri" panose="020F0502020204030204" pitchFamily="34" charset="0"/>
                <a:ea typeface="Apple Symbols" panose="02000000000000000000" pitchFamily="2" charset="-79"/>
                <a:cs typeface="Calibri" panose="020F0502020204030204" pitchFamily="34" charset="0"/>
              </a:rPr>
              <a:t>E </a:t>
            </a:r>
            <a:r>
              <a:rPr lang="da-DK" sz="2400" dirty="0">
                <a:solidFill>
                  <a:srgbClr val="92D050"/>
                </a:solidFill>
                <a:latin typeface="Calibri" panose="020F0502020204030204" pitchFamily="34" charset="0"/>
                <a:ea typeface="Apple Symbols" panose="02000000000000000000" pitchFamily="2" charset="-79"/>
                <a:cs typeface="Calibri" panose="020F0502020204030204" pitchFamily="34" charset="0"/>
              </a:rPr>
              <a:t>K</a:t>
            </a:r>
            <a:r>
              <a:rPr lang="da-DK" sz="2400" dirty="0">
                <a:latin typeface="Calibri" panose="020F0502020204030204" pitchFamily="34" charset="0"/>
                <a:ea typeface="Apple Symbols" panose="02000000000000000000" pitchFamily="2" charset="-79"/>
                <a:cs typeface="Calibri" panose="020F0502020204030204" pitchFamily="34" charset="0"/>
              </a:rPr>
              <a:t> D 4 3</a:t>
            </a:r>
          </a:p>
          <a:p>
            <a:endParaRPr lang="da-DK" dirty="0"/>
          </a:p>
        </p:txBody>
      </p:sp>
      <p:sp>
        <p:nvSpPr>
          <p:cNvPr id="9" name="Tekstfelt 8">
            <a:extLst>
              <a:ext uri="{FF2B5EF4-FFF2-40B4-BE49-F238E27FC236}">
                <a16:creationId xmlns:a16="http://schemas.microsoft.com/office/drawing/2014/main" id="{1BA3E737-8BD9-3843-B381-F9C97F80432B}"/>
              </a:ext>
            </a:extLst>
          </p:cNvPr>
          <p:cNvSpPr txBox="1"/>
          <p:nvPr/>
        </p:nvSpPr>
        <p:spPr>
          <a:xfrm>
            <a:off x="4932449" y="3438762"/>
            <a:ext cx="2641533" cy="830997"/>
          </a:xfrm>
          <a:prstGeom prst="rect">
            <a:avLst/>
          </a:prstGeom>
          <a:noFill/>
        </p:spPr>
        <p:txBody>
          <a:bodyPr wrap="square" rtlCol="0">
            <a:spAutoFit/>
          </a:bodyPr>
          <a:lstStyle/>
          <a:p>
            <a:r>
              <a:rPr lang="da-DK" sz="2400" dirty="0"/>
              <a:t>Hvorfor denne forskel?</a:t>
            </a:r>
          </a:p>
        </p:txBody>
      </p:sp>
      <p:sp>
        <p:nvSpPr>
          <p:cNvPr id="10" name="Tekstfelt 9">
            <a:extLst>
              <a:ext uri="{FF2B5EF4-FFF2-40B4-BE49-F238E27FC236}">
                <a16:creationId xmlns:a16="http://schemas.microsoft.com/office/drawing/2014/main" id="{FE34EA9B-6E17-9942-B0C1-6EB6FCF8F99E}"/>
              </a:ext>
            </a:extLst>
          </p:cNvPr>
          <p:cNvSpPr txBox="1"/>
          <p:nvPr/>
        </p:nvSpPr>
        <p:spPr>
          <a:xfrm>
            <a:off x="5318617" y="4739745"/>
            <a:ext cx="1869195" cy="584775"/>
          </a:xfrm>
          <a:prstGeom prst="rect">
            <a:avLst/>
          </a:prstGeom>
          <a:noFill/>
        </p:spPr>
        <p:txBody>
          <a:bodyPr wrap="square" rtlCol="0">
            <a:spAutoFit/>
          </a:bodyPr>
          <a:lstStyle/>
          <a:p>
            <a:r>
              <a:rPr lang="da-DK" sz="3200" dirty="0"/>
              <a:t>ALA</a:t>
            </a:r>
          </a:p>
        </p:txBody>
      </p:sp>
      <p:sp>
        <p:nvSpPr>
          <p:cNvPr id="11" name="Tekstfelt 10">
            <a:extLst>
              <a:ext uri="{FF2B5EF4-FFF2-40B4-BE49-F238E27FC236}">
                <a16:creationId xmlns:a16="http://schemas.microsoft.com/office/drawing/2014/main" id="{620E047C-BC93-9644-8EDF-A4DBBEEB9B02}"/>
              </a:ext>
            </a:extLst>
          </p:cNvPr>
          <p:cNvSpPr txBox="1"/>
          <p:nvPr/>
        </p:nvSpPr>
        <p:spPr>
          <a:xfrm>
            <a:off x="4264324" y="5489210"/>
            <a:ext cx="2847145" cy="461665"/>
          </a:xfrm>
          <a:prstGeom prst="rect">
            <a:avLst/>
          </a:prstGeom>
          <a:noFill/>
        </p:spPr>
        <p:txBody>
          <a:bodyPr wrap="square" rtlCol="0">
            <a:spAutoFit/>
          </a:bodyPr>
          <a:lstStyle/>
          <a:p>
            <a:r>
              <a:rPr lang="da-DK" sz="2400" dirty="0"/>
              <a:t>Hvad er fordelen?</a:t>
            </a:r>
          </a:p>
        </p:txBody>
      </p:sp>
    </p:spTree>
    <p:extLst>
      <p:ext uri="{BB962C8B-B14F-4D97-AF65-F5344CB8AC3E}">
        <p14:creationId xmlns:p14="http://schemas.microsoft.com/office/powerpoint/2010/main" val="1048507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p:tgtEl>
                                          <p:spTgt spid="11"/>
                                        </p:tgtEl>
                                        <p:attrNameLst>
                                          <p:attrName>ppt_y</p:attrName>
                                        </p:attrNameLst>
                                      </p:cBhvr>
                                      <p:tavLst>
                                        <p:tav tm="0">
                                          <p:val>
                                            <p:strVal val="#ppt_y+#ppt_h*1.125000"/>
                                          </p:val>
                                        </p:tav>
                                        <p:tav tm="100000">
                                          <p:val>
                                            <p:strVal val="#ppt_y"/>
                                          </p:val>
                                        </p:tav>
                                      </p:tavLst>
                                    </p:anim>
                                    <p:animEffect transition="in" filter="wipe(up)">
                                      <p:cBhvr>
                                        <p:cTn id="5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5AD3EA-6CE2-C24E-8CA3-D6843839BD6B}"/>
              </a:ext>
            </a:extLst>
          </p:cNvPr>
          <p:cNvSpPr>
            <a:spLocks noGrp="1"/>
          </p:cNvSpPr>
          <p:nvPr>
            <p:ph type="title"/>
          </p:nvPr>
        </p:nvSpPr>
        <p:spPr/>
        <p:txBody>
          <a:bodyPr/>
          <a:lstStyle/>
          <a:p>
            <a:r>
              <a:rPr lang="da-DK" dirty="0"/>
              <a:t>Øvelse 3</a:t>
            </a:r>
          </a:p>
        </p:txBody>
      </p:sp>
      <p:graphicFrame>
        <p:nvGraphicFramePr>
          <p:cNvPr id="4" name="Pladsholder til indhold 3">
            <a:extLst>
              <a:ext uri="{FF2B5EF4-FFF2-40B4-BE49-F238E27FC236}">
                <a16:creationId xmlns:a16="http://schemas.microsoft.com/office/drawing/2014/main" id="{BDD440AC-7B35-CB4A-B5CC-8BFFE447A3C6}"/>
              </a:ext>
            </a:extLst>
          </p:cNvPr>
          <p:cNvGraphicFramePr>
            <a:graphicFrameLocks/>
          </p:cNvGraphicFramePr>
          <p:nvPr/>
        </p:nvGraphicFramePr>
        <p:xfrm>
          <a:off x="1739814" y="2132050"/>
          <a:ext cx="4969703" cy="3618961"/>
        </p:xfrm>
        <a:graphic>
          <a:graphicData uri="http://schemas.openxmlformats.org/drawingml/2006/table">
            <a:tbl>
              <a:tblPr firstRow="1" bandRow="1">
                <a:tableStyleId>{2D5ABB26-0587-4C30-8999-92F81FD0307C}</a:tableStyleId>
              </a:tblPr>
              <a:tblGrid>
                <a:gridCol w="946105">
                  <a:extLst>
                    <a:ext uri="{9D8B030D-6E8A-4147-A177-3AD203B41FA5}">
                      <a16:colId xmlns:a16="http://schemas.microsoft.com/office/drawing/2014/main" val="152968680"/>
                    </a:ext>
                  </a:extLst>
                </a:gridCol>
                <a:gridCol w="1240642">
                  <a:extLst>
                    <a:ext uri="{9D8B030D-6E8A-4147-A177-3AD203B41FA5}">
                      <a16:colId xmlns:a16="http://schemas.microsoft.com/office/drawing/2014/main" val="385366811"/>
                    </a:ext>
                  </a:extLst>
                </a:gridCol>
                <a:gridCol w="2782956">
                  <a:extLst>
                    <a:ext uri="{9D8B030D-6E8A-4147-A177-3AD203B41FA5}">
                      <a16:colId xmlns:a16="http://schemas.microsoft.com/office/drawing/2014/main" val="4146855904"/>
                    </a:ext>
                  </a:extLst>
                </a:gridCol>
              </a:tblGrid>
              <a:tr h="1296950">
                <a:tc>
                  <a:txBody>
                    <a:bodyPr/>
                    <a:lstStyle/>
                    <a:p>
                      <a:endParaRPr lang="da-DK" sz="1600" dirty="0">
                        <a:latin typeface="+mn-lt"/>
                      </a:endParaRPr>
                    </a:p>
                  </a:txBody>
                  <a:tcPr/>
                </a:tc>
                <a:tc>
                  <a:txBody>
                    <a:bodyPr/>
                    <a:lstStyle/>
                    <a:p>
                      <a:r>
                        <a:rPr lang="da-DK" dirty="0">
                          <a:latin typeface="+mn-lt"/>
                          <a:ea typeface="Apple Symbols" panose="02000000000000000000" pitchFamily="2" charset="-79"/>
                          <a:cs typeface="Apple Symbols" panose="02000000000000000000" pitchFamily="2" charset="-79"/>
                        </a:rPr>
                        <a:t>♠︎  8 7</a:t>
                      </a:r>
                    </a:p>
                    <a:p>
                      <a:r>
                        <a:rPr lang="da-DK" dirty="0">
                          <a:solidFill>
                            <a:srgbClr val="FF000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E</a:t>
                      </a:r>
                    </a:p>
                    <a:p>
                      <a:r>
                        <a:rPr lang="da-DK" dirty="0">
                          <a:solidFill>
                            <a:srgbClr val="FFC00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K B 2</a:t>
                      </a:r>
                    </a:p>
                    <a:p>
                      <a:r>
                        <a:rPr lang="da-DK" dirty="0">
                          <a:solidFill>
                            <a:srgbClr val="00B05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B 4 3</a:t>
                      </a:r>
                    </a:p>
                  </a:txBody>
                  <a:tcPr/>
                </a:tc>
                <a:tc>
                  <a:txBody>
                    <a:bodyPr/>
                    <a:lstStyle/>
                    <a:p>
                      <a:endParaRPr lang="da-DK" dirty="0">
                        <a:latin typeface="+mn-lt"/>
                        <a:ea typeface="Apple Symbols" panose="02000000000000000000" pitchFamily="2" charset="-79"/>
                        <a:cs typeface="Apple Symbols" panose="02000000000000000000" pitchFamily="2" charset="-79"/>
                      </a:endParaRPr>
                    </a:p>
                  </a:txBody>
                  <a:tcPr/>
                </a:tc>
                <a:extLst>
                  <a:ext uri="{0D108BD9-81ED-4DB2-BD59-A6C34878D82A}">
                    <a16:rowId xmlns:a16="http://schemas.microsoft.com/office/drawing/2014/main" val="2830271257"/>
                  </a:ext>
                </a:extLst>
              </a:tr>
              <a:tr h="1377463">
                <a:tc>
                  <a:txBody>
                    <a:bodyPr/>
                    <a:lstStyle/>
                    <a:p>
                      <a:r>
                        <a:rPr lang="da-DK" sz="1800" dirty="0">
                          <a:solidFill>
                            <a:schemeClr val="tx1"/>
                          </a:solidFill>
                          <a:latin typeface="+mn-lt"/>
                          <a:ea typeface="Apple Symbols" panose="02000000000000000000" pitchFamily="2" charset="-79"/>
                          <a:cs typeface="Apple Symbols" panose="02000000000000000000" pitchFamily="2" charset="-79"/>
                        </a:rPr>
                        <a:t>Udspil ♠︎2</a:t>
                      </a:r>
                    </a:p>
                  </a:txBody>
                  <a:tcPr/>
                </a:tc>
                <a:tc>
                  <a:txBody>
                    <a:bodyPr/>
                    <a:lstStyle/>
                    <a:p>
                      <a:pPr algn="ctr"/>
                      <a:r>
                        <a:rPr lang="da-DK" sz="2400" dirty="0">
                          <a:latin typeface="+mn-lt"/>
                        </a:rPr>
                        <a:t>N</a:t>
                      </a:r>
                    </a:p>
                    <a:p>
                      <a:pPr algn="l"/>
                      <a:r>
                        <a:rPr lang="da-DK" sz="2400" dirty="0">
                          <a:latin typeface="+mn-lt"/>
                        </a:rPr>
                        <a:t>V       Ø</a:t>
                      </a:r>
                    </a:p>
                    <a:p>
                      <a:pPr algn="ctr"/>
                      <a:r>
                        <a:rPr lang="da-DK" sz="2400" dirty="0">
                          <a:latin typeface="+mn-lt"/>
                        </a:rPr>
                        <a:t>S</a:t>
                      </a:r>
                    </a:p>
                  </a:txBody>
                  <a:tcPr/>
                </a:tc>
                <a:tc>
                  <a:txBody>
                    <a:bodyPr/>
                    <a:lstStyle/>
                    <a:p>
                      <a:r>
                        <a:rPr lang="da-DK" dirty="0">
                          <a:latin typeface="+mn-lt"/>
                          <a:ea typeface="Apple Symbols" panose="02000000000000000000" pitchFamily="2" charset="-79"/>
                          <a:cs typeface="Apple Symbols" panose="02000000000000000000" pitchFamily="2" charset="-79"/>
                        </a:rPr>
                        <a:t>♠︎  9 4 3</a:t>
                      </a:r>
                    </a:p>
                    <a:p>
                      <a:r>
                        <a:rPr lang="da-DK" dirty="0">
                          <a:solidFill>
                            <a:srgbClr val="FF0000"/>
                          </a:solidFill>
                          <a:latin typeface="+mn-lt"/>
                          <a:ea typeface="Apple Symbols" panose="02000000000000000000" pitchFamily="2" charset="-79"/>
                          <a:cs typeface="Apple Symbols" panose="02000000000000000000" pitchFamily="2" charset="-79"/>
                        </a:rPr>
                        <a:t>♥︎  </a:t>
                      </a:r>
                      <a:endParaRPr lang="da-DK" dirty="0">
                        <a:solidFill>
                          <a:schemeClr val="tx1"/>
                        </a:solidFill>
                        <a:latin typeface="+mn-lt"/>
                        <a:ea typeface="Apple Color Emoji" pitchFamily="2" charset="0"/>
                        <a:cs typeface="Apple Symbols" panose="02000000000000000000" pitchFamily="2" charset="-79"/>
                      </a:endParaRPr>
                    </a:p>
                    <a:p>
                      <a:r>
                        <a:rPr lang="da-DK" dirty="0">
                          <a:solidFill>
                            <a:srgbClr val="FFC00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E D T</a:t>
                      </a:r>
                    </a:p>
                    <a:p>
                      <a:r>
                        <a:rPr lang="da-DK" dirty="0">
                          <a:solidFill>
                            <a:srgbClr val="00B05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9 7 2</a:t>
                      </a:r>
                    </a:p>
                  </a:txBody>
                  <a:tcPr/>
                </a:tc>
                <a:extLst>
                  <a:ext uri="{0D108BD9-81ED-4DB2-BD59-A6C34878D82A}">
                    <a16:rowId xmlns:a16="http://schemas.microsoft.com/office/drawing/2014/main" val="722315062"/>
                  </a:ext>
                </a:extLst>
              </a:tr>
              <a:tr h="944548">
                <a:tc>
                  <a:txBody>
                    <a:bodyPr/>
                    <a:lstStyle/>
                    <a:p>
                      <a:endParaRPr lang="da-DK" dirty="0">
                        <a:latin typeface="+mn-lt"/>
                      </a:endParaRPr>
                    </a:p>
                  </a:txBody>
                  <a:tcPr/>
                </a:tc>
                <a:tc>
                  <a:txBody>
                    <a:bodyPr/>
                    <a:lstStyle/>
                    <a:p>
                      <a:endParaRPr lang="da-DK"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endParaRPr lang="da-DK" dirty="0">
                        <a:solidFill>
                          <a:schemeClr val="tx1"/>
                        </a:solidFill>
                        <a:latin typeface="+mn-lt"/>
                      </a:endParaRPr>
                    </a:p>
                  </a:txBody>
                  <a:tcPr/>
                </a:tc>
                <a:extLst>
                  <a:ext uri="{0D108BD9-81ED-4DB2-BD59-A6C34878D82A}">
                    <a16:rowId xmlns:a16="http://schemas.microsoft.com/office/drawing/2014/main" val="3092121503"/>
                  </a:ext>
                </a:extLst>
              </a:tr>
            </a:tbl>
          </a:graphicData>
        </a:graphic>
      </p:graphicFrame>
      <p:sp>
        <p:nvSpPr>
          <p:cNvPr id="5" name="Tekstfelt 4">
            <a:extLst>
              <a:ext uri="{FF2B5EF4-FFF2-40B4-BE49-F238E27FC236}">
                <a16:creationId xmlns:a16="http://schemas.microsoft.com/office/drawing/2014/main" id="{0EF3103B-36CD-E04F-B5E1-28CCE9911660}"/>
              </a:ext>
            </a:extLst>
          </p:cNvPr>
          <p:cNvSpPr txBox="1"/>
          <p:nvPr/>
        </p:nvSpPr>
        <p:spPr>
          <a:xfrm>
            <a:off x="9268239" y="4592893"/>
            <a:ext cx="1414272" cy="923330"/>
          </a:xfrm>
          <a:prstGeom prst="rect">
            <a:avLst/>
          </a:prstGeom>
          <a:noFill/>
        </p:spPr>
        <p:txBody>
          <a:bodyPr wrap="square" rtlCol="0">
            <a:spAutoFit/>
          </a:bodyPr>
          <a:lstStyle/>
          <a:p>
            <a:r>
              <a:rPr lang="da-DK" dirty="0"/>
              <a:t>Modificeret </a:t>
            </a:r>
            <a:r>
              <a:rPr lang="da-DK" dirty="0" err="1"/>
              <a:t>Lavinthal</a:t>
            </a:r>
            <a:r>
              <a:rPr lang="da-DK" dirty="0"/>
              <a:t>:</a:t>
            </a:r>
          </a:p>
          <a:p>
            <a:r>
              <a:rPr lang="da-DK" dirty="0"/>
              <a:t>Klør 2</a:t>
            </a:r>
          </a:p>
        </p:txBody>
      </p:sp>
      <p:sp>
        <p:nvSpPr>
          <p:cNvPr id="3" name="Tekstfelt 2">
            <a:extLst>
              <a:ext uri="{FF2B5EF4-FFF2-40B4-BE49-F238E27FC236}">
                <a16:creationId xmlns:a16="http://schemas.microsoft.com/office/drawing/2014/main" id="{B39A2E48-F47E-484A-BCE2-1DED17FE425D}"/>
              </a:ext>
            </a:extLst>
          </p:cNvPr>
          <p:cNvSpPr txBox="1"/>
          <p:nvPr/>
        </p:nvSpPr>
        <p:spPr>
          <a:xfrm>
            <a:off x="7335078" y="2047461"/>
            <a:ext cx="4104861" cy="369332"/>
          </a:xfrm>
          <a:prstGeom prst="rect">
            <a:avLst/>
          </a:prstGeom>
          <a:noFill/>
        </p:spPr>
        <p:txBody>
          <a:bodyPr wrap="square" rtlCol="0">
            <a:spAutoFit/>
          </a:bodyPr>
          <a:lstStyle/>
          <a:p>
            <a:r>
              <a:rPr lang="da-DK" dirty="0"/>
              <a:t>Kontrakt: 3NT - Udspil: </a:t>
            </a:r>
            <a:r>
              <a:rPr lang="da-DK" dirty="0">
                <a:ea typeface="Apple Symbols" panose="02000000000000000000" pitchFamily="2" charset="-79"/>
                <a:cs typeface="Apple Symbols" panose="02000000000000000000" pitchFamily="2" charset="-79"/>
              </a:rPr>
              <a:t>♠︎2</a:t>
            </a:r>
          </a:p>
        </p:txBody>
      </p:sp>
      <p:sp>
        <p:nvSpPr>
          <p:cNvPr id="6" name="Tekstfelt 5">
            <a:extLst>
              <a:ext uri="{FF2B5EF4-FFF2-40B4-BE49-F238E27FC236}">
                <a16:creationId xmlns:a16="http://schemas.microsoft.com/office/drawing/2014/main" id="{6FC49D1A-522E-1B44-BB4C-AA73E388E5C8}"/>
              </a:ext>
            </a:extLst>
          </p:cNvPr>
          <p:cNvSpPr txBox="1"/>
          <p:nvPr/>
        </p:nvSpPr>
        <p:spPr>
          <a:xfrm>
            <a:off x="7335078" y="2610500"/>
            <a:ext cx="2971800" cy="646331"/>
          </a:xfrm>
          <a:prstGeom prst="rect">
            <a:avLst/>
          </a:prstGeom>
          <a:noFill/>
        </p:spPr>
        <p:txBody>
          <a:bodyPr wrap="square" rtlCol="0">
            <a:spAutoFit/>
          </a:bodyPr>
          <a:lstStyle/>
          <a:p>
            <a:r>
              <a:rPr lang="da-DK" dirty="0">
                <a:ea typeface="Apple Symbols" panose="02000000000000000000" pitchFamily="2" charset="-79"/>
                <a:cs typeface="Apple Symbols" panose="02000000000000000000" pitchFamily="2" charset="-79"/>
              </a:rPr>
              <a:t>Som du i ØST stak med ♠︎D til spilføres ♠︎ E</a:t>
            </a:r>
          </a:p>
        </p:txBody>
      </p:sp>
      <p:sp>
        <p:nvSpPr>
          <p:cNvPr id="7" name="Tekstfelt 6">
            <a:extLst>
              <a:ext uri="{FF2B5EF4-FFF2-40B4-BE49-F238E27FC236}">
                <a16:creationId xmlns:a16="http://schemas.microsoft.com/office/drawing/2014/main" id="{5FD575DD-8837-E643-AFCE-DA0F1235EE3A}"/>
              </a:ext>
            </a:extLst>
          </p:cNvPr>
          <p:cNvSpPr txBox="1"/>
          <p:nvPr/>
        </p:nvSpPr>
        <p:spPr>
          <a:xfrm>
            <a:off x="7335078" y="3722439"/>
            <a:ext cx="3866322" cy="646331"/>
          </a:xfrm>
          <a:prstGeom prst="rect">
            <a:avLst/>
          </a:prstGeom>
          <a:noFill/>
        </p:spPr>
        <p:txBody>
          <a:bodyPr wrap="square" rtlCol="0">
            <a:spAutoFit/>
          </a:bodyPr>
          <a:lstStyle/>
          <a:p>
            <a:r>
              <a:rPr lang="da-DK" dirty="0"/>
              <a:t>Efter 3 gange hjerter skal du kaste af. Hvad kaster du på bordets </a:t>
            </a:r>
            <a:r>
              <a:rPr lang="da-DK" dirty="0">
                <a:solidFill>
                  <a:srgbClr val="FF0000"/>
                </a:solidFill>
                <a:ea typeface="Apple Symbols" panose="02000000000000000000" pitchFamily="2" charset="-79"/>
                <a:cs typeface="Apple Symbols" panose="02000000000000000000" pitchFamily="2" charset="-79"/>
              </a:rPr>
              <a:t>♥︎ </a:t>
            </a:r>
            <a:r>
              <a:rPr lang="da-DK" dirty="0"/>
              <a:t>E?</a:t>
            </a:r>
          </a:p>
        </p:txBody>
      </p:sp>
      <p:sp>
        <p:nvSpPr>
          <p:cNvPr id="8" name="Tekstfelt 7">
            <a:extLst>
              <a:ext uri="{FF2B5EF4-FFF2-40B4-BE49-F238E27FC236}">
                <a16:creationId xmlns:a16="http://schemas.microsoft.com/office/drawing/2014/main" id="{644B6A33-9088-F04E-A3A4-0B5B6A69DDA3}"/>
              </a:ext>
            </a:extLst>
          </p:cNvPr>
          <p:cNvSpPr txBox="1"/>
          <p:nvPr/>
        </p:nvSpPr>
        <p:spPr>
          <a:xfrm>
            <a:off x="6253216" y="5028085"/>
            <a:ext cx="1729409" cy="646331"/>
          </a:xfrm>
          <a:prstGeom prst="rect">
            <a:avLst/>
          </a:prstGeom>
          <a:noFill/>
        </p:spPr>
        <p:txBody>
          <a:bodyPr wrap="square" rtlCol="0">
            <a:spAutoFit/>
          </a:bodyPr>
          <a:lstStyle/>
          <a:p>
            <a:r>
              <a:rPr lang="da-DK" dirty="0"/>
              <a:t>Kald/afvisning:</a:t>
            </a:r>
          </a:p>
          <a:p>
            <a:r>
              <a:rPr lang="da-DK" dirty="0"/>
              <a:t>Klør 9</a:t>
            </a:r>
          </a:p>
        </p:txBody>
      </p:sp>
    </p:spTree>
    <p:extLst>
      <p:ext uri="{BB962C8B-B14F-4D97-AF65-F5344CB8AC3E}">
        <p14:creationId xmlns:p14="http://schemas.microsoft.com/office/powerpoint/2010/main" val="1252199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P spid="6" grpId="0"/>
      <p:bldP spid="7" grpId="0"/>
      <p:bldP spid="8"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5AD3EA-6CE2-C24E-8CA3-D6843839BD6B}"/>
              </a:ext>
            </a:extLst>
          </p:cNvPr>
          <p:cNvSpPr>
            <a:spLocks noGrp="1"/>
          </p:cNvSpPr>
          <p:nvPr>
            <p:ph type="title"/>
          </p:nvPr>
        </p:nvSpPr>
        <p:spPr/>
        <p:txBody>
          <a:bodyPr/>
          <a:lstStyle/>
          <a:p>
            <a:r>
              <a:rPr lang="da-DK" dirty="0"/>
              <a:t>Øvelse 4</a:t>
            </a:r>
          </a:p>
        </p:txBody>
      </p:sp>
      <p:graphicFrame>
        <p:nvGraphicFramePr>
          <p:cNvPr id="4" name="Pladsholder til indhold 3">
            <a:extLst>
              <a:ext uri="{FF2B5EF4-FFF2-40B4-BE49-F238E27FC236}">
                <a16:creationId xmlns:a16="http://schemas.microsoft.com/office/drawing/2014/main" id="{BDD440AC-7B35-CB4A-B5CC-8BFFE447A3C6}"/>
              </a:ext>
            </a:extLst>
          </p:cNvPr>
          <p:cNvGraphicFramePr>
            <a:graphicFrameLocks/>
          </p:cNvGraphicFramePr>
          <p:nvPr/>
        </p:nvGraphicFramePr>
        <p:xfrm>
          <a:off x="1739814" y="2132050"/>
          <a:ext cx="4969703" cy="3618961"/>
        </p:xfrm>
        <a:graphic>
          <a:graphicData uri="http://schemas.openxmlformats.org/drawingml/2006/table">
            <a:tbl>
              <a:tblPr firstRow="1" bandRow="1">
                <a:tableStyleId>{2D5ABB26-0587-4C30-8999-92F81FD0307C}</a:tableStyleId>
              </a:tblPr>
              <a:tblGrid>
                <a:gridCol w="854299">
                  <a:extLst>
                    <a:ext uri="{9D8B030D-6E8A-4147-A177-3AD203B41FA5}">
                      <a16:colId xmlns:a16="http://schemas.microsoft.com/office/drawing/2014/main" val="152968680"/>
                    </a:ext>
                  </a:extLst>
                </a:gridCol>
                <a:gridCol w="1332448">
                  <a:extLst>
                    <a:ext uri="{9D8B030D-6E8A-4147-A177-3AD203B41FA5}">
                      <a16:colId xmlns:a16="http://schemas.microsoft.com/office/drawing/2014/main" val="385366811"/>
                    </a:ext>
                  </a:extLst>
                </a:gridCol>
                <a:gridCol w="2782956">
                  <a:extLst>
                    <a:ext uri="{9D8B030D-6E8A-4147-A177-3AD203B41FA5}">
                      <a16:colId xmlns:a16="http://schemas.microsoft.com/office/drawing/2014/main" val="4146855904"/>
                    </a:ext>
                  </a:extLst>
                </a:gridCol>
              </a:tblGrid>
              <a:tr h="1296950">
                <a:tc>
                  <a:txBody>
                    <a:bodyPr/>
                    <a:lstStyle/>
                    <a:p>
                      <a:endParaRPr lang="da-DK" sz="1600" dirty="0">
                        <a:latin typeface="+mn-lt"/>
                      </a:endParaRPr>
                    </a:p>
                  </a:txBody>
                  <a:tcPr/>
                </a:tc>
                <a:tc>
                  <a:txBody>
                    <a:bodyPr/>
                    <a:lstStyle/>
                    <a:p>
                      <a:r>
                        <a:rPr lang="da-DK" dirty="0">
                          <a:latin typeface="+mn-lt"/>
                          <a:ea typeface="Apple Symbols" panose="02000000000000000000" pitchFamily="2" charset="-79"/>
                          <a:cs typeface="Apple Symbols" panose="02000000000000000000" pitchFamily="2" charset="-79"/>
                        </a:rPr>
                        <a:t>♠︎  8 7</a:t>
                      </a:r>
                    </a:p>
                    <a:p>
                      <a:r>
                        <a:rPr lang="da-DK" dirty="0">
                          <a:solidFill>
                            <a:srgbClr val="FF000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E</a:t>
                      </a:r>
                    </a:p>
                    <a:p>
                      <a:r>
                        <a:rPr lang="da-DK" dirty="0">
                          <a:solidFill>
                            <a:srgbClr val="FFC00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K B 2</a:t>
                      </a:r>
                    </a:p>
                    <a:p>
                      <a:r>
                        <a:rPr lang="da-DK" dirty="0">
                          <a:solidFill>
                            <a:srgbClr val="00B05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B 4 3</a:t>
                      </a:r>
                    </a:p>
                  </a:txBody>
                  <a:tcPr/>
                </a:tc>
                <a:tc>
                  <a:txBody>
                    <a:bodyPr/>
                    <a:lstStyle/>
                    <a:p>
                      <a:endParaRPr lang="da-DK" dirty="0">
                        <a:latin typeface="+mn-lt"/>
                        <a:ea typeface="Apple Symbols" panose="02000000000000000000" pitchFamily="2" charset="-79"/>
                        <a:cs typeface="Apple Symbols" panose="02000000000000000000" pitchFamily="2" charset="-79"/>
                      </a:endParaRPr>
                    </a:p>
                  </a:txBody>
                  <a:tcPr/>
                </a:tc>
                <a:extLst>
                  <a:ext uri="{0D108BD9-81ED-4DB2-BD59-A6C34878D82A}">
                    <a16:rowId xmlns:a16="http://schemas.microsoft.com/office/drawing/2014/main" val="2830271257"/>
                  </a:ext>
                </a:extLst>
              </a:tr>
              <a:tr h="1377463">
                <a:tc>
                  <a:txBody>
                    <a:bodyPr/>
                    <a:lstStyle/>
                    <a:p>
                      <a:r>
                        <a:rPr lang="da-DK" sz="1800" dirty="0">
                          <a:solidFill>
                            <a:schemeClr val="tx1"/>
                          </a:solidFill>
                          <a:latin typeface="+mn-lt"/>
                          <a:ea typeface="Apple Symbols" panose="02000000000000000000" pitchFamily="2" charset="-79"/>
                          <a:cs typeface="Apple Symbols" panose="02000000000000000000" pitchFamily="2" charset="-79"/>
                        </a:rPr>
                        <a:t>Udspil ♠︎ 2</a:t>
                      </a:r>
                    </a:p>
                  </a:txBody>
                  <a:tcPr/>
                </a:tc>
                <a:tc>
                  <a:txBody>
                    <a:bodyPr/>
                    <a:lstStyle/>
                    <a:p>
                      <a:pPr algn="ctr"/>
                      <a:r>
                        <a:rPr lang="da-DK" sz="2400" dirty="0">
                          <a:latin typeface="+mn-lt"/>
                        </a:rPr>
                        <a:t>N</a:t>
                      </a:r>
                    </a:p>
                    <a:p>
                      <a:pPr algn="l"/>
                      <a:r>
                        <a:rPr lang="da-DK" sz="2400" dirty="0">
                          <a:latin typeface="+mn-lt"/>
                        </a:rPr>
                        <a:t>V       Ø</a:t>
                      </a:r>
                    </a:p>
                    <a:p>
                      <a:pPr algn="ctr"/>
                      <a:r>
                        <a:rPr lang="da-DK" sz="2400" dirty="0">
                          <a:latin typeface="+mn-lt"/>
                        </a:rPr>
                        <a:t>S</a:t>
                      </a:r>
                    </a:p>
                  </a:txBody>
                  <a:tcPr/>
                </a:tc>
                <a:tc>
                  <a:txBody>
                    <a:bodyPr/>
                    <a:lstStyle/>
                    <a:p>
                      <a:r>
                        <a:rPr lang="da-DK" dirty="0">
                          <a:latin typeface="+mn-lt"/>
                          <a:ea typeface="Apple Symbols" panose="02000000000000000000" pitchFamily="2" charset="-79"/>
                          <a:cs typeface="Apple Symbols" panose="02000000000000000000" pitchFamily="2" charset="-79"/>
                        </a:rPr>
                        <a:t>♠︎  9 4 3</a:t>
                      </a:r>
                    </a:p>
                    <a:p>
                      <a:r>
                        <a:rPr lang="da-DK" dirty="0">
                          <a:solidFill>
                            <a:srgbClr val="FF0000"/>
                          </a:solidFill>
                          <a:latin typeface="+mn-lt"/>
                          <a:ea typeface="Apple Symbols" panose="02000000000000000000" pitchFamily="2" charset="-79"/>
                          <a:cs typeface="Apple Symbols" panose="02000000000000000000" pitchFamily="2" charset="-79"/>
                        </a:rPr>
                        <a:t>♥︎  </a:t>
                      </a:r>
                      <a:endParaRPr lang="da-DK" dirty="0">
                        <a:solidFill>
                          <a:schemeClr val="tx1"/>
                        </a:solidFill>
                        <a:latin typeface="+mn-lt"/>
                        <a:ea typeface="Apple Color Emoji" pitchFamily="2" charset="0"/>
                        <a:cs typeface="Apple Symbols" panose="02000000000000000000" pitchFamily="2" charset="-79"/>
                      </a:endParaRPr>
                    </a:p>
                    <a:p>
                      <a:r>
                        <a:rPr lang="da-DK" dirty="0">
                          <a:solidFill>
                            <a:srgbClr val="FFC00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D T 4</a:t>
                      </a:r>
                    </a:p>
                    <a:p>
                      <a:r>
                        <a:rPr lang="da-DK" dirty="0">
                          <a:solidFill>
                            <a:srgbClr val="00B05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9 7 2</a:t>
                      </a:r>
                    </a:p>
                  </a:txBody>
                  <a:tcPr/>
                </a:tc>
                <a:extLst>
                  <a:ext uri="{0D108BD9-81ED-4DB2-BD59-A6C34878D82A}">
                    <a16:rowId xmlns:a16="http://schemas.microsoft.com/office/drawing/2014/main" val="722315062"/>
                  </a:ext>
                </a:extLst>
              </a:tr>
              <a:tr h="944548">
                <a:tc>
                  <a:txBody>
                    <a:bodyPr/>
                    <a:lstStyle/>
                    <a:p>
                      <a:endParaRPr lang="da-DK" dirty="0">
                        <a:latin typeface="+mn-lt"/>
                      </a:endParaRPr>
                    </a:p>
                  </a:txBody>
                  <a:tcPr/>
                </a:tc>
                <a:tc>
                  <a:txBody>
                    <a:bodyPr/>
                    <a:lstStyle/>
                    <a:p>
                      <a:endParaRPr lang="da-DK"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endParaRPr lang="da-DK" dirty="0">
                        <a:solidFill>
                          <a:schemeClr val="tx1"/>
                        </a:solidFill>
                        <a:latin typeface="+mn-lt"/>
                      </a:endParaRPr>
                    </a:p>
                  </a:txBody>
                  <a:tcPr/>
                </a:tc>
                <a:extLst>
                  <a:ext uri="{0D108BD9-81ED-4DB2-BD59-A6C34878D82A}">
                    <a16:rowId xmlns:a16="http://schemas.microsoft.com/office/drawing/2014/main" val="3092121503"/>
                  </a:ext>
                </a:extLst>
              </a:tr>
            </a:tbl>
          </a:graphicData>
        </a:graphic>
      </p:graphicFrame>
      <p:sp>
        <p:nvSpPr>
          <p:cNvPr id="5" name="Tekstfelt 4">
            <a:extLst>
              <a:ext uri="{FF2B5EF4-FFF2-40B4-BE49-F238E27FC236}">
                <a16:creationId xmlns:a16="http://schemas.microsoft.com/office/drawing/2014/main" id="{531DA3E6-A7FB-A340-92BE-9958242C1B02}"/>
              </a:ext>
            </a:extLst>
          </p:cNvPr>
          <p:cNvSpPr txBox="1"/>
          <p:nvPr/>
        </p:nvSpPr>
        <p:spPr>
          <a:xfrm>
            <a:off x="9640582" y="4948362"/>
            <a:ext cx="1414272" cy="923330"/>
          </a:xfrm>
          <a:prstGeom prst="rect">
            <a:avLst/>
          </a:prstGeom>
          <a:noFill/>
        </p:spPr>
        <p:txBody>
          <a:bodyPr wrap="square" rtlCol="0">
            <a:spAutoFit/>
          </a:bodyPr>
          <a:lstStyle/>
          <a:p>
            <a:r>
              <a:rPr lang="da-DK" dirty="0"/>
              <a:t>Modificeret </a:t>
            </a:r>
            <a:r>
              <a:rPr lang="da-DK" dirty="0" err="1"/>
              <a:t>Lavinthal</a:t>
            </a:r>
            <a:r>
              <a:rPr lang="da-DK" dirty="0"/>
              <a:t>:  klør 2</a:t>
            </a:r>
          </a:p>
        </p:txBody>
      </p:sp>
      <p:sp>
        <p:nvSpPr>
          <p:cNvPr id="3" name="Tekstfelt 2">
            <a:extLst>
              <a:ext uri="{FF2B5EF4-FFF2-40B4-BE49-F238E27FC236}">
                <a16:creationId xmlns:a16="http://schemas.microsoft.com/office/drawing/2014/main" id="{BE180081-B719-7D42-AE13-3D343057F657}"/>
              </a:ext>
            </a:extLst>
          </p:cNvPr>
          <p:cNvSpPr txBox="1"/>
          <p:nvPr/>
        </p:nvSpPr>
        <p:spPr>
          <a:xfrm>
            <a:off x="7653130" y="2132050"/>
            <a:ext cx="3021495" cy="369332"/>
          </a:xfrm>
          <a:prstGeom prst="rect">
            <a:avLst/>
          </a:prstGeom>
          <a:noFill/>
        </p:spPr>
        <p:txBody>
          <a:bodyPr wrap="square" rtlCol="0">
            <a:spAutoFit/>
          </a:bodyPr>
          <a:lstStyle/>
          <a:p>
            <a:r>
              <a:rPr lang="da-DK" dirty="0"/>
              <a:t>Kontrakt: 3NT - Udspil: </a:t>
            </a:r>
            <a:r>
              <a:rPr lang="da-DK" dirty="0">
                <a:ea typeface="Apple Symbols" panose="02000000000000000000" pitchFamily="2" charset="-79"/>
                <a:cs typeface="Apple Symbols" panose="02000000000000000000" pitchFamily="2" charset="-79"/>
              </a:rPr>
              <a:t>♠︎2</a:t>
            </a:r>
          </a:p>
        </p:txBody>
      </p:sp>
      <p:sp>
        <p:nvSpPr>
          <p:cNvPr id="6" name="Tekstfelt 5">
            <a:extLst>
              <a:ext uri="{FF2B5EF4-FFF2-40B4-BE49-F238E27FC236}">
                <a16:creationId xmlns:a16="http://schemas.microsoft.com/office/drawing/2014/main" id="{145B82F8-E618-1447-B626-DACB272D95E9}"/>
              </a:ext>
            </a:extLst>
          </p:cNvPr>
          <p:cNvSpPr txBox="1"/>
          <p:nvPr/>
        </p:nvSpPr>
        <p:spPr>
          <a:xfrm>
            <a:off x="7653130" y="2707912"/>
            <a:ext cx="3896138" cy="369332"/>
          </a:xfrm>
          <a:prstGeom prst="rect">
            <a:avLst/>
          </a:prstGeom>
          <a:noFill/>
        </p:spPr>
        <p:txBody>
          <a:bodyPr wrap="square" rtlCol="0">
            <a:spAutoFit/>
          </a:bodyPr>
          <a:lstStyle/>
          <a:p>
            <a:r>
              <a:rPr lang="da-DK" dirty="0">
                <a:ea typeface="Apple Symbols" panose="02000000000000000000" pitchFamily="2" charset="-79"/>
                <a:cs typeface="Apple Symbols" panose="02000000000000000000" pitchFamily="2" charset="-79"/>
              </a:rPr>
              <a:t>Som du stak med ♠︎ D til spilføres ♠︎ E</a:t>
            </a:r>
          </a:p>
        </p:txBody>
      </p:sp>
      <p:sp>
        <p:nvSpPr>
          <p:cNvPr id="7" name="Tekstfelt 6">
            <a:extLst>
              <a:ext uri="{FF2B5EF4-FFF2-40B4-BE49-F238E27FC236}">
                <a16:creationId xmlns:a16="http://schemas.microsoft.com/office/drawing/2014/main" id="{2CE8BFB5-D9B6-3B4C-BAB0-A9D7A0B0B6B9}"/>
              </a:ext>
            </a:extLst>
          </p:cNvPr>
          <p:cNvSpPr txBox="1"/>
          <p:nvPr/>
        </p:nvSpPr>
        <p:spPr>
          <a:xfrm>
            <a:off x="7653130" y="3401706"/>
            <a:ext cx="3607903" cy="646331"/>
          </a:xfrm>
          <a:prstGeom prst="rect">
            <a:avLst/>
          </a:prstGeom>
          <a:noFill/>
        </p:spPr>
        <p:txBody>
          <a:bodyPr wrap="square" rtlCol="0">
            <a:spAutoFit/>
          </a:bodyPr>
          <a:lstStyle/>
          <a:p>
            <a:r>
              <a:rPr lang="da-DK" dirty="0"/>
              <a:t>Efter 3 gange hjerter skal du kaste af. Hvad gør du på bordets </a:t>
            </a:r>
            <a:r>
              <a:rPr lang="da-DK" dirty="0">
                <a:solidFill>
                  <a:srgbClr val="FF0000"/>
                </a:solidFill>
                <a:ea typeface="Apple Symbols" panose="02000000000000000000" pitchFamily="2" charset="-79"/>
                <a:cs typeface="Apple Symbols" panose="02000000000000000000" pitchFamily="2" charset="-79"/>
              </a:rPr>
              <a:t>♥︎</a:t>
            </a:r>
            <a:r>
              <a:rPr lang="da-DK" dirty="0"/>
              <a:t> E?</a:t>
            </a:r>
          </a:p>
        </p:txBody>
      </p:sp>
      <p:sp>
        <p:nvSpPr>
          <p:cNvPr id="8" name="Tekstfelt 7">
            <a:extLst>
              <a:ext uri="{FF2B5EF4-FFF2-40B4-BE49-F238E27FC236}">
                <a16:creationId xmlns:a16="http://schemas.microsoft.com/office/drawing/2014/main" id="{A0B4675F-0EDE-E846-B90A-D1F555993F81}"/>
              </a:ext>
            </a:extLst>
          </p:cNvPr>
          <p:cNvSpPr txBox="1"/>
          <p:nvPr/>
        </p:nvSpPr>
        <p:spPr>
          <a:xfrm>
            <a:off x="7275407" y="4486697"/>
            <a:ext cx="1603897" cy="646331"/>
          </a:xfrm>
          <a:prstGeom prst="rect">
            <a:avLst/>
          </a:prstGeom>
          <a:noFill/>
        </p:spPr>
        <p:txBody>
          <a:bodyPr wrap="square" rtlCol="0">
            <a:spAutoFit/>
          </a:bodyPr>
          <a:lstStyle/>
          <a:p>
            <a:r>
              <a:rPr lang="da-DK" dirty="0"/>
              <a:t>Kald/ afvisning:  klør 9</a:t>
            </a:r>
          </a:p>
        </p:txBody>
      </p:sp>
    </p:spTree>
    <p:extLst>
      <p:ext uri="{BB962C8B-B14F-4D97-AF65-F5344CB8AC3E}">
        <p14:creationId xmlns:p14="http://schemas.microsoft.com/office/powerpoint/2010/main" val="1428601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P spid="6" grpId="0"/>
      <p:bldP spid="7" grpId="0"/>
      <p:bldP spid="8"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5AD3EA-6CE2-C24E-8CA3-D6843839BD6B}"/>
              </a:ext>
            </a:extLst>
          </p:cNvPr>
          <p:cNvSpPr>
            <a:spLocks noGrp="1"/>
          </p:cNvSpPr>
          <p:nvPr>
            <p:ph type="title"/>
          </p:nvPr>
        </p:nvSpPr>
        <p:spPr/>
        <p:txBody>
          <a:bodyPr/>
          <a:lstStyle/>
          <a:p>
            <a:r>
              <a:rPr lang="da-DK" dirty="0"/>
              <a:t>Øvelse 5</a:t>
            </a:r>
          </a:p>
        </p:txBody>
      </p:sp>
      <p:graphicFrame>
        <p:nvGraphicFramePr>
          <p:cNvPr id="4" name="Pladsholder til indhold 3">
            <a:extLst>
              <a:ext uri="{FF2B5EF4-FFF2-40B4-BE49-F238E27FC236}">
                <a16:creationId xmlns:a16="http://schemas.microsoft.com/office/drawing/2014/main" id="{BDD440AC-7B35-CB4A-B5CC-8BFFE447A3C6}"/>
              </a:ext>
            </a:extLst>
          </p:cNvPr>
          <p:cNvGraphicFramePr>
            <a:graphicFrameLocks/>
          </p:cNvGraphicFramePr>
          <p:nvPr/>
        </p:nvGraphicFramePr>
        <p:xfrm>
          <a:off x="1739814" y="2132050"/>
          <a:ext cx="4969703" cy="3618961"/>
        </p:xfrm>
        <a:graphic>
          <a:graphicData uri="http://schemas.openxmlformats.org/drawingml/2006/table">
            <a:tbl>
              <a:tblPr firstRow="1" bandRow="1">
                <a:tableStyleId>{2D5ABB26-0587-4C30-8999-92F81FD0307C}</a:tableStyleId>
              </a:tblPr>
              <a:tblGrid>
                <a:gridCol w="946105">
                  <a:extLst>
                    <a:ext uri="{9D8B030D-6E8A-4147-A177-3AD203B41FA5}">
                      <a16:colId xmlns:a16="http://schemas.microsoft.com/office/drawing/2014/main" val="152968680"/>
                    </a:ext>
                  </a:extLst>
                </a:gridCol>
                <a:gridCol w="1240642">
                  <a:extLst>
                    <a:ext uri="{9D8B030D-6E8A-4147-A177-3AD203B41FA5}">
                      <a16:colId xmlns:a16="http://schemas.microsoft.com/office/drawing/2014/main" val="385366811"/>
                    </a:ext>
                  </a:extLst>
                </a:gridCol>
                <a:gridCol w="2782956">
                  <a:extLst>
                    <a:ext uri="{9D8B030D-6E8A-4147-A177-3AD203B41FA5}">
                      <a16:colId xmlns:a16="http://schemas.microsoft.com/office/drawing/2014/main" val="4146855904"/>
                    </a:ext>
                  </a:extLst>
                </a:gridCol>
              </a:tblGrid>
              <a:tr h="1296950">
                <a:tc>
                  <a:txBody>
                    <a:bodyPr/>
                    <a:lstStyle/>
                    <a:p>
                      <a:endParaRPr lang="da-DK" sz="1600" dirty="0">
                        <a:latin typeface="+mn-lt"/>
                      </a:endParaRPr>
                    </a:p>
                  </a:txBody>
                  <a:tcPr/>
                </a:tc>
                <a:tc>
                  <a:txBody>
                    <a:bodyPr/>
                    <a:lstStyle/>
                    <a:p>
                      <a:r>
                        <a:rPr lang="da-DK" dirty="0">
                          <a:latin typeface="+mn-lt"/>
                          <a:ea typeface="Apple Symbols" panose="02000000000000000000" pitchFamily="2" charset="-79"/>
                          <a:cs typeface="Apple Symbols" panose="02000000000000000000" pitchFamily="2" charset="-79"/>
                        </a:rPr>
                        <a:t>♠︎  8 7</a:t>
                      </a:r>
                    </a:p>
                    <a:p>
                      <a:r>
                        <a:rPr lang="da-DK" dirty="0">
                          <a:solidFill>
                            <a:srgbClr val="FF000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E</a:t>
                      </a:r>
                    </a:p>
                    <a:p>
                      <a:r>
                        <a:rPr lang="da-DK" dirty="0">
                          <a:solidFill>
                            <a:srgbClr val="FFC00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K B 2</a:t>
                      </a:r>
                    </a:p>
                    <a:p>
                      <a:r>
                        <a:rPr lang="da-DK" dirty="0">
                          <a:solidFill>
                            <a:srgbClr val="00B05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B 4 3</a:t>
                      </a:r>
                    </a:p>
                  </a:txBody>
                  <a:tcPr/>
                </a:tc>
                <a:tc>
                  <a:txBody>
                    <a:bodyPr/>
                    <a:lstStyle/>
                    <a:p>
                      <a:endParaRPr lang="da-DK" dirty="0">
                        <a:latin typeface="+mn-lt"/>
                        <a:ea typeface="Apple Symbols" panose="02000000000000000000" pitchFamily="2" charset="-79"/>
                        <a:cs typeface="Apple Symbols" panose="02000000000000000000" pitchFamily="2" charset="-79"/>
                      </a:endParaRPr>
                    </a:p>
                  </a:txBody>
                  <a:tcPr/>
                </a:tc>
                <a:extLst>
                  <a:ext uri="{0D108BD9-81ED-4DB2-BD59-A6C34878D82A}">
                    <a16:rowId xmlns:a16="http://schemas.microsoft.com/office/drawing/2014/main" val="2830271257"/>
                  </a:ext>
                </a:extLst>
              </a:tr>
              <a:tr h="1377463">
                <a:tc>
                  <a:txBody>
                    <a:bodyPr/>
                    <a:lstStyle/>
                    <a:p>
                      <a:r>
                        <a:rPr lang="da-DK" sz="1800" dirty="0">
                          <a:solidFill>
                            <a:schemeClr val="tx1"/>
                          </a:solidFill>
                          <a:latin typeface="+mn-lt"/>
                          <a:ea typeface="Apple Symbols" panose="02000000000000000000" pitchFamily="2" charset="-79"/>
                          <a:cs typeface="Apple Symbols" panose="02000000000000000000" pitchFamily="2" charset="-79"/>
                        </a:rPr>
                        <a:t>Udspil ♠︎2</a:t>
                      </a:r>
                    </a:p>
                  </a:txBody>
                  <a:tcPr/>
                </a:tc>
                <a:tc>
                  <a:txBody>
                    <a:bodyPr/>
                    <a:lstStyle/>
                    <a:p>
                      <a:pPr algn="ctr"/>
                      <a:r>
                        <a:rPr lang="da-DK" sz="2400" dirty="0">
                          <a:latin typeface="+mn-lt"/>
                        </a:rPr>
                        <a:t>N</a:t>
                      </a:r>
                    </a:p>
                    <a:p>
                      <a:pPr algn="l"/>
                      <a:r>
                        <a:rPr lang="da-DK" sz="2400" dirty="0">
                          <a:latin typeface="+mn-lt"/>
                        </a:rPr>
                        <a:t>V       Ø</a:t>
                      </a:r>
                    </a:p>
                    <a:p>
                      <a:pPr algn="ctr"/>
                      <a:r>
                        <a:rPr lang="da-DK" sz="2400" dirty="0">
                          <a:latin typeface="+mn-lt"/>
                        </a:rPr>
                        <a:t>S</a:t>
                      </a:r>
                    </a:p>
                  </a:txBody>
                  <a:tcPr/>
                </a:tc>
                <a:tc>
                  <a:txBody>
                    <a:bodyPr/>
                    <a:lstStyle/>
                    <a:p>
                      <a:r>
                        <a:rPr lang="da-DK" dirty="0">
                          <a:latin typeface="+mn-lt"/>
                          <a:ea typeface="Apple Symbols" panose="02000000000000000000" pitchFamily="2" charset="-79"/>
                          <a:cs typeface="Apple Symbols" panose="02000000000000000000" pitchFamily="2" charset="-79"/>
                        </a:rPr>
                        <a:t>♠︎  9 4 3</a:t>
                      </a:r>
                    </a:p>
                    <a:p>
                      <a:r>
                        <a:rPr lang="da-DK" dirty="0">
                          <a:solidFill>
                            <a:srgbClr val="FF0000"/>
                          </a:solidFill>
                          <a:latin typeface="+mn-lt"/>
                          <a:ea typeface="Apple Symbols" panose="02000000000000000000" pitchFamily="2" charset="-79"/>
                          <a:cs typeface="Apple Symbols" panose="02000000000000000000" pitchFamily="2" charset="-79"/>
                        </a:rPr>
                        <a:t>♥︎  </a:t>
                      </a:r>
                      <a:endParaRPr lang="da-DK" dirty="0">
                        <a:solidFill>
                          <a:schemeClr val="tx1"/>
                        </a:solidFill>
                        <a:latin typeface="+mn-lt"/>
                        <a:ea typeface="Apple Color Emoji" pitchFamily="2" charset="0"/>
                        <a:cs typeface="Apple Symbols" panose="02000000000000000000" pitchFamily="2" charset="-79"/>
                      </a:endParaRPr>
                    </a:p>
                    <a:p>
                      <a:r>
                        <a:rPr lang="da-DK" dirty="0">
                          <a:solidFill>
                            <a:srgbClr val="FFC00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T 6 4</a:t>
                      </a:r>
                    </a:p>
                    <a:p>
                      <a:r>
                        <a:rPr lang="da-DK" dirty="0">
                          <a:solidFill>
                            <a:srgbClr val="00B05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9 7 2</a:t>
                      </a:r>
                    </a:p>
                  </a:txBody>
                  <a:tcPr/>
                </a:tc>
                <a:extLst>
                  <a:ext uri="{0D108BD9-81ED-4DB2-BD59-A6C34878D82A}">
                    <a16:rowId xmlns:a16="http://schemas.microsoft.com/office/drawing/2014/main" val="722315062"/>
                  </a:ext>
                </a:extLst>
              </a:tr>
              <a:tr h="944548">
                <a:tc>
                  <a:txBody>
                    <a:bodyPr/>
                    <a:lstStyle/>
                    <a:p>
                      <a:endParaRPr lang="da-DK" dirty="0">
                        <a:latin typeface="+mn-lt"/>
                      </a:endParaRPr>
                    </a:p>
                  </a:txBody>
                  <a:tcPr/>
                </a:tc>
                <a:tc>
                  <a:txBody>
                    <a:bodyPr/>
                    <a:lstStyle/>
                    <a:p>
                      <a:endParaRPr lang="da-DK"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endParaRPr lang="da-DK" dirty="0">
                        <a:solidFill>
                          <a:schemeClr val="tx1"/>
                        </a:solidFill>
                        <a:latin typeface="+mn-lt"/>
                      </a:endParaRPr>
                    </a:p>
                  </a:txBody>
                  <a:tcPr/>
                </a:tc>
                <a:extLst>
                  <a:ext uri="{0D108BD9-81ED-4DB2-BD59-A6C34878D82A}">
                    <a16:rowId xmlns:a16="http://schemas.microsoft.com/office/drawing/2014/main" val="3092121503"/>
                  </a:ext>
                </a:extLst>
              </a:tr>
            </a:tbl>
          </a:graphicData>
        </a:graphic>
      </p:graphicFrame>
      <p:sp>
        <p:nvSpPr>
          <p:cNvPr id="5" name="Tekstfelt 4">
            <a:extLst>
              <a:ext uri="{FF2B5EF4-FFF2-40B4-BE49-F238E27FC236}">
                <a16:creationId xmlns:a16="http://schemas.microsoft.com/office/drawing/2014/main" id="{302DF8BB-D49F-044D-891F-29D4910CD809}"/>
              </a:ext>
            </a:extLst>
          </p:cNvPr>
          <p:cNvSpPr txBox="1"/>
          <p:nvPr/>
        </p:nvSpPr>
        <p:spPr>
          <a:xfrm>
            <a:off x="8349916" y="4610431"/>
            <a:ext cx="2102270" cy="923330"/>
          </a:xfrm>
          <a:prstGeom prst="rect">
            <a:avLst/>
          </a:prstGeom>
          <a:noFill/>
        </p:spPr>
        <p:txBody>
          <a:bodyPr wrap="square" rtlCol="0">
            <a:spAutoFit/>
          </a:bodyPr>
          <a:lstStyle/>
          <a:p>
            <a:r>
              <a:rPr lang="da-DK" dirty="0"/>
              <a:t>Modificeret </a:t>
            </a:r>
            <a:r>
              <a:rPr lang="da-DK" dirty="0" err="1"/>
              <a:t>Lavinthal</a:t>
            </a:r>
            <a:r>
              <a:rPr lang="da-DK" dirty="0"/>
              <a:t>: </a:t>
            </a:r>
          </a:p>
          <a:p>
            <a:r>
              <a:rPr lang="da-DK" dirty="0"/>
              <a:t>Klør 2</a:t>
            </a:r>
          </a:p>
        </p:txBody>
      </p:sp>
      <p:sp>
        <p:nvSpPr>
          <p:cNvPr id="3" name="Tekstfelt 2">
            <a:extLst>
              <a:ext uri="{FF2B5EF4-FFF2-40B4-BE49-F238E27FC236}">
                <a16:creationId xmlns:a16="http://schemas.microsoft.com/office/drawing/2014/main" id="{93D54265-BBD9-FE41-BFA2-14F837D69A06}"/>
              </a:ext>
            </a:extLst>
          </p:cNvPr>
          <p:cNvSpPr txBox="1"/>
          <p:nvPr/>
        </p:nvSpPr>
        <p:spPr>
          <a:xfrm>
            <a:off x="7543799" y="2198094"/>
            <a:ext cx="2872409" cy="369332"/>
          </a:xfrm>
          <a:prstGeom prst="rect">
            <a:avLst/>
          </a:prstGeom>
          <a:noFill/>
        </p:spPr>
        <p:txBody>
          <a:bodyPr wrap="square" rtlCol="0">
            <a:spAutoFit/>
          </a:bodyPr>
          <a:lstStyle/>
          <a:p>
            <a:r>
              <a:rPr lang="da-DK" dirty="0"/>
              <a:t>Kontrakt: 3NT  - Udspil: </a:t>
            </a:r>
            <a:r>
              <a:rPr lang="da-DK" dirty="0">
                <a:ea typeface="Apple Symbols" panose="02000000000000000000" pitchFamily="2" charset="-79"/>
                <a:cs typeface="Apple Symbols" panose="02000000000000000000" pitchFamily="2" charset="-79"/>
              </a:rPr>
              <a:t>♠︎2</a:t>
            </a:r>
          </a:p>
        </p:txBody>
      </p:sp>
      <p:sp>
        <p:nvSpPr>
          <p:cNvPr id="6" name="Tekstfelt 5">
            <a:extLst>
              <a:ext uri="{FF2B5EF4-FFF2-40B4-BE49-F238E27FC236}">
                <a16:creationId xmlns:a16="http://schemas.microsoft.com/office/drawing/2014/main" id="{8A7909A2-6EFF-6440-BC44-763070E05CD8}"/>
              </a:ext>
            </a:extLst>
          </p:cNvPr>
          <p:cNvSpPr txBox="1"/>
          <p:nvPr/>
        </p:nvSpPr>
        <p:spPr>
          <a:xfrm>
            <a:off x="7543799" y="2727100"/>
            <a:ext cx="3875657" cy="369332"/>
          </a:xfrm>
          <a:prstGeom prst="rect">
            <a:avLst/>
          </a:prstGeom>
          <a:noFill/>
        </p:spPr>
        <p:txBody>
          <a:bodyPr wrap="square" rtlCol="0">
            <a:spAutoFit/>
          </a:bodyPr>
          <a:lstStyle/>
          <a:p>
            <a:r>
              <a:rPr lang="da-DK" dirty="0">
                <a:ea typeface="Apple Symbols" panose="02000000000000000000" pitchFamily="2" charset="-79"/>
                <a:cs typeface="Apple Symbols" panose="02000000000000000000" pitchFamily="2" charset="-79"/>
              </a:rPr>
              <a:t>Som du stak med ♠︎ D til spilføres ♠︎E</a:t>
            </a:r>
          </a:p>
        </p:txBody>
      </p:sp>
      <p:sp>
        <p:nvSpPr>
          <p:cNvPr id="7" name="Tekstfelt 6">
            <a:extLst>
              <a:ext uri="{FF2B5EF4-FFF2-40B4-BE49-F238E27FC236}">
                <a16:creationId xmlns:a16="http://schemas.microsoft.com/office/drawing/2014/main" id="{BB9FF512-B596-984C-B060-2FE2C279ED99}"/>
              </a:ext>
            </a:extLst>
          </p:cNvPr>
          <p:cNvSpPr txBox="1"/>
          <p:nvPr/>
        </p:nvSpPr>
        <p:spPr>
          <a:xfrm>
            <a:off x="7543799" y="3440772"/>
            <a:ext cx="3670684" cy="646331"/>
          </a:xfrm>
          <a:prstGeom prst="rect">
            <a:avLst/>
          </a:prstGeom>
          <a:noFill/>
        </p:spPr>
        <p:txBody>
          <a:bodyPr wrap="square" rtlCol="0">
            <a:spAutoFit/>
          </a:bodyPr>
          <a:lstStyle/>
          <a:p>
            <a:r>
              <a:rPr lang="da-DK" dirty="0"/>
              <a:t>Efter 3 gange hjerter skal du kaste af. Hvad gør du på bordets </a:t>
            </a:r>
            <a:r>
              <a:rPr lang="da-DK" dirty="0">
                <a:solidFill>
                  <a:srgbClr val="FF0000"/>
                </a:solidFill>
                <a:ea typeface="Apple Symbols" panose="02000000000000000000" pitchFamily="2" charset="-79"/>
                <a:cs typeface="Apple Symbols" panose="02000000000000000000" pitchFamily="2" charset="-79"/>
              </a:rPr>
              <a:t>♥︎ </a:t>
            </a:r>
            <a:r>
              <a:rPr lang="da-DK" dirty="0"/>
              <a:t>E?</a:t>
            </a:r>
          </a:p>
        </p:txBody>
      </p:sp>
      <p:sp>
        <p:nvSpPr>
          <p:cNvPr id="8" name="Tekstfelt 7">
            <a:extLst>
              <a:ext uri="{FF2B5EF4-FFF2-40B4-BE49-F238E27FC236}">
                <a16:creationId xmlns:a16="http://schemas.microsoft.com/office/drawing/2014/main" id="{86F06FCC-9AA3-0041-87B4-F8CA05CBEC67}"/>
              </a:ext>
            </a:extLst>
          </p:cNvPr>
          <p:cNvSpPr txBox="1"/>
          <p:nvPr/>
        </p:nvSpPr>
        <p:spPr>
          <a:xfrm>
            <a:off x="6096000" y="4450807"/>
            <a:ext cx="1661292" cy="646331"/>
          </a:xfrm>
          <a:prstGeom prst="rect">
            <a:avLst/>
          </a:prstGeom>
          <a:noFill/>
        </p:spPr>
        <p:txBody>
          <a:bodyPr wrap="square" rtlCol="0">
            <a:spAutoFit/>
          </a:bodyPr>
          <a:lstStyle/>
          <a:p>
            <a:r>
              <a:rPr lang="da-DK" dirty="0"/>
              <a:t>Kald/afvisning: klør 9</a:t>
            </a:r>
          </a:p>
        </p:txBody>
      </p:sp>
    </p:spTree>
    <p:extLst>
      <p:ext uri="{BB962C8B-B14F-4D97-AF65-F5344CB8AC3E}">
        <p14:creationId xmlns:p14="http://schemas.microsoft.com/office/powerpoint/2010/main" val="2514154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P spid="6" grpId="0"/>
      <p:bldP spid="7" grpId="0"/>
      <p:bldP spid="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5AD3EA-6CE2-C24E-8CA3-D6843839BD6B}"/>
              </a:ext>
            </a:extLst>
          </p:cNvPr>
          <p:cNvSpPr>
            <a:spLocks noGrp="1"/>
          </p:cNvSpPr>
          <p:nvPr>
            <p:ph type="title"/>
          </p:nvPr>
        </p:nvSpPr>
        <p:spPr/>
        <p:txBody>
          <a:bodyPr/>
          <a:lstStyle/>
          <a:p>
            <a:r>
              <a:rPr lang="da-DK" dirty="0"/>
              <a:t>Øvelse 6</a:t>
            </a:r>
          </a:p>
        </p:txBody>
      </p:sp>
      <p:graphicFrame>
        <p:nvGraphicFramePr>
          <p:cNvPr id="4" name="Pladsholder til indhold 3">
            <a:extLst>
              <a:ext uri="{FF2B5EF4-FFF2-40B4-BE49-F238E27FC236}">
                <a16:creationId xmlns:a16="http://schemas.microsoft.com/office/drawing/2014/main" id="{BDD440AC-7B35-CB4A-B5CC-8BFFE447A3C6}"/>
              </a:ext>
            </a:extLst>
          </p:cNvPr>
          <p:cNvGraphicFramePr>
            <a:graphicFrameLocks/>
          </p:cNvGraphicFramePr>
          <p:nvPr/>
        </p:nvGraphicFramePr>
        <p:xfrm>
          <a:off x="1739814" y="2132050"/>
          <a:ext cx="4969703" cy="3618961"/>
        </p:xfrm>
        <a:graphic>
          <a:graphicData uri="http://schemas.openxmlformats.org/drawingml/2006/table">
            <a:tbl>
              <a:tblPr firstRow="1" bandRow="1">
                <a:tableStyleId>{2D5ABB26-0587-4C30-8999-92F81FD0307C}</a:tableStyleId>
              </a:tblPr>
              <a:tblGrid>
                <a:gridCol w="946105">
                  <a:extLst>
                    <a:ext uri="{9D8B030D-6E8A-4147-A177-3AD203B41FA5}">
                      <a16:colId xmlns:a16="http://schemas.microsoft.com/office/drawing/2014/main" val="152968680"/>
                    </a:ext>
                  </a:extLst>
                </a:gridCol>
                <a:gridCol w="1240642">
                  <a:extLst>
                    <a:ext uri="{9D8B030D-6E8A-4147-A177-3AD203B41FA5}">
                      <a16:colId xmlns:a16="http://schemas.microsoft.com/office/drawing/2014/main" val="385366811"/>
                    </a:ext>
                  </a:extLst>
                </a:gridCol>
                <a:gridCol w="2782956">
                  <a:extLst>
                    <a:ext uri="{9D8B030D-6E8A-4147-A177-3AD203B41FA5}">
                      <a16:colId xmlns:a16="http://schemas.microsoft.com/office/drawing/2014/main" val="4146855904"/>
                    </a:ext>
                  </a:extLst>
                </a:gridCol>
              </a:tblGrid>
              <a:tr h="1296950">
                <a:tc>
                  <a:txBody>
                    <a:bodyPr/>
                    <a:lstStyle/>
                    <a:p>
                      <a:endParaRPr lang="da-DK" sz="1600" dirty="0">
                        <a:latin typeface="+mn-lt"/>
                      </a:endParaRPr>
                    </a:p>
                  </a:txBody>
                  <a:tcPr/>
                </a:tc>
                <a:tc>
                  <a:txBody>
                    <a:bodyPr/>
                    <a:lstStyle/>
                    <a:p>
                      <a:r>
                        <a:rPr lang="da-DK" dirty="0">
                          <a:latin typeface="+mn-lt"/>
                          <a:ea typeface="Apple Symbols" panose="02000000000000000000" pitchFamily="2" charset="-79"/>
                          <a:cs typeface="Apple Symbols" panose="02000000000000000000" pitchFamily="2" charset="-79"/>
                        </a:rPr>
                        <a:t>♠︎  8</a:t>
                      </a:r>
                    </a:p>
                    <a:p>
                      <a:r>
                        <a:rPr lang="da-DK" dirty="0">
                          <a:solidFill>
                            <a:srgbClr val="FF000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E 2</a:t>
                      </a:r>
                    </a:p>
                    <a:p>
                      <a:r>
                        <a:rPr lang="da-DK" dirty="0">
                          <a:solidFill>
                            <a:srgbClr val="FFC00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D B 8 2</a:t>
                      </a:r>
                    </a:p>
                    <a:p>
                      <a:r>
                        <a:rPr lang="da-DK" dirty="0">
                          <a:solidFill>
                            <a:srgbClr val="00B05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D 9</a:t>
                      </a:r>
                    </a:p>
                  </a:txBody>
                  <a:tcPr/>
                </a:tc>
                <a:tc>
                  <a:txBody>
                    <a:bodyPr/>
                    <a:lstStyle/>
                    <a:p>
                      <a:endParaRPr lang="da-DK" dirty="0">
                        <a:latin typeface="+mn-lt"/>
                        <a:ea typeface="Apple Symbols" panose="02000000000000000000" pitchFamily="2" charset="-79"/>
                        <a:cs typeface="Apple Symbols" panose="02000000000000000000" pitchFamily="2" charset="-79"/>
                      </a:endParaRPr>
                    </a:p>
                  </a:txBody>
                  <a:tcPr/>
                </a:tc>
                <a:extLst>
                  <a:ext uri="{0D108BD9-81ED-4DB2-BD59-A6C34878D82A}">
                    <a16:rowId xmlns:a16="http://schemas.microsoft.com/office/drawing/2014/main" val="2830271257"/>
                  </a:ext>
                </a:extLst>
              </a:tr>
              <a:tr h="1377463">
                <a:tc>
                  <a:txBody>
                    <a:bodyPr/>
                    <a:lstStyle/>
                    <a:p>
                      <a:r>
                        <a:rPr lang="da-DK" sz="1800" dirty="0">
                          <a:solidFill>
                            <a:schemeClr val="tx1"/>
                          </a:solidFill>
                          <a:latin typeface="+mn-lt"/>
                          <a:ea typeface="Apple Symbols" panose="02000000000000000000" pitchFamily="2" charset="-79"/>
                          <a:cs typeface="Apple Symbols" panose="02000000000000000000" pitchFamily="2" charset="-79"/>
                        </a:rPr>
                        <a:t>Udspil ♠︎ 2</a:t>
                      </a:r>
                    </a:p>
                  </a:txBody>
                  <a:tcPr/>
                </a:tc>
                <a:tc>
                  <a:txBody>
                    <a:bodyPr/>
                    <a:lstStyle/>
                    <a:p>
                      <a:pPr algn="ctr"/>
                      <a:r>
                        <a:rPr lang="da-DK" sz="2400" dirty="0">
                          <a:latin typeface="+mn-lt"/>
                        </a:rPr>
                        <a:t>N</a:t>
                      </a:r>
                    </a:p>
                    <a:p>
                      <a:pPr algn="l"/>
                      <a:r>
                        <a:rPr lang="da-DK" sz="2400" dirty="0">
                          <a:latin typeface="+mn-lt"/>
                        </a:rPr>
                        <a:t>V       Ø</a:t>
                      </a:r>
                    </a:p>
                    <a:p>
                      <a:pPr algn="ctr"/>
                      <a:r>
                        <a:rPr lang="da-DK" sz="2400" dirty="0">
                          <a:latin typeface="+mn-lt"/>
                        </a:rPr>
                        <a:t>S</a:t>
                      </a:r>
                    </a:p>
                  </a:txBody>
                  <a:tcPr/>
                </a:tc>
                <a:tc>
                  <a:txBody>
                    <a:bodyPr/>
                    <a:lstStyle/>
                    <a:p>
                      <a:r>
                        <a:rPr lang="da-DK" dirty="0">
                          <a:latin typeface="+mn-lt"/>
                          <a:ea typeface="Apple Symbols" panose="02000000000000000000" pitchFamily="2" charset="-79"/>
                          <a:cs typeface="Apple Symbols" panose="02000000000000000000" pitchFamily="2" charset="-79"/>
                        </a:rPr>
                        <a:t>♠︎  9 4</a:t>
                      </a:r>
                    </a:p>
                    <a:p>
                      <a:r>
                        <a:rPr lang="da-DK" dirty="0">
                          <a:solidFill>
                            <a:srgbClr val="FF0000"/>
                          </a:solidFill>
                          <a:latin typeface="+mn-lt"/>
                          <a:ea typeface="Apple Symbols" panose="02000000000000000000" pitchFamily="2" charset="-79"/>
                          <a:cs typeface="Apple Symbols" panose="02000000000000000000" pitchFamily="2" charset="-79"/>
                        </a:rPr>
                        <a:t>♥︎  </a:t>
                      </a:r>
                      <a:endParaRPr lang="da-DK" dirty="0">
                        <a:solidFill>
                          <a:schemeClr val="tx1"/>
                        </a:solidFill>
                        <a:latin typeface="+mn-lt"/>
                        <a:ea typeface="Apple Color Emoji" pitchFamily="2" charset="0"/>
                        <a:cs typeface="Apple Symbols" panose="02000000000000000000" pitchFamily="2" charset="-79"/>
                      </a:endParaRPr>
                    </a:p>
                    <a:p>
                      <a:r>
                        <a:rPr lang="da-DK" dirty="0">
                          <a:solidFill>
                            <a:srgbClr val="FFC00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T 6 4</a:t>
                      </a:r>
                    </a:p>
                    <a:p>
                      <a:r>
                        <a:rPr lang="da-DK" dirty="0">
                          <a:solidFill>
                            <a:srgbClr val="00B05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E K B T</a:t>
                      </a:r>
                    </a:p>
                  </a:txBody>
                  <a:tcPr/>
                </a:tc>
                <a:extLst>
                  <a:ext uri="{0D108BD9-81ED-4DB2-BD59-A6C34878D82A}">
                    <a16:rowId xmlns:a16="http://schemas.microsoft.com/office/drawing/2014/main" val="722315062"/>
                  </a:ext>
                </a:extLst>
              </a:tr>
              <a:tr h="944548">
                <a:tc>
                  <a:txBody>
                    <a:bodyPr/>
                    <a:lstStyle/>
                    <a:p>
                      <a:endParaRPr lang="da-DK" dirty="0">
                        <a:latin typeface="+mn-lt"/>
                      </a:endParaRPr>
                    </a:p>
                  </a:txBody>
                  <a:tcPr/>
                </a:tc>
                <a:tc>
                  <a:txBody>
                    <a:bodyPr/>
                    <a:lstStyle/>
                    <a:p>
                      <a:endParaRPr lang="da-DK"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endParaRPr lang="da-DK" dirty="0">
                        <a:solidFill>
                          <a:schemeClr val="tx1"/>
                        </a:solidFill>
                        <a:latin typeface="+mn-lt"/>
                        <a:ea typeface="Apple Symbols" panose="02000000000000000000" pitchFamily="2" charset="-79"/>
                        <a:cs typeface="Apple Symbols" panose="02000000000000000000" pitchFamily="2" charset="-79"/>
                      </a:endParaRPr>
                    </a:p>
                  </a:txBody>
                  <a:tcPr/>
                </a:tc>
                <a:extLst>
                  <a:ext uri="{0D108BD9-81ED-4DB2-BD59-A6C34878D82A}">
                    <a16:rowId xmlns:a16="http://schemas.microsoft.com/office/drawing/2014/main" val="3092121503"/>
                  </a:ext>
                </a:extLst>
              </a:tr>
            </a:tbl>
          </a:graphicData>
        </a:graphic>
      </p:graphicFrame>
      <p:sp>
        <p:nvSpPr>
          <p:cNvPr id="5" name="Tekstfelt 4">
            <a:extLst>
              <a:ext uri="{FF2B5EF4-FFF2-40B4-BE49-F238E27FC236}">
                <a16:creationId xmlns:a16="http://schemas.microsoft.com/office/drawing/2014/main" id="{60F32462-F934-374A-BCBE-49C94776FF44}"/>
              </a:ext>
            </a:extLst>
          </p:cNvPr>
          <p:cNvSpPr txBox="1"/>
          <p:nvPr/>
        </p:nvSpPr>
        <p:spPr>
          <a:xfrm>
            <a:off x="8870873" y="4681081"/>
            <a:ext cx="1414272" cy="646331"/>
          </a:xfrm>
          <a:prstGeom prst="rect">
            <a:avLst/>
          </a:prstGeom>
          <a:noFill/>
        </p:spPr>
        <p:txBody>
          <a:bodyPr wrap="square" rtlCol="0">
            <a:spAutoFit/>
          </a:bodyPr>
          <a:lstStyle/>
          <a:p>
            <a:r>
              <a:rPr lang="da-DK" dirty="0"/>
              <a:t>Honnør kald:</a:t>
            </a:r>
          </a:p>
          <a:p>
            <a:r>
              <a:rPr lang="da-DK" dirty="0"/>
              <a:t>Klør E</a:t>
            </a:r>
          </a:p>
        </p:txBody>
      </p:sp>
      <p:sp>
        <p:nvSpPr>
          <p:cNvPr id="3" name="Tekstfelt 2">
            <a:extLst>
              <a:ext uri="{FF2B5EF4-FFF2-40B4-BE49-F238E27FC236}">
                <a16:creationId xmlns:a16="http://schemas.microsoft.com/office/drawing/2014/main" id="{E2770A69-C7BD-864B-9CF4-022E74FFB4E3}"/>
              </a:ext>
            </a:extLst>
          </p:cNvPr>
          <p:cNvSpPr txBox="1"/>
          <p:nvPr/>
        </p:nvSpPr>
        <p:spPr>
          <a:xfrm>
            <a:off x="7742584" y="2165494"/>
            <a:ext cx="2932043" cy="369332"/>
          </a:xfrm>
          <a:prstGeom prst="rect">
            <a:avLst/>
          </a:prstGeom>
          <a:noFill/>
        </p:spPr>
        <p:txBody>
          <a:bodyPr wrap="square" rtlCol="0">
            <a:spAutoFit/>
          </a:bodyPr>
          <a:lstStyle/>
          <a:p>
            <a:pPr lvl="0">
              <a:defRPr/>
            </a:pPr>
            <a:r>
              <a:rPr lang="da-DK" dirty="0"/>
              <a:t>Kontrakt: </a:t>
            </a:r>
            <a:r>
              <a:rPr lang="da-DK" dirty="0">
                <a:solidFill>
                  <a:srgbClr val="FF0000"/>
                </a:solidFill>
                <a:ea typeface="Apple Symbols" panose="02000000000000000000" pitchFamily="2" charset="-79"/>
                <a:cs typeface="Apple Symbols" panose="02000000000000000000" pitchFamily="2" charset="-79"/>
              </a:rPr>
              <a:t>︎</a:t>
            </a:r>
            <a:r>
              <a:rPr lang="da-DK" dirty="0"/>
              <a:t> 4 </a:t>
            </a:r>
            <a:r>
              <a:rPr lang="da-DK" dirty="0">
                <a:solidFill>
                  <a:srgbClr val="FF0000"/>
                </a:solidFill>
                <a:ea typeface="Apple Symbols" panose="02000000000000000000" pitchFamily="2" charset="-79"/>
                <a:cs typeface="Apple Symbols" panose="02000000000000000000" pitchFamily="2" charset="-79"/>
              </a:rPr>
              <a:t>♥︎ </a:t>
            </a:r>
            <a:r>
              <a:rPr lang="da-DK" dirty="0">
                <a:ea typeface="Apple Color Emoji" pitchFamily="2" charset="0"/>
                <a:cs typeface="Apple Symbols" panose="02000000000000000000" pitchFamily="2" charset="-79"/>
              </a:rPr>
              <a:t>- </a:t>
            </a:r>
            <a:r>
              <a:rPr lang="da-DK" dirty="0"/>
              <a:t>Udspil: </a:t>
            </a:r>
            <a:r>
              <a:rPr lang="da-DK" dirty="0">
                <a:ea typeface="Apple Symbols" panose="02000000000000000000" pitchFamily="2" charset="-79"/>
                <a:cs typeface="Apple Symbols" panose="02000000000000000000" pitchFamily="2" charset="-79"/>
              </a:rPr>
              <a:t>♠︎2</a:t>
            </a:r>
          </a:p>
        </p:txBody>
      </p:sp>
      <p:sp>
        <p:nvSpPr>
          <p:cNvPr id="7" name="Tekstfelt 6">
            <a:extLst>
              <a:ext uri="{FF2B5EF4-FFF2-40B4-BE49-F238E27FC236}">
                <a16:creationId xmlns:a16="http://schemas.microsoft.com/office/drawing/2014/main" id="{4489E224-E216-FF42-AB32-6D5D986E4994}"/>
              </a:ext>
            </a:extLst>
          </p:cNvPr>
          <p:cNvSpPr txBox="1"/>
          <p:nvPr/>
        </p:nvSpPr>
        <p:spPr>
          <a:xfrm>
            <a:off x="7742584" y="2661900"/>
            <a:ext cx="3855779" cy="369332"/>
          </a:xfrm>
          <a:prstGeom prst="rect">
            <a:avLst/>
          </a:prstGeom>
          <a:noFill/>
        </p:spPr>
        <p:txBody>
          <a:bodyPr wrap="square" rtlCol="0">
            <a:spAutoFit/>
          </a:bodyPr>
          <a:lstStyle/>
          <a:p>
            <a:r>
              <a:rPr lang="da-DK" dirty="0">
                <a:ea typeface="Apple Symbols" panose="02000000000000000000" pitchFamily="2" charset="-79"/>
                <a:cs typeface="Apple Symbols" panose="02000000000000000000" pitchFamily="2" charset="-79"/>
              </a:rPr>
              <a:t>Som du stak med ♠︎ D til spilføres ♠︎ E</a:t>
            </a:r>
          </a:p>
        </p:txBody>
      </p:sp>
      <p:sp>
        <p:nvSpPr>
          <p:cNvPr id="8" name="Tekstfelt 7">
            <a:extLst>
              <a:ext uri="{FF2B5EF4-FFF2-40B4-BE49-F238E27FC236}">
                <a16:creationId xmlns:a16="http://schemas.microsoft.com/office/drawing/2014/main" id="{E7B65AF6-0800-7445-B07F-0B6CF4FE8600}"/>
              </a:ext>
            </a:extLst>
          </p:cNvPr>
          <p:cNvSpPr txBox="1"/>
          <p:nvPr/>
        </p:nvSpPr>
        <p:spPr>
          <a:xfrm>
            <a:off x="7742584" y="3244348"/>
            <a:ext cx="3717235" cy="646331"/>
          </a:xfrm>
          <a:prstGeom prst="rect">
            <a:avLst/>
          </a:prstGeom>
          <a:noFill/>
        </p:spPr>
        <p:txBody>
          <a:bodyPr wrap="square" rtlCol="0">
            <a:spAutoFit/>
          </a:bodyPr>
          <a:lstStyle/>
          <a:p>
            <a:r>
              <a:rPr lang="da-DK" dirty="0"/>
              <a:t>Efter 3 gange hjerter skal du kaste af.  </a:t>
            </a:r>
          </a:p>
          <a:p>
            <a:r>
              <a:rPr lang="da-DK" dirty="0"/>
              <a:t>Hvad gør du på </a:t>
            </a:r>
            <a:r>
              <a:rPr lang="da-DK" dirty="0">
                <a:ea typeface="Apple Symbols" panose="02000000000000000000" pitchFamily="2" charset="-79"/>
                <a:cs typeface="Apple Symbols" panose="02000000000000000000" pitchFamily="2" charset="-79"/>
              </a:rPr>
              <a:t>bordets </a:t>
            </a:r>
            <a:r>
              <a:rPr lang="da-DK" dirty="0">
                <a:solidFill>
                  <a:srgbClr val="FF0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E?</a:t>
            </a:r>
          </a:p>
        </p:txBody>
      </p:sp>
    </p:spTree>
    <p:extLst>
      <p:ext uri="{BB962C8B-B14F-4D97-AF65-F5344CB8AC3E}">
        <p14:creationId xmlns:p14="http://schemas.microsoft.com/office/powerpoint/2010/main" val="1491279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P spid="7" grpId="0"/>
      <p:bldP spid="8"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5AD3EA-6CE2-C24E-8CA3-D6843839BD6B}"/>
              </a:ext>
            </a:extLst>
          </p:cNvPr>
          <p:cNvSpPr>
            <a:spLocks noGrp="1"/>
          </p:cNvSpPr>
          <p:nvPr>
            <p:ph type="title"/>
          </p:nvPr>
        </p:nvSpPr>
        <p:spPr/>
        <p:txBody>
          <a:bodyPr/>
          <a:lstStyle/>
          <a:p>
            <a:r>
              <a:rPr lang="da-DK" dirty="0"/>
              <a:t>Øvelse 7</a:t>
            </a:r>
          </a:p>
        </p:txBody>
      </p:sp>
      <p:graphicFrame>
        <p:nvGraphicFramePr>
          <p:cNvPr id="4" name="Pladsholder til indhold 3">
            <a:extLst>
              <a:ext uri="{FF2B5EF4-FFF2-40B4-BE49-F238E27FC236}">
                <a16:creationId xmlns:a16="http://schemas.microsoft.com/office/drawing/2014/main" id="{BDD440AC-7B35-CB4A-B5CC-8BFFE447A3C6}"/>
              </a:ext>
            </a:extLst>
          </p:cNvPr>
          <p:cNvGraphicFramePr>
            <a:graphicFrameLocks/>
          </p:cNvGraphicFramePr>
          <p:nvPr/>
        </p:nvGraphicFramePr>
        <p:xfrm>
          <a:off x="1739814" y="2132050"/>
          <a:ext cx="4969703" cy="3618961"/>
        </p:xfrm>
        <a:graphic>
          <a:graphicData uri="http://schemas.openxmlformats.org/drawingml/2006/table">
            <a:tbl>
              <a:tblPr firstRow="1" bandRow="1">
                <a:tableStyleId>{2D5ABB26-0587-4C30-8999-92F81FD0307C}</a:tableStyleId>
              </a:tblPr>
              <a:tblGrid>
                <a:gridCol w="946105">
                  <a:extLst>
                    <a:ext uri="{9D8B030D-6E8A-4147-A177-3AD203B41FA5}">
                      <a16:colId xmlns:a16="http://schemas.microsoft.com/office/drawing/2014/main" val="152968680"/>
                    </a:ext>
                  </a:extLst>
                </a:gridCol>
                <a:gridCol w="1240642">
                  <a:extLst>
                    <a:ext uri="{9D8B030D-6E8A-4147-A177-3AD203B41FA5}">
                      <a16:colId xmlns:a16="http://schemas.microsoft.com/office/drawing/2014/main" val="385366811"/>
                    </a:ext>
                  </a:extLst>
                </a:gridCol>
                <a:gridCol w="2782956">
                  <a:extLst>
                    <a:ext uri="{9D8B030D-6E8A-4147-A177-3AD203B41FA5}">
                      <a16:colId xmlns:a16="http://schemas.microsoft.com/office/drawing/2014/main" val="4146855904"/>
                    </a:ext>
                  </a:extLst>
                </a:gridCol>
              </a:tblGrid>
              <a:tr h="1296950">
                <a:tc>
                  <a:txBody>
                    <a:bodyPr/>
                    <a:lstStyle/>
                    <a:p>
                      <a:endParaRPr lang="da-DK" sz="1600" dirty="0">
                        <a:latin typeface="+mn-lt"/>
                      </a:endParaRPr>
                    </a:p>
                  </a:txBody>
                  <a:tcPr/>
                </a:tc>
                <a:tc>
                  <a:txBody>
                    <a:bodyPr/>
                    <a:lstStyle/>
                    <a:p>
                      <a:r>
                        <a:rPr lang="da-DK" dirty="0">
                          <a:latin typeface="+mn-lt"/>
                          <a:ea typeface="Apple Symbols" panose="02000000000000000000" pitchFamily="2" charset="-79"/>
                          <a:cs typeface="Apple Symbols" panose="02000000000000000000" pitchFamily="2" charset="-79"/>
                        </a:rPr>
                        <a:t>♠︎  8</a:t>
                      </a:r>
                    </a:p>
                    <a:p>
                      <a:r>
                        <a:rPr lang="da-DK" dirty="0">
                          <a:solidFill>
                            <a:srgbClr val="FF000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E</a:t>
                      </a:r>
                    </a:p>
                    <a:p>
                      <a:r>
                        <a:rPr lang="da-DK" dirty="0">
                          <a:solidFill>
                            <a:srgbClr val="FFC00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K D 6 2</a:t>
                      </a:r>
                    </a:p>
                    <a:p>
                      <a:r>
                        <a:rPr lang="da-DK" dirty="0">
                          <a:solidFill>
                            <a:srgbClr val="00B05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D T 4</a:t>
                      </a:r>
                    </a:p>
                  </a:txBody>
                  <a:tcPr/>
                </a:tc>
                <a:tc>
                  <a:txBody>
                    <a:bodyPr/>
                    <a:lstStyle/>
                    <a:p>
                      <a:endParaRPr lang="da-DK" dirty="0">
                        <a:latin typeface="+mn-lt"/>
                      </a:endParaRPr>
                    </a:p>
                  </a:txBody>
                  <a:tcPr/>
                </a:tc>
                <a:extLst>
                  <a:ext uri="{0D108BD9-81ED-4DB2-BD59-A6C34878D82A}">
                    <a16:rowId xmlns:a16="http://schemas.microsoft.com/office/drawing/2014/main" val="2830271257"/>
                  </a:ext>
                </a:extLst>
              </a:tr>
              <a:tr h="1377463">
                <a:tc>
                  <a:txBody>
                    <a:bodyPr/>
                    <a:lstStyle/>
                    <a:p>
                      <a:r>
                        <a:rPr lang="da-DK" sz="1800" dirty="0">
                          <a:solidFill>
                            <a:schemeClr val="tx1"/>
                          </a:solidFill>
                          <a:latin typeface="+mn-lt"/>
                          <a:ea typeface="Apple Symbols" panose="02000000000000000000" pitchFamily="2" charset="-79"/>
                          <a:cs typeface="Apple Symbols" panose="02000000000000000000" pitchFamily="2" charset="-79"/>
                        </a:rPr>
                        <a:t>Udspil ♠︎2</a:t>
                      </a:r>
                    </a:p>
                  </a:txBody>
                  <a:tcPr/>
                </a:tc>
                <a:tc>
                  <a:txBody>
                    <a:bodyPr/>
                    <a:lstStyle/>
                    <a:p>
                      <a:pPr algn="ctr"/>
                      <a:r>
                        <a:rPr lang="da-DK" sz="2400" dirty="0">
                          <a:latin typeface="+mn-lt"/>
                        </a:rPr>
                        <a:t>N</a:t>
                      </a:r>
                    </a:p>
                    <a:p>
                      <a:pPr algn="l"/>
                      <a:r>
                        <a:rPr lang="da-DK" sz="2400" dirty="0">
                          <a:latin typeface="+mn-lt"/>
                        </a:rPr>
                        <a:t>V       Ø</a:t>
                      </a:r>
                    </a:p>
                    <a:p>
                      <a:pPr algn="ctr"/>
                      <a:r>
                        <a:rPr lang="da-DK" sz="2400" dirty="0">
                          <a:latin typeface="+mn-lt"/>
                        </a:rPr>
                        <a:t>S</a:t>
                      </a:r>
                    </a:p>
                  </a:txBody>
                  <a:tcPr/>
                </a:tc>
                <a:tc>
                  <a:txBody>
                    <a:bodyPr/>
                    <a:lstStyle/>
                    <a:p>
                      <a:r>
                        <a:rPr lang="da-DK" dirty="0">
                          <a:latin typeface="+mn-lt"/>
                          <a:ea typeface="Apple Symbols" panose="02000000000000000000" pitchFamily="2" charset="-79"/>
                          <a:cs typeface="Apple Symbols" panose="02000000000000000000" pitchFamily="2" charset="-79"/>
                        </a:rPr>
                        <a:t>♠︎  9 4</a:t>
                      </a:r>
                    </a:p>
                    <a:p>
                      <a:r>
                        <a:rPr lang="da-DK" dirty="0">
                          <a:solidFill>
                            <a:srgbClr val="FF0000"/>
                          </a:solidFill>
                          <a:latin typeface="+mn-lt"/>
                          <a:ea typeface="Apple Symbols" panose="02000000000000000000" pitchFamily="2" charset="-79"/>
                          <a:cs typeface="Apple Symbols" panose="02000000000000000000" pitchFamily="2" charset="-79"/>
                        </a:rPr>
                        <a:t>♥︎  </a:t>
                      </a:r>
                      <a:endParaRPr lang="da-DK" dirty="0">
                        <a:solidFill>
                          <a:schemeClr val="tx1"/>
                        </a:solidFill>
                        <a:latin typeface="+mn-lt"/>
                        <a:ea typeface="Apple Color Emoji" pitchFamily="2" charset="0"/>
                        <a:cs typeface="Apple Symbols" panose="02000000000000000000" pitchFamily="2" charset="-79"/>
                      </a:endParaRPr>
                    </a:p>
                    <a:p>
                      <a:r>
                        <a:rPr lang="da-DK" dirty="0">
                          <a:solidFill>
                            <a:srgbClr val="FFC00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T 6 4</a:t>
                      </a:r>
                    </a:p>
                    <a:p>
                      <a:r>
                        <a:rPr lang="da-DK" dirty="0">
                          <a:solidFill>
                            <a:srgbClr val="00B05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E K B 2</a:t>
                      </a:r>
                    </a:p>
                  </a:txBody>
                  <a:tcPr/>
                </a:tc>
                <a:extLst>
                  <a:ext uri="{0D108BD9-81ED-4DB2-BD59-A6C34878D82A}">
                    <a16:rowId xmlns:a16="http://schemas.microsoft.com/office/drawing/2014/main" val="722315062"/>
                  </a:ext>
                </a:extLst>
              </a:tr>
              <a:tr h="944548">
                <a:tc>
                  <a:txBody>
                    <a:bodyPr/>
                    <a:lstStyle/>
                    <a:p>
                      <a:endParaRPr lang="da-DK" dirty="0">
                        <a:latin typeface="+mn-lt"/>
                      </a:endParaRPr>
                    </a:p>
                  </a:txBody>
                  <a:tcPr/>
                </a:tc>
                <a:tc>
                  <a:txBody>
                    <a:bodyPr/>
                    <a:lstStyle/>
                    <a:p>
                      <a:endParaRPr lang="da-DK"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endParaRPr lang="da-DK" dirty="0">
                        <a:solidFill>
                          <a:schemeClr val="tx1"/>
                        </a:solidFill>
                        <a:latin typeface="+mn-lt"/>
                      </a:endParaRPr>
                    </a:p>
                  </a:txBody>
                  <a:tcPr/>
                </a:tc>
                <a:extLst>
                  <a:ext uri="{0D108BD9-81ED-4DB2-BD59-A6C34878D82A}">
                    <a16:rowId xmlns:a16="http://schemas.microsoft.com/office/drawing/2014/main" val="3092121503"/>
                  </a:ext>
                </a:extLst>
              </a:tr>
            </a:tbl>
          </a:graphicData>
        </a:graphic>
      </p:graphicFrame>
      <p:sp>
        <p:nvSpPr>
          <p:cNvPr id="5" name="Tekstfelt 4">
            <a:extLst>
              <a:ext uri="{FF2B5EF4-FFF2-40B4-BE49-F238E27FC236}">
                <a16:creationId xmlns:a16="http://schemas.microsoft.com/office/drawing/2014/main" id="{D0B6210E-8D3E-A842-9862-3059C181DEDB}"/>
              </a:ext>
            </a:extLst>
          </p:cNvPr>
          <p:cNvSpPr txBox="1"/>
          <p:nvPr/>
        </p:nvSpPr>
        <p:spPr>
          <a:xfrm>
            <a:off x="9914481" y="4451404"/>
            <a:ext cx="1414272" cy="923330"/>
          </a:xfrm>
          <a:prstGeom prst="rect">
            <a:avLst/>
          </a:prstGeom>
          <a:noFill/>
        </p:spPr>
        <p:txBody>
          <a:bodyPr wrap="square" rtlCol="0">
            <a:spAutoFit/>
          </a:bodyPr>
          <a:lstStyle/>
          <a:p>
            <a:r>
              <a:rPr lang="da-DK" dirty="0"/>
              <a:t>Modificeret </a:t>
            </a:r>
            <a:r>
              <a:rPr lang="da-DK" dirty="0" err="1"/>
              <a:t>Lavinthal</a:t>
            </a:r>
            <a:r>
              <a:rPr lang="da-DK" dirty="0"/>
              <a:t>:</a:t>
            </a:r>
          </a:p>
          <a:p>
            <a:r>
              <a:rPr lang="da-DK" dirty="0"/>
              <a:t>Ruder 4</a:t>
            </a:r>
          </a:p>
        </p:txBody>
      </p:sp>
      <p:sp>
        <p:nvSpPr>
          <p:cNvPr id="6" name="Tekstfelt 5">
            <a:extLst>
              <a:ext uri="{FF2B5EF4-FFF2-40B4-BE49-F238E27FC236}">
                <a16:creationId xmlns:a16="http://schemas.microsoft.com/office/drawing/2014/main" id="{9872C70D-FA4B-3A44-911C-6CD997EE0E55}"/>
              </a:ext>
            </a:extLst>
          </p:cNvPr>
          <p:cNvSpPr txBox="1"/>
          <p:nvPr/>
        </p:nvSpPr>
        <p:spPr>
          <a:xfrm>
            <a:off x="7404652" y="4451404"/>
            <a:ext cx="1673293" cy="646331"/>
          </a:xfrm>
          <a:prstGeom prst="rect">
            <a:avLst/>
          </a:prstGeom>
          <a:noFill/>
        </p:spPr>
        <p:txBody>
          <a:bodyPr wrap="square" rtlCol="0">
            <a:spAutoFit/>
          </a:bodyPr>
          <a:lstStyle/>
          <a:p>
            <a:r>
              <a:rPr lang="da-DK" dirty="0"/>
              <a:t>Kald/afvisning:</a:t>
            </a:r>
          </a:p>
          <a:p>
            <a:r>
              <a:rPr lang="da-DK" dirty="0"/>
              <a:t>Klør 2</a:t>
            </a:r>
          </a:p>
        </p:txBody>
      </p:sp>
      <p:sp>
        <p:nvSpPr>
          <p:cNvPr id="3" name="Tekstfelt 2">
            <a:extLst>
              <a:ext uri="{FF2B5EF4-FFF2-40B4-BE49-F238E27FC236}">
                <a16:creationId xmlns:a16="http://schemas.microsoft.com/office/drawing/2014/main" id="{F2B8355C-9C00-4A48-80D6-ADAEFE8EC201}"/>
              </a:ext>
            </a:extLst>
          </p:cNvPr>
          <p:cNvSpPr txBox="1"/>
          <p:nvPr/>
        </p:nvSpPr>
        <p:spPr>
          <a:xfrm>
            <a:off x="7583557" y="2221930"/>
            <a:ext cx="2723322" cy="369332"/>
          </a:xfrm>
          <a:prstGeom prst="rect">
            <a:avLst/>
          </a:prstGeom>
          <a:noFill/>
        </p:spPr>
        <p:txBody>
          <a:bodyPr wrap="square" rtlCol="0">
            <a:spAutoFit/>
          </a:bodyPr>
          <a:lstStyle/>
          <a:p>
            <a:r>
              <a:rPr lang="da-DK" dirty="0"/>
              <a:t>Kontrakt: 3NT - Udspil: </a:t>
            </a:r>
            <a:r>
              <a:rPr lang="da-DK" dirty="0">
                <a:ea typeface="Apple Symbols" panose="02000000000000000000" pitchFamily="2" charset="-79"/>
                <a:cs typeface="Apple Symbols" panose="02000000000000000000" pitchFamily="2" charset="-79"/>
              </a:rPr>
              <a:t>♠︎2</a:t>
            </a:r>
          </a:p>
        </p:txBody>
      </p:sp>
      <p:sp>
        <p:nvSpPr>
          <p:cNvPr id="7" name="Tekstfelt 6">
            <a:extLst>
              <a:ext uri="{FF2B5EF4-FFF2-40B4-BE49-F238E27FC236}">
                <a16:creationId xmlns:a16="http://schemas.microsoft.com/office/drawing/2014/main" id="{F646F3A7-BA93-9A4E-B524-1C95F5E47CC1}"/>
              </a:ext>
            </a:extLst>
          </p:cNvPr>
          <p:cNvSpPr txBox="1"/>
          <p:nvPr/>
        </p:nvSpPr>
        <p:spPr>
          <a:xfrm>
            <a:off x="7583557" y="2590106"/>
            <a:ext cx="3866322" cy="369332"/>
          </a:xfrm>
          <a:prstGeom prst="rect">
            <a:avLst/>
          </a:prstGeom>
          <a:noFill/>
        </p:spPr>
        <p:txBody>
          <a:bodyPr wrap="square" rtlCol="0">
            <a:spAutoFit/>
          </a:bodyPr>
          <a:lstStyle/>
          <a:p>
            <a:r>
              <a:rPr lang="da-DK" dirty="0">
                <a:ea typeface="Apple Symbols" panose="02000000000000000000" pitchFamily="2" charset="-79"/>
                <a:cs typeface="Apple Symbols" panose="02000000000000000000" pitchFamily="2" charset="-79"/>
              </a:rPr>
              <a:t>Som du stak med ♠︎ D til spilføres ♠︎ E</a:t>
            </a:r>
          </a:p>
        </p:txBody>
      </p:sp>
      <p:sp>
        <p:nvSpPr>
          <p:cNvPr id="8" name="Tekstfelt 7">
            <a:extLst>
              <a:ext uri="{FF2B5EF4-FFF2-40B4-BE49-F238E27FC236}">
                <a16:creationId xmlns:a16="http://schemas.microsoft.com/office/drawing/2014/main" id="{2CEF211A-9493-D040-9725-D8B1A09FDC1A}"/>
              </a:ext>
            </a:extLst>
          </p:cNvPr>
          <p:cNvSpPr txBox="1"/>
          <p:nvPr/>
        </p:nvSpPr>
        <p:spPr>
          <a:xfrm>
            <a:off x="7583557" y="3252232"/>
            <a:ext cx="3790121" cy="646331"/>
          </a:xfrm>
          <a:prstGeom prst="rect">
            <a:avLst/>
          </a:prstGeom>
          <a:noFill/>
        </p:spPr>
        <p:txBody>
          <a:bodyPr wrap="square" rtlCol="0">
            <a:spAutoFit/>
          </a:bodyPr>
          <a:lstStyle/>
          <a:p>
            <a:r>
              <a:rPr lang="da-DK" dirty="0"/>
              <a:t>Efter 3 gange hjerter skal du kaste af Hvad kaster du på bordets </a:t>
            </a:r>
            <a:r>
              <a:rPr lang="da-DK" dirty="0">
                <a:solidFill>
                  <a:srgbClr val="FF0000"/>
                </a:solidFill>
                <a:ea typeface="Apple Symbols" panose="02000000000000000000" pitchFamily="2" charset="-79"/>
                <a:cs typeface="Apple Symbols" panose="02000000000000000000" pitchFamily="2" charset="-79"/>
              </a:rPr>
              <a:t>♥︎ </a:t>
            </a:r>
            <a:r>
              <a:rPr lang="da-DK" dirty="0"/>
              <a:t>E ?</a:t>
            </a:r>
          </a:p>
        </p:txBody>
      </p:sp>
    </p:spTree>
    <p:extLst>
      <p:ext uri="{BB962C8B-B14F-4D97-AF65-F5344CB8AC3E}">
        <p14:creationId xmlns:p14="http://schemas.microsoft.com/office/powerpoint/2010/main" val="533641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3" grpId="0"/>
      <p:bldP spid="7" grpId="0"/>
      <p:bldP spid="8"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5AD3EA-6CE2-C24E-8CA3-D6843839BD6B}"/>
              </a:ext>
            </a:extLst>
          </p:cNvPr>
          <p:cNvSpPr>
            <a:spLocks noGrp="1"/>
          </p:cNvSpPr>
          <p:nvPr>
            <p:ph type="title"/>
          </p:nvPr>
        </p:nvSpPr>
        <p:spPr/>
        <p:txBody>
          <a:bodyPr/>
          <a:lstStyle/>
          <a:p>
            <a:r>
              <a:rPr lang="da-DK" dirty="0"/>
              <a:t>Øvelse 8</a:t>
            </a:r>
          </a:p>
        </p:txBody>
      </p:sp>
      <p:graphicFrame>
        <p:nvGraphicFramePr>
          <p:cNvPr id="4" name="Pladsholder til indhold 3">
            <a:extLst>
              <a:ext uri="{FF2B5EF4-FFF2-40B4-BE49-F238E27FC236}">
                <a16:creationId xmlns:a16="http://schemas.microsoft.com/office/drawing/2014/main" id="{BDD440AC-7B35-CB4A-B5CC-8BFFE447A3C6}"/>
              </a:ext>
            </a:extLst>
          </p:cNvPr>
          <p:cNvGraphicFramePr>
            <a:graphicFrameLocks/>
          </p:cNvGraphicFramePr>
          <p:nvPr/>
        </p:nvGraphicFramePr>
        <p:xfrm>
          <a:off x="1739814" y="2132050"/>
          <a:ext cx="4969703" cy="3618961"/>
        </p:xfrm>
        <a:graphic>
          <a:graphicData uri="http://schemas.openxmlformats.org/drawingml/2006/table">
            <a:tbl>
              <a:tblPr firstRow="1" bandRow="1">
                <a:tableStyleId>{2D5ABB26-0587-4C30-8999-92F81FD0307C}</a:tableStyleId>
              </a:tblPr>
              <a:tblGrid>
                <a:gridCol w="946105">
                  <a:extLst>
                    <a:ext uri="{9D8B030D-6E8A-4147-A177-3AD203B41FA5}">
                      <a16:colId xmlns:a16="http://schemas.microsoft.com/office/drawing/2014/main" val="152968680"/>
                    </a:ext>
                  </a:extLst>
                </a:gridCol>
                <a:gridCol w="1240642">
                  <a:extLst>
                    <a:ext uri="{9D8B030D-6E8A-4147-A177-3AD203B41FA5}">
                      <a16:colId xmlns:a16="http://schemas.microsoft.com/office/drawing/2014/main" val="385366811"/>
                    </a:ext>
                  </a:extLst>
                </a:gridCol>
                <a:gridCol w="2782956">
                  <a:extLst>
                    <a:ext uri="{9D8B030D-6E8A-4147-A177-3AD203B41FA5}">
                      <a16:colId xmlns:a16="http://schemas.microsoft.com/office/drawing/2014/main" val="4146855904"/>
                    </a:ext>
                  </a:extLst>
                </a:gridCol>
              </a:tblGrid>
              <a:tr h="1296950">
                <a:tc>
                  <a:txBody>
                    <a:bodyPr/>
                    <a:lstStyle/>
                    <a:p>
                      <a:endParaRPr lang="da-DK" sz="1600" dirty="0">
                        <a:latin typeface="+mn-lt"/>
                      </a:endParaRPr>
                    </a:p>
                  </a:txBody>
                  <a:tcPr/>
                </a:tc>
                <a:tc>
                  <a:txBody>
                    <a:bodyPr/>
                    <a:lstStyle/>
                    <a:p>
                      <a:r>
                        <a:rPr lang="da-DK" dirty="0">
                          <a:latin typeface="+mn-lt"/>
                          <a:ea typeface="Apple Symbols" panose="02000000000000000000" pitchFamily="2" charset="-79"/>
                          <a:cs typeface="Apple Symbols" panose="02000000000000000000" pitchFamily="2" charset="-79"/>
                        </a:rPr>
                        <a:t>♠︎  8</a:t>
                      </a:r>
                    </a:p>
                    <a:p>
                      <a:r>
                        <a:rPr lang="da-DK" dirty="0">
                          <a:solidFill>
                            <a:srgbClr val="FF000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E</a:t>
                      </a:r>
                    </a:p>
                    <a:p>
                      <a:r>
                        <a:rPr lang="da-DK" dirty="0">
                          <a:solidFill>
                            <a:srgbClr val="FFC00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K T 6</a:t>
                      </a:r>
                    </a:p>
                    <a:p>
                      <a:r>
                        <a:rPr lang="da-DK" dirty="0">
                          <a:solidFill>
                            <a:srgbClr val="00B05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D T 8 4</a:t>
                      </a:r>
                    </a:p>
                  </a:txBody>
                  <a:tcPr/>
                </a:tc>
                <a:tc>
                  <a:txBody>
                    <a:bodyPr/>
                    <a:lstStyle/>
                    <a:p>
                      <a:endParaRPr lang="da-DK" dirty="0">
                        <a:latin typeface="+mn-lt"/>
                      </a:endParaRPr>
                    </a:p>
                  </a:txBody>
                  <a:tcPr/>
                </a:tc>
                <a:extLst>
                  <a:ext uri="{0D108BD9-81ED-4DB2-BD59-A6C34878D82A}">
                    <a16:rowId xmlns:a16="http://schemas.microsoft.com/office/drawing/2014/main" val="2830271257"/>
                  </a:ext>
                </a:extLst>
              </a:tr>
              <a:tr h="1377463">
                <a:tc>
                  <a:txBody>
                    <a:bodyPr/>
                    <a:lstStyle/>
                    <a:p>
                      <a:r>
                        <a:rPr lang="da-DK" sz="1800" dirty="0">
                          <a:solidFill>
                            <a:schemeClr val="tx1"/>
                          </a:solidFill>
                          <a:latin typeface="+mn-lt"/>
                          <a:ea typeface="Apple Symbols" panose="02000000000000000000" pitchFamily="2" charset="-79"/>
                          <a:cs typeface="Apple Symbols" panose="02000000000000000000" pitchFamily="2" charset="-79"/>
                        </a:rPr>
                        <a:t>Udspil ♠︎2</a:t>
                      </a:r>
                    </a:p>
                  </a:txBody>
                  <a:tcPr/>
                </a:tc>
                <a:tc>
                  <a:txBody>
                    <a:bodyPr/>
                    <a:lstStyle/>
                    <a:p>
                      <a:pPr algn="ctr"/>
                      <a:r>
                        <a:rPr lang="da-DK" sz="2400" dirty="0">
                          <a:latin typeface="+mn-lt"/>
                        </a:rPr>
                        <a:t>N</a:t>
                      </a:r>
                    </a:p>
                    <a:p>
                      <a:pPr algn="l"/>
                      <a:r>
                        <a:rPr lang="da-DK" sz="2400" dirty="0">
                          <a:latin typeface="+mn-lt"/>
                        </a:rPr>
                        <a:t>V       Ø</a:t>
                      </a:r>
                    </a:p>
                    <a:p>
                      <a:pPr algn="ctr"/>
                      <a:r>
                        <a:rPr lang="da-DK" sz="2400" dirty="0">
                          <a:latin typeface="+mn-lt"/>
                        </a:rPr>
                        <a:t>S</a:t>
                      </a:r>
                    </a:p>
                  </a:txBody>
                  <a:tcPr/>
                </a:tc>
                <a:tc>
                  <a:txBody>
                    <a:bodyPr/>
                    <a:lstStyle/>
                    <a:p>
                      <a:r>
                        <a:rPr lang="da-DK" dirty="0">
                          <a:latin typeface="+mn-lt"/>
                          <a:ea typeface="Apple Symbols" panose="02000000000000000000" pitchFamily="2" charset="-79"/>
                          <a:cs typeface="Apple Symbols" panose="02000000000000000000" pitchFamily="2" charset="-79"/>
                        </a:rPr>
                        <a:t>♠︎  B 4</a:t>
                      </a:r>
                    </a:p>
                    <a:p>
                      <a:r>
                        <a:rPr lang="da-DK" dirty="0">
                          <a:solidFill>
                            <a:srgbClr val="FF0000"/>
                          </a:solidFill>
                          <a:latin typeface="+mn-lt"/>
                          <a:ea typeface="Apple Symbols" panose="02000000000000000000" pitchFamily="2" charset="-79"/>
                          <a:cs typeface="Apple Symbols" panose="02000000000000000000" pitchFamily="2" charset="-79"/>
                        </a:rPr>
                        <a:t>♥︎  </a:t>
                      </a:r>
                      <a:endParaRPr lang="da-DK" dirty="0">
                        <a:solidFill>
                          <a:schemeClr val="tx1"/>
                        </a:solidFill>
                        <a:latin typeface="+mn-lt"/>
                        <a:ea typeface="Apple Color Emoji" pitchFamily="2" charset="0"/>
                        <a:cs typeface="Apple Symbols" panose="02000000000000000000" pitchFamily="2" charset="-79"/>
                      </a:endParaRPr>
                    </a:p>
                    <a:p>
                      <a:r>
                        <a:rPr lang="da-DK" dirty="0">
                          <a:solidFill>
                            <a:srgbClr val="FFC00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D B 2</a:t>
                      </a:r>
                    </a:p>
                    <a:p>
                      <a:r>
                        <a:rPr lang="da-DK" dirty="0">
                          <a:solidFill>
                            <a:srgbClr val="00B050"/>
                          </a:solidFill>
                          <a:latin typeface="+mn-lt"/>
                          <a:ea typeface="Apple Symbols" panose="02000000000000000000" pitchFamily="2" charset="-79"/>
                          <a:cs typeface="Apple Symbols" panose="02000000000000000000" pitchFamily="2" charset="-79"/>
                        </a:rPr>
                        <a:t>♣︎  </a:t>
                      </a:r>
                      <a:r>
                        <a:rPr lang="da-DK" dirty="0">
                          <a:solidFill>
                            <a:schemeClr val="tx1"/>
                          </a:solidFill>
                          <a:latin typeface="+mn-lt"/>
                          <a:ea typeface="Apple Symbols" panose="02000000000000000000" pitchFamily="2" charset="-79"/>
                          <a:cs typeface="Apple Symbols" panose="02000000000000000000" pitchFamily="2" charset="-79"/>
                        </a:rPr>
                        <a:t>K B 9 2</a:t>
                      </a:r>
                    </a:p>
                  </a:txBody>
                  <a:tcPr/>
                </a:tc>
                <a:extLst>
                  <a:ext uri="{0D108BD9-81ED-4DB2-BD59-A6C34878D82A}">
                    <a16:rowId xmlns:a16="http://schemas.microsoft.com/office/drawing/2014/main" val="722315062"/>
                  </a:ext>
                </a:extLst>
              </a:tr>
              <a:tr h="944548">
                <a:tc>
                  <a:txBody>
                    <a:bodyPr/>
                    <a:lstStyle/>
                    <a:p>
                      <a:endParaRPr lang="da-DK" dirty="0">
                        <a:latin typeface="+mn-lt"/>
                      </a:endParaRPr>
                    </a:p>
                  </a:txBody>
                  <a:tcPr/>
                </a:tc>
                <a:tc>
                  <a:txBody>
                    <a:bodyPr/>
                    <a:lstStyle/>
                    <a:p>
                      <a:endParaRPr lang="da-DK"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endParaRPr lang="da-DK" dirty="0">
                        <a:solidFill>
                          <a:schemeClr val="tx1"/>
                        </a:solidFill>
                        <a:latin typeface="+mn-lt"/>
                      </a:endParaRPr>
                    </a:p>
                  </a:txBody>
                  <a:tcPr/>
                </a:tc>
                <a:extLst>
                  <a:ext uri="{0D108BD9-81ED-4DB2-BD59-A6C34878D82A}">
                    <a16:rowId xmlns:a16="http://schemas.microsoft.com/office/drawing/2014/main" val="3092121503"/>
                  </a:ext>
                </a:extLst>
              </a:tr>
            </a:tbl>
          </a:graphicData>
        </a:graphic>
      </p:graphicFrame>
      <p:sp>
        <p:nvSpPr>
          <p:cNvPr id="5" name="Tekstfelt 4">
            <a:extLst>
              <a:ext uri="{FF2B5EF4-FFF2-40B4-BE49-F238E27FC236}">
                <a16:creationId xmlns:a16="http://schemas.microsoft.com/office/drawing/2014/main" id="{D0B6210E-8D3E-A842-9862-3059C181DEDB}"/>
              </a:ext>
            </a:extLst>
          </p:cNvPr>
          <p:cNvSpPr txBox="1"/>
          <p:nvPr/>
        </p:nvSpPr>
        <p:spPr>
          <a:xfrm>
            <a:off x="9914481" y="4451404"/>
            <a:ext cx="1414272" cy="923330"/>
          </a:xfrm>
          <a:prstGeom prst="rect">
            <a:avLst/>
          </a:prstGeom>
          <a:noFill/>
        </p:spPr>
        <p:txBody>
          <a:bodyPr wrap="square" rtlCol="0">
            <a:spAutoFit/>
          </a:bodyPr>
          <a:lstStyle/>
          <a:p>
            <a:r>
              <a:rPr lang="da-DK" dirty="0"/>
              <a:t>Modificeret </a:t>
            </a:r>
            <a:r>
              <a:rPr lang="da-DK" dirty="0" err="1"/>
              <a:t>Lavinthal</a:t>
            </a:r>
            <a:r>
              <a:rPr lang="da-DK" dirty="0"/>
              <a:t>:</a:t>
            </a:r>
          </a:p>
          <a:p>
            <a:r>
              <a:rPr lang="da-DK" dirty="0"/>
              <a:t>Klør 2</a:t>
            </a:r>
          </a:p>
        </p:txBody>
      </p:sp>
      <p:sp>
        <p:nvSpPr>
          <p:cNvPr id="6" name="Tekstfelt 5">
            <a:extLst>
              <a:ext uri="{FF2B5EF4-FFF2-40B4-BE49-F238E27FC236}">
                <a16:creationId xmlns:a16="http://schemas.microsoft.com/office/drawing/2014/main" id="{9872C70D-FA4B-3A44-911C-6CD997EE0E55}"/>
              </a:ext>
            </a:extLst>
          </p:cNvPr>
          <p:cNvSpPr txBox="1"/>
          <p:nvPr/>
        </p:nvSpPr>
        <p:spPr>
          <a:xfrm>
            <a:off x="7404652" y="4451404"/>
            <a:ext cx="1673293" cy="646331"/>
          </a:xfrm>
          <a:prstGeom prst="rect">
            <a:avLst/>
          </a:prstGeom>
          <a:noFill/>
        </p:spPr>
        <p:txBody>
          <a:bodyPr wrap="square" rtlCol="0">
            <a:spAutoFit/>
          </a:bodyPr>
          <a:lstStyle/>
          <a:p>
            <a:r>
              <a:rPr lang="da-DK" dirty="0"/>
              <a:t>Kald/afvisning:</a:t>
            </a:r>
          </a:p>
          <a:p>
            <a:r>
              <a:rPr lang="da-DK" dirty="0"/>
              <a:t>Klør 2</a:t>
            </a:r>
          </a:p>
        </p:txBody>
      </p:sp>
      <p:sp>
        <p:nvSpPr>
          <p:cNvPr id="3" name="Tekstfelt 2">
            <a:extLst>
              <a:ext uri="{FF2B5EF4-FFF2-40B4-BE49-F238E27FC236}">
                <a16:creationId xmlns:a16="http://schemas.microsoft.com/office/drawing/2014/main" id="{F2B8355C-9C00-4A48-80D6-ADAEFE8EC201}"/>
              </a:ext>
            </a:extLst>
          </p:cNvPr>
          <p:cNvSpPr txBox="1"/>
          <p:nvPr/>
        </p:nvSpPr>
        <p:spPr>
          <a:xfrm>
            <a:off x="7583557" y="2221930"/>
            <a:ext cx="2723322" cy="369332"/>
          </a:xfrm>
          <a:prstGeom prst="rect">
            <a:avLst/>
          </a:prstGeom>
          <a:noFill/>
        </p:spPr>
        <p:txBody>
          <a:bodyPr wrap="square" rtlCol="0">
            <a:spAutoFit/>
          </a:bodyPr>
          <a:lstStyle/>
          <a:p>
            <a:r>
              <a:rPr lang="da-DK" dirty="0"/>
              <a:t>Kontrakt: 3NT - Udspil: </a:t>
            </a:r>
            <a:r>
              <a:rPr lang="da-DK" dirty="0">
                <a:ea typeface="Apple Symbols" panose="02000000000000000000" pitchFamily="2" charset="-79"/>
                <a:cs typeface="Apple Symbols" panose="02000000000000000000" pitchFamily="2" charset="-79"/>
              </a:rPr>
              <a:t>♠︎2</a:t>
            </a:r>
          </a:p>
        </p:txBody>
      </p:sp>
      <p:sp>
        <p:nvSpPr>
          <p:cNvPr id="7" name="Tekstfelt 6">
            <a:extLst>
              <a:ext uri="{FF2B5EF4-FFF2-40B4-BE49-F238E27FC236}">
                <a16:creationId xmlns:a16="http://schemas.microsoft.com/office/drawing/2014/main" id="{F646F3A7-BA93-9A4E-B524-1C95F5E47CC1}"/>
              </a:ext>
            </a:extLst>
          </p:cNvPr>
          <p:cNvSpPr txBox="1"/>
          <p:nvPr/>
        </p:nvSpPr>
        <p:spPr>
          <a:xfrm>
            <a:off x="7583557" y="2590106"/>
            <a:ext cx="3866322" cy="369332"/>
          </a:xfrm>
          <a:prstGeom prst="rect">
            <a:avLst/>
          </a:prstGeom>
          <a:noFill/>
        </p:spPr>
        <p:txBody>
          <a:bodyPr wrap="square" rtlCol="0">
            <a:spAutoFit/>
          </a:bodyPr>
          <a:lstStyle/>
          <a:p>
            <a:r>
              <a:rPr lang="da-DK" dirty="0">
                <a:ea typeface="Apple Symbols" panose="02000000000000000000" pitchFamily="2" charset="-79"/>
                <a:cs typeface="Apple Symbols" panose="02000000000000000000" pitchFamily="2" charset="-79"/>
              </a:rPr>
              <a:t>Som du stak med ♠︎ D til spilføres ♠︎ E</a:t>
            </a:r>
          </a:p>
        </p:txBody>
      </p:sp>
      <p:sp>
        <p:nvSpPr>
          <p:cNvPr id="8" name="Tekstfelt 7">
            <a:extLst>
              <a:ext uri="{FF2B5EF4-FFF2-40B4-BE49-F238E27FC236}">
                <a16:creationId xmlns:a16="http://schemas.microsoft.com/office/drawing/2014/main" id="{2CEF211A-9493-D040-9725-D8B1A09FDC1A}"/>
              </a:ext>
            </a:extLst>
          </p:cNvPr>
          <p:cNvSpPr txBox="1"/>
          <p:nvPr/>
        </p:nvSpPr>
        <p:spPr>
          <a:xfrm>
            <a:off x="7583557" y="3049459"/>
            <a:ext cx="3790121" cy="923330"/>
          </a:xfrm>
          <a:prstGeom prst="rect">
            <a:avLst/>
          </a:prstGeom>
          <a:noFill/>
        </p:spPr>
        <p:txBody>
          <a:bodyPr wrap="square" rtlCol="0">
            <a:spAutoFit/>
          </a:bodyPr>
          <a:lstStyle/>
          <a:p>
            <a:r>
              <a:rPr lang="da-DK" dirty="0"/>
              <a:t>Efter 3 gange hjerter skal du kaste af Hvad kaster du på bordets </a:t>
            </a:r>
            <a:r>
              <a:rPr lang="da-DK" dirty="0">
                <a:solidFill>
                  <a:srgbClr val="FF0000"/>
                </a:solidFill>
                <a:ea typeface="Apple Symbols" panose="02000000000000000000" pitchFamily="2" charset="-79"/>
                <a:cs typeface="Apple Symbols" panose="02000000000000000000" pitchFamily="2" charset="-79"/>
              </a:rPr>
              <a:t>♥︎ </a:t>
            </a:r>
            <a:r>
              <a:rPr lang="da-DK" dirty="0"/>
              <a:t>E ?</a:t>
            </a:r>
          </a:p>
          <a:p>
            <a:r>
              <a:rPr lang="da-DK" dirty="0"/>
              <a:t>(du ved spilfører har </a:t>
            </a:r>
            <a:r>
              <a:rPr lang="da-DK" dirty="0">
                <a:solidFill>
                  <a:srgbClr val="00B05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E )</a:t>
            </a:r>
          </a:p>
        </p:txBody>
      </p:sp>
    </p:spTree>
    <p:extLst>
      <p:ext uri="{BB962C8B-B14F-4D97-AF65-F5344CB8AC3E}">
        <p14:creationId xmlns:p14="http://schemas.microsoft.com/office/powerpoint/2010/main" val="160632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3" grpId="0"/>
      <p:bldP spid="7" grpId="0"/>
      <p:bldP spid="8"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310810-02C7-C248-8918-B95E03F07C4D}"/>
              </a:ext>
            </a:extLst>
          </p:cNvPr>
          <p:cNvSpPr>
            <a:spLocks noGrp="1"/>
          </p:cNvSpPr>
          <p:nvPr>
            <p:ph type="title"/>
          </p:nvPr>
        </p:nvSpPr>
        <p:spPr/>
        <p:txBody>
          <a:bodyPr/>
          <a:lstStyle/>
          <a:p>
            <a:r>
              <a:rPr lang="da-DK" dirty="0"/>
              <a:t>Fortsæt med jeres udspilsaftaler</a:t>
            </a:r>
          </a:p>
        </p:txBody>
      </p:sp>
      <p:sp>
        <p:nvSpPr>
          <p:cNvPr id="3" name="Pladsholder til indhold 2">
            <a:extLst>
              <a:ext uri="{FF2B5EF4-FFF2-40B4-BE49-F238E27FC236}">
                <a16:creationId xmlns:a16="http://schemas.microsoft.com/office/drawing/2014/main" id="{4F5F016D-1913-BE40-8486-42A4649AC907}"/>
              </a:ext>
            </a:extLst>
          </p:cNvPr>
          <p:cNvSpPr>
            <a:spLocks noGrp="1"/>
          </p:cNvSpPr>
          <p:nvPr>
            <p:ph idx="1"/>
          </p:nvPr>
        </p:nvSpPr>
        <p:spPr>
          <a:xfrm>
            <a:off x="1451579" y="2015732"/>
            <a:ext cx="9603275" cy="3947746"/>
          </a:xfrm>
        </p:spPr>
        <p:txBody>
          <a:bodyPr>
            <a:normAutofit fontScale="92500" lnSpcReduction="10000"/>
          </a:bodyPr>
          <a:lstStyle/>
          <a:p>
            <a:r>
              <a:rPr lang="da-DK" sz="4000" dirty="0"/>
              <a:t>Hvordan vil i kalde?</a:t>
            </a:r>
          </a:p>
          <a:p>
            <a:r>
              <a:rPr lang="da-DK" sz="4000" dirty="0"/>
              <a:t>Honnørkald</a:t>
            </a:r>
          </a:p>
          <a:p>
            <a:r>
              <a:rPr lang="da-DK" sz="4000" dirty="0"/>
              <a:t>Kald/afvisning</a:t>
            </a:r>
          </a:p>
          <a:p>
            <a:r>
              <a:rPr lang="da-DK" sz="4000" dirty="0" err="1"/>
              <a:t>Modíficeret</a:t>
            </a:r>
            <a:r>
              <a:rPr lang="da-DK" sz="4000" dirty="0"/>
              <a:t> </a:t>
            </a:r>
            <a:r>
              <a:rPr lang="da-DK" sz="4000"/>
              <a:t>Lavinthal</a:t>
            </a:r>
            <a:r>
              <a:rPr lang="da-DK" sz="4000" dirty="0"/>
              <a:t> </a:t>
            </a:r>
          </a:p>
          <a:p>
            <a:r>
              <a:rPr lang="da-DK" sz="4000" dirty="0"/>
              <a:t>Almindelig </a:t>
            </a:r>
            <a:r>
              <a:rPr lang="da-DK" sz="4000" dirty="0" err="1"/>
              <a:t>Lavinthal</a:t>
            </a:r>
            <a:endParaRPr lang="da-DK" sz="4000" dirty="0"/>
          </a:p>
          <a:p>
            <a:endParaRPr lang="da-DK" sz="4000" dirty="0"/>
          </a:p>
          <a:p>
            <a:endParaRPr lang="da-DK" sz="4000" dirty="0"/>
          </a:p>
        </p:txBody>
      </p:sp>
    </p:spTree>
    <p:extLst>
      <p:ext uri="{BB962C8B-B14F-4D97-AF65-F5344CB8AC3E}">
        <p14:creationId xmlns:p14="http://schemas.microsoft.com/office/powerpoint/2010/main" val="40388538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EA626D-D6C0-B742-8929-73A85F8714E6}"/>
              </a:ext>
            </a:extLst>
          </p:cNvPr>
          <p:cNvSpPr>
            <a:spLocks noGrp="1"/>
          </p:cNvSpPr>
          <p:nvPr>
            <p:ph type="title"/>
          </p:nvPr>
        </p:nvSpPr>
        <p:spPr/>
        <p:txBody>
          <a:bodyPr/>
          <a:lstStyle/>
          <a:p>
            <a:r>
              <a:rPr lang="da-DK" dirty="0"/>
              <a:t>4 </a:t>
            </a:r>
            <a:r>
              <a:rPr lang="da-DK" dirty="0" err="1"/>
              <a:t>øvespil</a:t>
            </a:r>
            <a:br>
              <a:rPr lang="da-DK" dirty="0"/>
            </a:br>
            <a:r>
              <a:rPr lang="da-DK" dirty="0"/>
              <a:t>Orange 10 til 13 og grøn 26 - problemspil</a:t>
            </a:r>
            <a:endParaRPr lang="da-DK" sz="1600" dirty="0"/>
          </a:p>
        </p:txBody>
      </p:sp>
      <p:sp>
        <p:nvSpPr>
          <p:cNvPr id="3" name="Pladsholder til indhold 2">
            <a:extLst>
              <a:ext uri="{FF2B5EF4-FFF2-40B4-BE49-F238E27FC236}">
                <a16:creationId xmlns:a16="http://schemas.microsoft.com/office/drawing/2014/main" id="{9D3FD2FC-63D0-1047-B774-9E7F38E4B346}"/>
              </a:ext>
            </a:extLst>
          </p:cNvPr>
          <p:cNvSpPr>
            <a:spLocks noGrp="1"/>
          </p:cNvSpPr>
          <p:nvPr>
            <p:ph idx="1"/>
          </p:nvPr>
        </p:nvSpPr>
        <p:spPr>
          <a:xfrm>
            <a:off x="1137146" y="1853754"/>
            <a:ext cx="10176121" cy="3990992"/>
          </a:xfrm>
        </p:spPr>
        <p:txBody>
          <a:bodyPr>
            <a:normAutofit/>
          </a:bodyPr>
          <a:lstStyle/>
          <a:p>
            <a:pPr marL="0" indent="0">
              <a:buNone/>
            </a:pPr>
            <a:r>
              <a:rPr lang="da-DK" sz="2400" dirty="0">
                <a:ea typeface="Apple Symbols" panose="02000000000000000000" pitchFamily="2" charset="-79"/>
                <a:cs typeface="Apple Symbols" panose="02000000000000000000" pitchFamily="2" charset="-79"/>
              </a:rPr>
              <a:t>Der er ingen facit men I skal efter hvert spil drøfte:</a:t>
            </a:r>
          </a:p>
          <a:p>
            <a:pPr marL="0" indent="0">
              <a:buNone/>
            </a:pPr>
            <a:r>
              <a:rPr lang="da-DK" sz="2400" b="1" dirty="0">
                <a:ea typeface="Apple Symbols" panose="02000000000000000000" pitchFamily="2" charset="-79"/>
                <a:cs typeface="Apple Symbols" panose="02000000000000000000" pitchFamily="2" charset="-79"/>
              </a:rPr>
              <a:t>Udspillet</a:t>
            </a:r>
          </a:p>
          <a:p>
            <a:pPr marL="0" indent="0">
              <a:buNone/>
            </a:pPr>
            <a:r>
              <a:rPr lang="da-DK" sz="2400" dirty="0">
                <a:ea typeface="Apple Symbols" panose="02000000000000000000" pitchFamily="2" charset="-79"/>
                <a:cs typeface="Apple Symbols" panose="02000000000000000000" pitchFamily="2" charset="-79"/>
              </a:rPr>
              <a:t>Hvilket kort skulle der </a:t>
            </a:r>
            <a:r>
              <a:rPr lang="da-DK" sz="2400" dirty="0" err="1">
                <a:ea typeface="Apple Symbols" panose="02000000000000000000" pitchFamily="2" charset="-79"/>
                <a:cs typeface="Apple Symbols" panose="02000000000000000000" pitchFamily="2" charset="-79"/>
              </a:rPr>
              <a:t>tilspilles</a:t>
            </a:r>
            <a:r>
              <a:rPr lang="da-DK" sz="2400" dirty="0">
                <a:ea typeface="Apple Symbols" panose="02000000000000000000" pitchFamily="2" charset="-79"/>
                <a:cs typeface="Apple Symbols" panose="02000000000000000000" pitchFamily="2" charset="-79"/>
              </a:rPr>
              <a:t> i 2. stik</a:t>
            </a:r>
          </a:p>
          <a:p>
            <a:pPr marL="0" indent="0">
              <a:buNone/>
            </a:pPr>
            <a:r>
              <a:rPr lang="da-DK" sz="2400" dirty="0">
                <a:ea typeface="Apple Symbols" panose="02000000000000000000" pitchFamily="2" charset="-79"/>
                <a:cs typeface="Apple Symbols" panose="02000000000000000000" pitchFamily="2" charset="-79"/>
              </a:rPr>
              <a:t>Gav forsinket kald mening?</a:t>
            </a:r>
          </a:p>
          <a:p>
            <a:pPr marL="0" indent="0">
              <a:buNone/>
            </a:pPr>
            <a:r>
              <a:rPr lang="da-DK" sz="2400" dirty="0">
                <a:ea typeface="Apple Symbols" panose="02000000000000000000" pitchFamily="2" charset="-79"/>
                <a:cs typeface="Apple Symbols" panose="02000000000000000000" pitchFamily="2" charset="-79"/>
              </a:rPr>
              <a:t>Gav kald/afvisning mening?</a:t>
            </a:r>
          </a:p>
          <a:p>
            <a:pPr marL="0" indent="0">
              <a:buNone/>
            </a:pPr>
            <a:r>
              <a:rPr lang="da-DK" sz="2400" dirty="0">
                <a:ea typeface="Apple Symbols" panose="02000000000000000000" pitchFamily="2" charset="-79"/>
                <a:cs typeface="Apple Symbols" panose="02000000000000000000" pitchFamily="2" charset="-79"/>
              </a:rPr>
              <a:t>Gav omvendt </a:t>
            </a:r>
            <a:r>
              <a:rPr lang="da-DK" sz="2400" dirty="0" err="1">
                <a:ea typeface="Apple Symbols" panose="02000000000000000000" pitchFamily="2" charset="-79"/>
                <a:cs typeface="Apple Symbols" panose="02000000000000000000" pitchFamily="2" charset="-79"/>
              </a:rPr>
              <a:t>Lavinthal</a:t>
            </a:r>
            <a:r>
              <a:rPr lang="da-DK" sz="2400" dirty="0">
                <a:ea typeface="Apple Symbols" panose="02000000000000000000" pitchFamily="2" charset="-79"/>
                <a:cs typeface="Apple Symbols" panose="02000000000000000000" pitchFamily="2" charset="-79"/>
              </a:rPr>
              <a:t> kald mening?</a:t>
            </a:r>
          </a:p>
          <a:p>
            <a:pPr marL="0" indent="0">
              <a:buNone/>
            </a:pPr>
            <a:endParaRPr lang="da-DK" dirty="0">
              <a:ea typeface="Apple Symbols" panose="02000000000000000000" pitchFamily="2" charset="-79"/>
              <a:cs typeface="Apple Symbols" panose="02000000000000000000" pitchFamily="2" charset="-79"/>
            </a:endParaRPr>
          </a:p>
          <a:p>
            <a:endParaRPr lang="da-DK" dirty="0"/>
          </a:p>
          <a:p>
            <a:pPr marL="0" indent="0">
              <a:buNone/>
            </a:pPr>
            <a:endParaRPr lang="da-DK" dirty="0"/>
          </a:p>
        </p:txBody>
      </p:sp>
    </p:spTree>
    <p:extLst>
      <p:ext uri="{BB962C8B-B14F-4D97-AF65-F5344CB8AC3E}">
        <p14:creationId xmlns:p14="http://schemas.microsoft.com/office/powerpoint/2010/main" val="12140781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42C9BA-2AC9-6847-90C8-1F7C42B9FC71}"/>
              </a:ext>
            </a:extLst>
          </p:cNvPr>
          <p:cNvSpPr>
            <a:spLocks noGrp="1"/>
          </p:cNvSpPr>
          <p:nvPr>
            <p:ph type="ctrTitle"/>
          </p:nvPr>
        </p:nvSpPr>
        <p:spPr>
          <a:xfrm>
            <a:off x="5770072" y="964769"/>
            <a:ext cx="4966432" cy="2376915"/>
          </a:xfrm>
        </p:spPr>
        <p:txBody>
          <a:bodyPr>
            <a:normAutofit/>
          </a:bodyPr>
          <a:lstStyle/>
          <a:p>
            <a:r>
              <a:rPr lang="da-DK" sz="3600" dirty="0"/>
              <a:t>Et Fælles udgangspunkt</a:t>
            </a:r>
          </a:p>
        </p:txBody>
      </p:sp>
      <p:sp>
        <p:nvSpPr>
          <p:cNvPr id="3" name="Undertitel 2">
            <a:extLst>
              <a:ext uri="{FF2B5EF4-FFF2-40B4-BE49-F238E27FC236}">
                <a16:creationId xmlns:a16="http://schemas.microsoft.com/office/drawing/2014/main" id="{1B03B587-A03F-C840-970B-CCFB67DE94C2}"/>
              </a:ext>
            </a:extLst>
          </p:cNvPr>
          <p:cNvSpPr>
            <a:spLocks noGrp="1"/>
          </p:cNvSpPr>
          <p:nvPr>
            <p:ph type="subTitle" idx="1"/>
          </p:nvPr>
        </p:nvSpPr>
        <p:spPr>
          <a:xfrm>
            <a:off x="5436492" y="3529158"/>
            <a:ext cx="6755508" cy="2016805"/>
          </a:xfrm>
        </p:spPr>
        <p:txBody>
          <a:bodyPr>
            <a:normAutofit/>
          </a:bodyPr>
          <a:lstStyle/>
          <a:p>
            <a:r>
              <a:rPr lang="da-DK" dirty="0"/>
              <a:t>en i major  - 2NT = udgangskrav med primær støtte</a:t>
            </a:r>
          </a:p>
          <a:p>
            <a:r>
              <a:rPr lang="da-DK" dirty="0"/>
              <a:t>ENTEN omvendt </a:t>
            </a:r>
            <a:r>
              <a:rPr lang="da-DK" dirty="0" err="1"/>
              <a:t>bergen</a:t>
            </a:r>
            <a:r>
              <a:rPr lang="da-DK" dirty="0"/>
              <a:t> eller forsinket støtte som </a:t>
            </a:r>
            <a:r>
              <a:rPr lang="da-DK" dirty="0" err="1"/>
              <a:t>invit</a:t>
            </a:r>
            <a:endParaRPr lang="da-DK" dirty="0"/>
          </a:p>
          <a:p>
            <a:r>
              <a:rPr lang="da-DK" dirty="0"/>
              <a:t>1 i major  - 3/4 i major = spær</a:t>
            </a:r>
          </a:p>
          <a:p>
            <a:endParaRPr lang="da-DK" dirty="0"/>
          </a:p>
        </p:txBody>
      </p:sp>
      <p:pic>
        <p:nvPicPr>
          <p:cNvPr id="4" name="Picture 2">
            <a:extLst>
              <a:ext uri="{FF2B5EF4-FFF2-40B4-BE49-F238E27FC236}">
                <a16:creationId xmlns:a16="http://schemas.microsoft.com/office/drawing/2014/main" id="{EF7F5B96-1EF8-9B4B-8643-CE3EA8F73378}"/>
              </a:ext>
            </a:extLst>
          </p:cNvPr>
          <p:cNvPicPr>
            <a:picLocks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271223" y="1368360"/>
            <a:ext cx="3362141" cy="336214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pic>
    </p:spTree>
    <p:extLst>
      <p:ext uri="{BB962C8B-B14F-4D97-AF65-F5344CB8AC3E}">
        <p14:creationId xmlns:p14="http://schemas.microsoft.com/office/powerpoint/2010/main" val="28721873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1DBC98-2665-B942-AF55-8D20542FAD8A}"/>
              </a:ext>
            </a:extLst>
          </p:cNvPr>
          <p:cNvSpPr>
            <a:spLocks noGrp="1"/>
          </p:cNvSpPr>
          <p:nvPr>
            <p:ph type="title"/>
          </p:nvPr>
        </p:nvSpPr>
        <p:spPr/>
        <p:txBody>
          <a:bodyPr/>
          <a:lstStyle/>
          <a:p>
            <a:r>
              <a:rPr lang="da-DK" dirty="0"/>
              <a:t>Spær for at holde fjenden fra fadet</a:t>
            </a:r>
          </a:p>
        </p:txBody>
      </p:sp>
      <p:sp>
        <p:nvSpPr>
          <p:cNvPr id="3" name="Pladsholder til indhold 2">
            <a:extLst>
              <a:ext uri="{FF2B5EF4-FFF2-40B4-BE49-F238E27FC236}">
                <a16:creationId xmlns:a16="http://schemas.microsoft.com/office/drawing/2014/main" id="{FE7FB1C9-A9C2-C440-924C-0E7E379917DD}"/>
              </a:ext>
            </a:extLst>
          </p:cNvPr>
          <p:cNvSpPr>
            <a:spLocks noGrp="1"/>
          </p:cNvSpPr>
          <p:nvPr>
            <p:ph idx="1"/>
          </p:nvPr>
        </p:nvSpPr>
        <p:spPr>
          <a:xfrm>
            <a:off x="1451579" y="2015732"/>
            <a:ext cx="9603275" cy="3867275"/>
          </a:xfrm>
        </p:spPr>
        <p:txBody>
          <a:bodyPr>
            <a:normAutofit fontScale="92500" lnSpcReduction="20000"/>
          </a:bodyPr>
          <a:lstStyle/>
          <a:p>
            <a:pPr marL="0" indent="0">
              <a:buNone/>
            </a:pPr>
            <a:r>
              <a:rPr lang="da-DK" sz="3600" dirty="0">
                <a:ea typeface="Apple Symbols" panose="02000000000000000000" pitchFamily="2" charset="-79"/>
                <a:cs typeface="Apple Symbols" panose="02000000000000000000" pitchFamily="2" charset="-79"/>
              </a:rPr>
              <a:t>Dig		Makker</a:t>
            </a:r>
          </a:p>
          <a:p>
            <a:pPr marL="0" indent="0">
              <a:buNone/>
            </a:pPr>
            <a:r>
              <a:rPr lang="da-DK" sz="3600" dirty="0">
                <a:ea typeface="Apple Symbols" panose="02000000000000000000" pitchFamily="2" charset="-79"/>
                <a:cs typeface="Apple Symbols" panose="02000000000000000000" pitchFamily="2" charset="-79"/>
              </a:rPr>
              <a:t> </a:t>
            </a:r>
          </a:p>
          <a:p>
            <a:pPr marL="0" indent="0">
              <a:buNone/>
            </a:pPr>
            <a:r>
              <a:rPr lang="da-DK" sz="3600" dirty="0">
                <a:ea typeface="Apple Symbols" panose="02000000000000000000" pitchFamily="2" charset="-79"/>
                <a:cs typeface="Apple Symbols" panose="02000000000000000000" pitchFamily="2" charset="-79"/>
              </a:rPr>
              <a:t>max 7 honnørpoint og præcis 4 hjerter</a:t>
            </a:r>
          </a:p>
          <a:p>
            <a:pPr marL="0" indent="0">
              <a:buNone/>
            </a:pPr>
            <a:r>
              <a:rPr lang="da-DK" sz="3600" dirty="0">
                <a:ea typeface="Apple Symbols" panose="02000000000000000000" pitchFamily="2" charset="-79"/>
                <a:cs typeface="Apple Symbols" panose="02000000000000000000" pitchFamily="2" charset="-79"/>
              </a:rPr>
              <a:t>Dig		Makker</a:t>
            </a:r>
          </a:p>
          <a:p>
            <a:pPr marL="0" indent="0">
              <a:buNone/>
            </a:pPr>
            <a:endParaRPr lang="da-DK" sz="3600" dirty="0">
              <a:ea typeface="Apple Symbols" panose="02000000000000000000" pitchFamily="2" charset="-79"/>
              <a:cs typeface="Apple Symbols" panose="02000000000000000000" pitchFamily="2" charset="-79"/>
            </a:endParaRPr>
          </a:p>
          <a:p>
            <a:pPr marL="0" indent="0">
              <a:buNone/>
            </a:pPr>
            <a:r>
              <a:rPr lang="da-DK" sz="3600" dirty="0">
                <a:ea typeface="Apple Symbols" panose="02000000000000000000" pitchFamily="2" charset="-79"/>
                <a:cs typeface="Apple Symbols" panose="02000000000000000000" pitchFamily="2" charset="-79"/>
              </a:rPr>
              <a:t>max 7 honnørpoint og præcis 5 hjerter</a:t>
            </a:r>
          </a:p>
          <a:p>
            <a:pPr marL="0" indent="0">
              <a:buNone/>
            </a:pPr>
            <a:endParaRPr lang="da-DK" dirty="0"/>
          </a:p>
        </p:txBody>
      </p:sp>
      <p:sp>
        <p:nvSpPr>
          <p:cNvPr id="4" name="Tekstfelt 3">
            <a:extLst>
              <a:ext uri="{FF2B5EF4-FFF2-40B4-BE49-F238E27FC236}">
                <a16:creationId xmlns:a16="http://schemas.microsoft.com/office/drawing/2014/main" id="{0061AB29-63DD-4143-9CCB-7F7BBC12C4F8}"/>
              </a:ext>
            </a:extLst>
          </p:cNvPr>
          <p:cNvSpPr txBox="1"/>
          <p:nvPr/>
        </p:nvSpPr>
        <p:spPr>
          <a:xfrm>
            <a:off x="1539713" y="2708278"/>
            <a:ext cx="79248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endParaRPr lang="da-DK" sz="2400" dirty="0">
              <a:solidFill>
                <a:srgbClr val="FF0000"/>
              </a:solidFill>
            </a:endParaRPr>
          </a:p>
        </p:txBody>
      </p:sp>
      <p:sp>
        <p:nvSpPr>
          <p:cNvPr id="5" name="Tekstfelt 4">
            <a:extLst>
              <a:ext uri="{FF2B5EF4-FFF2-40B4-BE49-F238E27FC236}">
                <a16:creationId xmlns:a16="http://schemas.microsoft.com/office/drawing/2014/main" id="{0DC551F1-8B7F-5F4C-AE50-995F6FCEE015}"/>
              </a:ext>
            </a:extLst>
          </p:cNvPr>
          <p:cNvSpPr txBox="1"/>
          <p:nvPr/>
        </p:nvSpPr>
        <p:spPr>
          <a:xfrm>
            <a:off x="3500349" y="2708278"/>
            <a:ext cx="79248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a-DK" sz="2400" dirty="0">
                <a:ea typeface="Apple Symbols" panose="02000000000000000000" pitchFamily="2" charset="-79"/>
                <a:cs typeface="Apple Symbols" panose="02000000000000000000" pitchFamily="2" charset="-79"/>
              </a:rPr>
              <a:t>3</a:t>
            </a:r>
            <a:r>
              <a:rPr lang="da-DK" sz="2400" dirty="0">
                <a:solidFill>
                  <a:srgbClr val="FF0000"/>
                </a:solidFill>
                <a:ea typeface="Apple Symbols" panose="02000000000000000000" pitchFamily="2" charset="-79"/>
                <a:cs typeface="Apple Symbols" panose="02000000000000000000" pitchFamily="2" charset="-79"/>
              </a:rPr>
              <a:t>♥︎</a:t>
            </a:r>
            <a:endParaRPr lang="da-DK" sz="2400" dirty="0">
              <a:solidFill>
                <a:srgbClr val="FF0000"/>
              </a:solidFill>
            </a:endParaRPr>
          </a:p>
        </p:txBody>
      </p:sp>
      <p:sp>
        <p:nvSpPr>
          <p:cNvPr id="7" name="Tekstfelt 6">
            <a:extLst>
              <a:ext uri="{FF2B5EF4-FFF2-40B4-BE49-F238E27FC236}">
                <a16:creationId xmlns:a16="http://schemas.microsoft.com/office/drawing/2014/main" id="{95E4A9C2-0490-1041-ABCD-791A0150D715}"/>
              </a:ext>
            </a:extLst>
          </p:cNvPr>
          <p:cNvSpPr txBox="1"/>
          <p:nvPr/>
        </p:nvSpPr>
        <p:spPr>
          <a:xfrm>
            <a:off x="3388345" y="4684725"/>
            <a:ext cx="79248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a-DK" sz="2400" dirty="0">
                <a:ea typeface="Apple Symbols" panose="02000000000000000000" pitchFamily="2" charset="-79"/>
                <a:cs typeface="Apple Symbols" panose="02000000000000000000" pitchFamily="2" charset="-79"/>
              </a:rPr>
              <a:t>4</a:t>
            </a:r>
            <a:r>
              <a:rPr lang="da-DK" sz="2400" dirty="0">
                <a:solidFill>
                  <a:srgbClr val="FF0000"/>
                </a:solidFill>
                <a:ea typeface="Apple Symbols" panose="02000000000000000000" pitchFamily="2" charset="-79"/>
                <a:cs typeface="Apple Symbols" panose="02000000000000000000" pitchFamily="2" charset="-79"/>
              </a:rPr>
              <a:t>♥︎</a:t>
            </a:r>
            <a:endParaRPr lang="da-DK" sz="2400" dirty="0">
              <a:solidFill>
                <a:srgbClr val="FF0000"/>
              </a:solidFill>
            </a:endParaRPr>
          </a:p>
        </p:txBody>
      </p:sp>
      <p:sp>
        <p:nvSpPr>
          <p:cNvPr id="8" name="Tekstfelt 7">
            <a:extLst>
              <a:ext uri="{FF2B5EF4-FFF2-40B4-BE49-F238E27FC236}">
                <a16:creationId xmlns:a16="http://schemas.microsoft.com/office/drawing/2014/main" id="{F0F8B1DA-055D-F144-9998-9D2EA41116F5}"/>
              </a:ext>
            </a:extLst>
          </p:cNvPr>
          <p:cNvSpPr txBox="1"/>
          <p:nvPr/>
        </p:nvSpPr>
        <p:spPr>
          <a:xfrm>
            <a:off x="1539713" y="4684725"/>
            <a:ext cx="79248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endParaRPr lang="da-DK" sz="2400" dirty="0">
              <a:solidFill>
                <a:srgbClr val="FF0000"/>
              </a:solidFill>
            </a:endParaRPr>
          </a:p>
        </p:txBody>
      </p:sp>
    </p:spTree>
    <p:extLst>
      <p:ext uri="{BB962C8B-B14F-4D97-AF65-F5344CB8AC3E}">
        <p14:creationId xmlns:p14="http://schemas.microsoft.com/office/powerpoint/2010/main" val="2444624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p:tgtEl>
                                          <p:spTgt spid="5"/>
                                        </p:tgtEl>
                                        <p:attrNameLst>
                                          <p:attrName>ppt_y</p:attrName>
                                        </p:attrNameLst>
                                      </p:cBhvr>
                                      <p:tavLst>
                                        <p:tav tm="0">
                                          <p:val>
                                            <p:strVal val="#ppt_y+#ppt_h*1.125000"/>
                                          </p:val>
                                        </p:tav>
                                        <p:tav tm="100000">
                                          <p:val>
                                            <p:strVal val="#ppt_y"/>
                                          </p:val>
                                        </p:tav>
                                      </p:tavLst>
                                    </p:anim>
                                    <p:animEffect transition="in" filter="wipe(up)">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p:tgtEl>
                                          <p:spTgt spid="8"/>
                                        </p:tgtEl>
                                        <p:attrNameLst>
                                          <p:attrName>ppt_y</p:attrName>
                                        </p:attrNameLst>
                                      </p:cBhvr>
                                      <p:tavLst>
                                        <p:tav tm="0">
                                          <p:val>
                                            <p:strVal val="#ppt_y+#ppt_h*1.125000"/>
                                          </p:val>
                                        </p:tav>
                                        <p:tav tm="100000">
                                          <p:val>
                                            <p:strVal val="#ppt_y"/>
                                          </p:val>
                                        </p:tav>
                                      </p:tavLst>
                                    </p:anim>
                                    <p:animEffect transition="in" filter="wipe(up)">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p:tgtEl>
                                          <p:spTgt spid="7"/>
                                        </p:tgtEl>
                                        <p:attrNameLst>
                                          <p:attrName>ppt_y</p:attrName>
                                        </p:attrNameLst>
                                      </p:cBhvr>
                                      <p:tavLst>
                                        <p:tav tm="0">
                                          <p:val>
                                            <p:strVal val="#ppt_y+#ppt_h*1.125000"/>
                                          </p:val>
                                        </p:tav>
                                        <p:tav tm="100000">
                                          <p:val>
                                            <p:strVal val="#ppt_y"/>
                                          </p:val>
                                        </p:tav>
                                      </p:tavLst>
                                    </p:anim>
                                    <p:animEffect transition="in" filter="wipe(up)">
                                      <p:cBhvr>
                                        <p:cTn id="38" dur="500"/>
                                        <p:tgtEl>
                                          <p:spTgt spid="7"/>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F708FF-3E68-1E4B-96DE-F14A4CE7A033}"/>
              </a:ext>
            </a:extLst>
          </p:cNvPr>
          <p:cNvSpPr>
            <a:spLocks noGrp="1"/>
          </p:cNvSpPr>
          <p:nvPr>
            <p:ph type="title"/>
          </p:nvPr>
        </p:nvSpPr>
        <p:spPr/>
        <p:txBody>
          <a:bodyPr/>
          <a:lstStyle/>
          <a:p>
            <a:r>
              <a:rPr lang="da-DK" dirty="0"/>
              <a:t>Et par eksempler med Brug af ALA</a:t>
            </a:r>
          </a:p>
        </p:txBody>
      </p:sp>
      <p:sp>
        <p:nvSpPr>
          <p:cNvPr id="3" name="Pladsholder til indhold 2">
            <a:extLst>
              <a:ext uri="{FF2B5EF4-FFF2-40B4-BE49-F238E27FC236}">
                <a16:creationId xmlns:a16="http://schemas.microsoft.com/office/drawing/2014/main" id="{0DAE6976-735C-864D-B337-E0C35615A7B3}"/>
              </a:ext>
            </a:extLst>
          </p:cNvPr>
          <p:cNvSpPr>
            <a:spLocks noGrp="1"/>
          </p:cNvSpPr>
          <p:nvPr>
            <p:ph idx="1"/>
          </p:nvPr>
        </p:nvSpPr>
        <p:spPr>
          <a:xfrm>
            <a:off x="1451579" y="2015732"/>
            <a:ext cx="9603275" cy="584249"/>
          </a:xfrm>
        </p:spPr>
        <p:txBody>
          <a:bodyPr/>
          <a:lstStyle/>
          <a:p>
            <a:r>
              <a:rPr lang="da-DK" dirty="0"/>
              <a:t>ATTITUDE – LÆNGDE - ATTITUDE</a:t>
            </a:r>
          </a:p>
        </p:txBody>
      </p:sp>
      <p:pic>
        <p:nvPicPr>
          <p:cNvPr id="1056" name="Picture 32">
            <a:extLst>
              <a:ext uri="{FF2B5EF4-FFF2-40B4-BE49-F238E27FC236}">
                <a16:creationId xmlns:a16="http://schemas.microsoft.com/office/drawing/2014/main" id="{E5334AF1-2CA6-E949-AC35-A3E75B91F0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18520" y="2548784"/>
            <a:ext cx="498402" cy="664535"/>
          </a:xfrm>
          <a:prstGeom prst="rect">
            <a:avLst/>
          </a:prstGeom>
          <a:noFill/>
          <a:extLst>
            <a:ext uri="{909E8E84-426E-40DD-AFC4-6F175D3DCCD1}">
              <a14:hiddenFill xmlns:a14="http://schemas.microsoft.com/office/drawing/2010/main">
                <a:solidFill>
                  <a:srgbClr val="FFFFFF"/>
                </a:solidFill>
              </a14:hiddenFill>
            </a:ext>
          </a:extLst>
        </p:spPr>
      </p:pic>
      <p:pic>
        <p:nvPicPr>
          <p:cNvPr id="1057" name="Picture 33">
            <a:extLst>
              <a:ext uri="{FF2B5EF4-FFF2-40B4-BE49-F238E27FC236}">
                <a16:creationId xmlns:a16="http://schemas.microsoft.com/office/drawing/2014/main" id="{2A502BA7-73DD-E24C-A61D-FF7C73FB51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3204" y="2548784"/>
            <a:ext cx="498402" cy="664535"/>
          </a:xfrm>
          <a:prstGeom prst="rect">
            <a:avLst/>
          </a:prstGeom>
          <a:noFill/>
          <a:extLst>
            <a:ext uri="{909E8E84-426E-40DD-AFC4-6F175D3DCCD1}">
              <a14:hiddenFill xmlns:a14="http://schemas.microsoft.com/office/drawing/2010/main">
                <a:solidFill>
                  <a:srgbClr val="FFFFFF"/>
                </a:solidFill>
              </a14:hiddenFill>
            </a:ext>
          </a:extLst>
        </p:spPr>
      </p:pic>
      <p:pic>
        <p:nvPicPr>
          <p:cNvPr id="1058" name="Picture 34">
            <a:extLst>
              <a:ext uri="{FF2B5EF4-FFF2-40B4-BE49-F238E27FC236}">
                <a16:creationId xmlns:a16="http://schemas.microsoft.com/office/drawing/2014/main" id="{72AA6B3C-2046-7C44-B62A-BE603A24559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0363" y="3428511"/>
            <a:ext cx="477329" cy="664535"/>
          </a:xfrm>
          <a:prstGeom prst="rect">
            <a:avLst/>
          </a:prstGeom>
          <a:noFill/>
          <a:extLst>
            <a:ext uri="{909E8E84-426E-40DD-AFC4-6F175D3DCCD1}">
              <a14:hiddenFill xmlns:a14="http://schemas.microsoft.com/office/drawing/2010/main">
                <a:solidFill>
                  <a:srgbClr val="FFFFFF"/>
                </a:solidFill>
              </a14:hiddenFill>
            </a:ext>
          </a:extLst>
        </p:spPr>
      </p:pic>
      <p:pic>
        <p:nvPicPr>
          <p:cNvPr id="1059" name="Picture 35">
            <a:extLst>
              <a:ext uri="{FF2B5EF4-FFF2-40B4-BE49-F238E27FC236}">
                <a16:creationId xmlns:a16="http://schemas.microsoft.com/office/drawing/2014/main" id="{D8402431-3EC8-FE45-9C8C-7B80EE13C8D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07248" y="3431754"/>
            <a:ext cx="477329" cy="664535"/>
          </a:xfrm>
          <a:prstGeom prst="rect">
            <a:avLst/>
          </a:prstGeom>
          <a:noFill/>
          <a:extLst>
            <a:ext uri="{909E8E84-426E-40DD-AFC4-6F175D3DCCD1}">
              <a14:hiddenFill xmlns:a14="http://schemas.microsoft.com/office/drawing/2010/main">
                <a:solidFill>
                  <a:srgbClr val="FFFFFF"/>
                </a:solidFill>
              </a14:hiddenFill>
            </a:ext>
          </a:extLst>
        </p:spPr>
      </p:pic>
      <p:pic>
        <p:nvPicPr>
          <p:cNvPr id="1060" name="Picture 36">
            <a:extLst>
              <a:ext uri="{FF2B5EF4-FFF2-40B4-BE49-F238E27FC236}">
                <a16:creationId xmlns:a16="http://schemas.microsoft.com/office/drawing/2014/main" id="{33368052-C0D9-A441-8FCB-B9C309DC758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99761" y="3429000"/>
            <a:ext cx="505317" cy="664535"/>
          </a:xfrm>
          <a:prstGeom prst="rect">
            <a:avLst/>
          </a:prstGeom>
          <a:noFill/>
          <a:extLst>
            <a:ext uri="{909E8E84-426E-40DD-AFC4-6F175D3DCCD1}">
              <a14:hiddenFill xmlns:a14="http://schemas.microsoft.com/office/drawing/2010/main">
                <a:solidFill>
                  <a:srgbClr val="FFFFFF"/>
                </a:solidFill>
              </a14:hiddenFill>
            </a:ext>
          </a:extLst>
        </p:spPr>
      </p:pic>
      <p:pic>
        <p:nvPicPr>
          <p:cNvPr id="1061" name="Picture 37">
            <a:extLst>
              <a:ext uri="{FF2B5EF4-FFF2-40B4-BE49-F238E27FC236}">
                <a16:creationId xmlns:a16="http://schemas.microsoft.com/office/drawing/2014/main" id="{D2F3D17D-6CD7-9C4A-8325-E94A12CE59C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16221" y="3429000"/>
            <a:ext cx="498401" cy="664535"/>
          </a:xfrm>
          <a:prstGeom prst="rect">
            <a:avLst/>
          </a:prstGeom>
          <a:noFill/>
          <a:extLst>
            <a:ext uri="{909E8E84-426E-40DD-AFC4-6F175D3DCCD1}">
              <a14:hiddenFill xmlns:a14="http://schemas.microsoft.com/office/drawing/2010/main">
                <a:solidFill>
                  <a:srgbClr val="FFFFFF"/>
                </a:solidFill>
              </a14:hiddenFill>
            </a:ext>
          </a:extLst>
        </p:spPr>
      </p:pic>
      <p:pic>
        <p:nvPicPr>
          <p:cNvPr id="1062" name="Picture 38">
            <a:extLst>
              <a:ext uri="{FF2B5EF4-FFF2-40B4-BE49-F238E27FC236}">
                <a16:creationId xmlns:a16="http://schemas.microsoft.com/office/drawing/2014/main" id="{724F697A-D1B6-1949-986D-6035C7BA61C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99427" y="3432832"/>
            <a:ext cx="487519" cy="664535"/>
          </a:xfrm>
          <a:prstGeom prst="rect">
            <a:avLst/>
          </a:prstGeom>
          <a:noFill/>
          <a:extLst>
            <a:ext uri="{909E8E84-426E-40DD-AFC4-6F175D3DCCD1}">
              <a14:hiddenFill xmlns:a14="http://schemas.microsoft.com/office/drawing/2010/main">
                <a:solidFill>
                  <a:srgbClr val="FFFFFF"/>
                </a:solidFill>
              </a14:hiddenFill>
            </a:ext>
          </a:extLst>
        </p:spPr>
      </p:pic>
      <p:pic>
        <p:nvPicPr>
          <p:cNvPr id="1063" name="Picture 39">
            <a:extLst>
              <a:ext uri="{FF2B5EF4-FFF2-40B4-BE49-F238E27FC236}">
                <a16:creationId xmlns:a16="http://schemas.microsoft.com/office/drawing/2014/main" id="{E1A735F8-E105-E24B-AEF4-64865BB9B00C}"/>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908415" y="3460429"/>
            <a:ext cx="498402" cy="664535"/>
          </a:xfrm>
          <a:prstGeom prst="rect">
            <a:avLst/>
          </a:prstGeom>
          <a:noFill/>
          <a:extLst>
            <a:ext uri="{909E8E84-426E-40DD-AFC4-6F175D3DCCD1}">
              <a14:hiddenFill xmlns:a14="http://schemas.microsoft.com/office/drawing/2010/main">
                <a:solidFill>
                  <a:srgbClr val="FFFFFF"/>
                </a:solidFill>
              </a14:hiddenFill>
            </a:ext>
          </a:extLst>
        </p:spPr>
      </p:pic>
      <p:pic>
        <p:nvPicPr>
          <p:cNvPr id="1064" name="Picture 40">
            <a:extLst>
              <a:ext uri="{FF2B5EF4-FFF2-40B4-BE49-F238E27FC236}">
                <a16:creationId xmlns:a16="http://schemas.microsoft.com/office/drawing/2014/main" id="{4AAE13D3-BB60-C045-8679-03E3A3A867D4}"/>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flipH="1">
            <a:off x="4811815" y="3261190"/>
            <a:ext cx="1727549" cy="1727549"/>
          </a:xfrm>
          <a:prstGeom prst="rect">
            <a:avLst/>
          </a:prstGeom>
          <a:noFill/>
          <a:extLst>
            <a:ext uri="{909E8E84-426E-40DD-AFC4-6F175D3DCCD1}">
              <a14:hiddenFill xmlns:a14="http://schemas.microsoft.com/office/drawing/2010/main">
                <a:solidFill>
                  <a:srgbClr val="FFFFFF"/>
                </a:solidFill>
              </a14:hiddenFill>
            </a:ext>
          </a:extLst>
        </p:spPr>
      </p:pic>
      <p:pic>
        <p:nvPicPr>
          <p:cNvPr id="1065" name="Picture 41">
            <a:extLst>
              <a:ext uri="{FF2B5EF4-FFF2-40B4-BE49-F238E27FC236}">
                <a16:creationId xmlns:a16="http://schemas.microsoft.com/office/drawing/2014/main" id="{1659C948-28E6-C94B-8F40-F7A19FD7D364}"/>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614681" y="3810186"/>
            <a:ext cx="498402" cy="664535"/>
          </a:xfrm>
          <a:prstGeom prst="rect">
            <a:avLst/>
          </a:prstGeom>
          <a:noFill/>
          <a:extLst>
            <a:ext uri="{909E8E84-426E-40DD-AFC4-6F175D3DCCD1}">
              <a14:hiddenFill xmlns:a14="http://schemas.microsoft.com/office/drawing/2010/main">
                <a:solidFill>
                  <a:srgbClr val="FFFFFF"/>
                </a:solidFill>
              </a14:hiddenFill>
            </a:ext>
          </a:extLst>
        </p:spPr>
      </p:pic>
      <p:pic>
        <p:nvPicPr>
          <p:cNvPr id="1066" name="Picture 42">
            <a:extLst>
              <a:ext uri="{FF2B5EF4-FFF2-40B4-BE49-F238E27FC236}">
                <a16:creationId xmlns:a16="http://schemas.microsoft.com/office/drawing/2014/main" id="{A8477157-E506-9B47-8AF1-04F0CD179B6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315032" y="3810186"/>
            <a:ext cx="498401" cy="664535"/>
          </a:xfrm>
          <a:prstGeom prst="rect">
            <a:avLst/>
          </a:prstGeom>
          <a:noFill/>
          <a:extLst>
            <a:ext uri="{909E8E84-426E-40DD-AFC4-6F175D3DCCD1}">
              <a14:hiddenFill xmlns:a14="http://schemas.microsoft.com/office/drawing/2010/main">
                <a:solidFill>
                  <a:srgbClr val="FFFFFF"/>
                </a:solidFill>
              </a14:hiddenFill>
            </a:ext>
          </a:extLst>
        </p:spPr>
      </p:pic>
      <p:pic>
        <p:nvPicPr>
          <p:cNvPr id="1067" name="Picture 43">
            <a:extLst>
              <a:ext uri="{FF2B5EF4-FFF2-40B4-BE49-F238E27FC236}">
                <a16:creationId xmlns:a16="http://schemas.microsoft.com/office/drawing/2014/main" id="{5393D8CE-109F-E947-8FB7-7C7D750204F2}"/>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999262" y="3810186"/>
            <a:ext cx="498400" cy="664535"/>
          </a:xfrm>
          <a:prstGeom prst="rect">
            <a:avLst/>
          </a:prstGeom>
          <a:noFill/>
          <a:extLst>
            <a:ext uri="{909E8E84-426E-40DD-AFC4-6F175D3DCCD1}">
              <a14:hiddenFill xmlns:a14="http://schemas.microsoft.com/office/drawing/2010/main">
                <a:solidFill>
                  <a:srgbClr val="FFFFFF"/>
                </a:solidFill>
              </a14:hiddenFill>
            </a:ext>
          </a:extLst>
        </p:spPr>
      </p:pic>
      <p:pic>
        <p:nvPicPr>
          <p:cNvPr id="1068" name="Picture 44">
            <a:extLst>
              <a:ext uri="{FF2B5EF4-FFF2-40B4-BE49-F238E27FC236}">
                <a16:creationId xmlns:a16="http://schemas.microsoft.com/office/drawing/2014/main" id="{38360AB1-9107-4C4A-BA83-D7695E292806}"/>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918520" y="5187372"/>
            <a:ext cx="498402" cy="664535"/>
          </a:xfrm>
          <a:prstGeom prst="rect">
            <a:avLst/>
          </a:prstGeom>
          <a:noFill/>
          <a:extLst>
            <a:ext uri="{909E8E84-426E-40DD-AFC4-6F175D3DCCD1}">
              <a14:hiddenFill xmlns:a14="http://schemas.microsoft.com/office/drawing/2010/main">
                <a:solidFill>
                  <a:srgbClr val="FFFFFF"/>
                </a:solidFill>
              </a14:hiddenFill>
            </a:ext>
          </a:extLst>
        </p:spPr>
      </p:pic>
      <p:pic>
        <p:nvPicPr>
          <p:cNvPr id="1069" name="Picture 45">
            <a:extLst>
              <a:ext uri="{FF2B5EF4-FFF2-40B4-BE49-F238E27FC236}">
                <a16:creationId xmlns:a16="http://schemas.microsoft.com/office/drawing/2014/main" id="{2747F92F-D289-2F4B-8902-CACEDF90F5B1}"/>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675589" y="5207977"/>
            <a:ext cx="498402" cy="664535"/>
          </a:xfrm>
          <a:prstGeom prst="rect">
            <a:avLst/>
          </a:prstGeom>
          <a:noFill/>
          <a:extLst>
            <a:ext uri="{909E8E84-426E-40DD-AFC4-6F175D3DCCD1}">
              <a14:hiddenFill xmlns:a14="http://schemas.microsoft.com/office/drawing/2010/main">
                <a:solidFill>
                  <a:srgbClr val="FFFFFF"/>
                </a:solidFill>
              </a14:hiddenFill>
            </a:ext>
          </a:extLst>
        </p:spPr>
      </p:pic>
      <p:sp>
        <p:nvSpPr>
          <p:cNvPr id="4" name="Tekstfelt 3">
            <a:extLst>
              <a:ext uri="{FF2B5EF4-FFF2-40B4-BE49-F238E27FC236}">
                <a16:creationId xmlns:a16="http://schemas.microsoft.com/office/drawing/2014/main" id="{D8077620-BC6C-E749-8E8E-7BCC9A44F431}"/>
              </a:ext>
            </a:extLst>
          </p:cNvPr>
          <p:cNvSpPr txBox="1"/>
          <p:nvPr/>
        </p:nvSpPr>
        <p:spPr>
          <a:xfrm>
            <a:off x="863946" y="4585252"/>
            <a:ext cx="2351226" cy="646331"/>
          </a:xfrm>
          <a:prstGeom prst="rect">
            <a:avLst/>
          </a:prstGeom>
          <a:noFill/>
        </p:spPr>
        <p:txBody>
          <a:bodyPr wrap="square" rtlCol="0">
            <a:spAutoFit/>
          </a:bodyPr>
          <a:lstStyle/>
          <a:p>
            <a:r>
              <a:rPr lang="da-DK" dirty="0"/>
              <a:t>Vælg udspilskort mod 3NT</a:t>
            </a:r>
          </a:p>
        </p:txBody>
      </p:sp>
      <p:pic>
        <p:nvPicPr>
          <p:cNvPr id="19" name="Picture 35">
            <a:extLst>
              <a:ext uri="{FF2B5EF4-FFF2-40B4-BE49-F238E27FC236}">
                <a16:creationId xmlns:a16="http://schemas.microsoft.com/office/drawing/2014/main" id="{BA1EF859-7928-B24F-BE3E-C999E4BB4A6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45912" y="4999211"/>
            <a:ext cx="477329" cy="6645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0417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5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5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6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6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6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6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2" presetClass="entr" presetSubtype="4" fill="hold" nodeType="clickEffect">
                                  <p:stCondLst>
                                    <p:cond delay="0"/>
                                  </p:stCondLst>
                                  <p:childTnLst>
                                    <p:set>
                                      <p:cBhvr>
                                        <p:cTn id="28" dur="1" fill="hold">
                                          <p:stCondLst>
                                            <p:cond delay="0"/>
                                          </p:stCondLst>
                                        </p:cTn>
                                        <p:tgtEl>
                                          <p:spTgt spid="19"/>
                                        </p:tgtEl>
                                        <p:attrNameLst>
                                          <p:attrName>style.visibility</p:attrName>
                                        </p:attrNameLst>
                                      </p:cBhvr>
                                      <p:to>
                                        <p:strVal val="visible"/>
                                      </p:to>
                                    </p:set>
                                    <p:anim calcmode="lin" valueType="num">
                                      <p:cBhvr additive="base">
                                        <p:cTn id="29" dur="500"/>
                                        <p:tgtEl>
                                          <p:spTgt spid="19"/>
                                        </p:tgtEl>
                                        <p:attrNameLst>
                                          <p:attrName>ppt_y</p:attrName>
                                        </p:attrNameLst>
                                      </p:cBhvr>
                                      <p:tavLst>
                                        <p:tav tm="0">
                                          <p:val>
                                            <p:strVal val="#ppt_y+#ppt_h*1.125000"/>
                                          </p:val>
                                        </p:tav>
                                        <p:tav tm="100000">
                                          <p:val>
                                            <p:strVal val="#ppt_y"/>
                                          </p:val>
                                        </p:tav>
                                      </p:tavLst>
                                    </p:anim>
                                    <p:animEffect transition="in" filter="wipe(up)">
                                      <p:cBhvr>
                                        <p:cTn id="30" dur="500"/>
                                        <p:tgtEl>
                                          <p:spTgt spid="19"/>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5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05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2" presetClass="entr" presetSubtype="4" fill="hold" nodeType="clickEffect">
                                  <p:stCondLst>
                                    <p:cond delay="0"/>
                                  </p:stCondLst>
                                  <p:childTnLst>
                                    <p:set>
                                      <p:cBhvr>
                                        <p:cTn id="40" dur="1" fill="hold">
                                          <p:stCondLst>
                                            <p:cond delay="0"/>
                                          </p:stCondLst>
                                        </p:cTn>
                                        <p:tgtEl>
                                          <p:spTgt spid="1065"/>
                                        </p:tgtEl>
                                        <p:attrNameLst>
                                          <p:attrName>style.visibility</p:attrName>
                                        </p:attrNameLst>
                                      </p:cBhvr>
                                      <p:to>
                                        <p:strVal val="visible"/>
                                      </p:to>
                                    </p:set>
                                    <p:anim calcmode="lin" valueType="num">
                                      <p:cBhvr additive="base">
                                        <p:cTn id="41" dur="500"/>
                                        <p:tgtEl>
                                          <p:spTgt spid="1065"/>
                                        </p:tgtEl>
                                        <p:attrNameLst>
                                          <p:attrName>ppt_y</p:attrName>
                                        </p:attrNameLst>
                                      </p:cBhvr>
                                      <p:tavLst>
                                        <p:tav tm="0">
                                          <p:val>
                                            <p:strVal val="#ppt_y+#ppt_h*1.125000"/>
                                          </p:val>
                                        </p:tav>
                                        <p:tav tm="100000">
                                          <p:val>
                                            <p:strVal val="#ppt_y"/>
                                          </p:val>
                                        </p:tav>
                                      </p:tavLst>
                                    </p:anim>
                                    <p:animEffect transition="in" filter="wipe(up)">
                                      <p:cBhvr>
                                        <p:cTn id="42" dur="500"/>
                                        <p:tgtEl>
                                          <p:spTgt spid="1065"/>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066"/>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06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1068"/>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0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DBB43B-9C10-D940-9A5A-E70FFF32C825}"/>
              </a:ext>
            </a:extLst>
          </p:cNvPr>
          <p:cNvSpPr>
            <a:spLocks noGrp="1"/>
          </p:cNvSpPr>
          <p:nvPr>
            <p:ph type="title"/>
          </p:nvPr>
        </p:nvSpPr>
        <p:spPr/>
        <p:txBody>
          <a:bodyPr/>
          <a:lstStyle/>
          <a:p>
            <a:r>
              <a:rPr lang="da-DK" dirty="0">
                <a:latin typeface="+mn-lt"/>
                <a:ea typeface="Apple Symbols" panose="02000000000000000000" pitchFamily="2" charset="-79"/>
                <a:cs typeface="Apple Symbols" panose="02000000000000000000" pitchFamily="2" charset="-79"/>
              </a:rPr>
              <a:t>1</a:t>
            </a:r>
            <a:r>
              <a:rPr lang="da-DK" dirty="0">
                <a:solidFill>
                  <a:srgbClr val="FF0000"/>
                </a:solidFill>
                <a:latin typeface="+mn-lt"/>
                <a:ea typeface="Apple Symbols" panose="02000000000000000000" pitchFamily="2" charset="-79"/>
                <a:cs typeface="Apple Symbols" panose="02000000000000000000" pitchFamily="2" charset="-79"/>
              </a:rPr>
              <a:t>♥︎ </a:t>
            </a:r>
            <a:r>
              <a:rPr lang="da-DK" dirty="0">
                <a:latin typeface="+mn-lt"/>
                <a:ea typeface="Apple Symbols" panose="02000000000000000000" pitchFamily="2" charset="-79"/>
                <a:cs typeface="Apple Symbols" panose="02000000000000000000" pitchFamily="2" charset="-79"/>
              </a:rPr>
              <a:t>/♠︎ - 2NT </a:t>
            </a:r>
            <a:r>
              <a:rPr lang="da-DK" dirty="0"/>
              <a:t>som udgangskrav</a:t>
            </a:r>
          </a:p>
        </p:txBody>
      </p:sp>
      <p:sp>
        <p:nvSpPr>
          <p:cNvPr id="3" name="Pladsholder til indhold 2">
            <a:extLst>
              <a:ext uri="{FF2B5EF4-FFF2-40B4-BE49-F238E27FC236}">
                <a16:creationId xmlns:a16="http://schemas.microsoft.com/office/drawing/2014/main" id="{0A606BB7-9BA2-2843-BA6A-968D9908E897}"/>
              </a:ext>
            </a:extLst>
          </p:cNvPr>
          <p:cNvSpPr>
            <a:spLocks noGrp="1"/>
          </p:cNvSpPr>
          <p:nvPr>
            <p:ph idx="1"/>
          </p:nvPr>
        </p:nvSpPr>
        <p:spPr/>
        <p:txBody>
          <a:bodyPr>
            <a:normAutofit/>
          </a:bodyPr>
          <a:lstStyle/>
          <a:p>
            <a:r>
              <a:rPr lang="da-DK" dirty="0"/>
              <a:t>Bruges af ALLE stærke bridgespillere</a:t>
            </a:r>
          </a:p>
          <a:p>
            <a:r>
              <a:rPr lang="da-DK" dirty="0"/>
              <a:t>Om det viser mindst honnør tredje eller mindst firekortsstøtte er ligegyldigt bare I er enige.</a:t>
            </a:r>
          </a:p>
          <a:p>
            <a:r>
              <a:rPr lang="da-DK" dirty="0"/>
              <a:t>Hvilket svarsystem i bruger er ligegyldigt bare det er krav til udgang.</a:t>
            </a:r>
          </a:p>
          <a:p>
            <a:endParaRPr lang="da-DK" dirty="0"/>
          </a:p>
        </p:txBody>
      </p:sp>
    </p:spTree>
    <p:extLst>
      <p:ext uri="{BB962C8B-B14F-4D97-AF65-F5344CB8AC3E}">
        <p14:creationId xmlns:p14="http://schemas.microsoft.com/office/powerpoint/2010/main" val="3610772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BF4502-01C2-4D47-8A1B-A7E506455922}"/>
              </a:ext>
            </a:extLst>
          </p:cNvPr>
          <p:cNvSpPr>
            <a:spLocks noGrp="1"/>
          </p:cNvSpPr>
          <p:nvPr>
            <p:ph type="title"/>
          </p:nvPr>
        </p:nvSpPr>
        <p:spPr/>
        <p:txBody>
          <a:bodyPr>
            <a:normAutofit fontScale="90000"/>
          </a:bodyPr>
          <a:lstStyle/>
          <a:p>
            <a:r>
              <a:rPr lang="da-DK" dirty="0"/>
              <a:t>Omvendt </a:t>
            </a:r>
            <a:r>
              <a:rPr lang="da-DK" dirty="0" err="1"/>
              <a:t>bergen</a:t>
            </a:r>
            <a:br>
              <a:rPr lang="da-DK" dirty="0"/>
            </a:br>
            <a:r>
              <a:rPr lang="da-DK" sz="2200" dirty="0"/>
              <a:t> - eller hvordan man viser andre hænder med firekortsstøtte til åbningsfarven</a:t>
            </a:r>
          </a:p>
        </p:txBody>
      </p:sp>
      <p:sp>
        <p:nvSpPr>
          <p:cNvPr id="3" name="Pladsholder til indhold 2">
            <a:extLst>
              <a:ext uri="{FF2B5EF4-FFF2-40B4-BE49-F238E27FC236}">
                <a16:creationId xmlns:a16="http://schemas.microsoft.com/office/drawing/2014/main" id="{ED331BC9-1555-BC46-9690-7A75B69C08A6}"/>
              </a:ext>
            </a:extLst>
          </p:cNvPr>
          <p:cNvSpPr>
            <a:spLocks noGrp="1"/>
          </p:cNvSpPr>
          <p:nvPr>
            <p:ph idx="1"/>
          </p:nvPr>
        </p:nvSpPr>
        <p:spPr>
          <a:xfrm>
            <a:off x="1451579" y="2015732"/>
            <a:ext cx="9603275" cy="3693090"/>
          </a:xfrm>
        </p:spPr>
        <p:txBody>
          <a:bodyPr>
            <a:normAutofit fontScale="85000" lnSpcReduction="20000"/>
          </a:bodyPr>
          <a:lstStyle/>
          <a:p>
            <a:pPr marL="0" indent="0">
              <a:buNone/>
            </a:pPr>
            <a:r>
              <a:rPr lang="da-DK" sz="3600" b="1" dirty="0">
                <a:ea typeface="Apple Symbols" panose="02000000000000000000" pitchFamily="2" charset="-79"/>
                <a:cs typeface="Apple Symbols" panose="02000000000000000000" pitchFamily="2" charset="-79"/>
              </a:rPr>
              <a:t>Dig		Makker</a:t>
            </a:r>
          </a:p>
          <a:p>
            <a:pPr marL="0" indent="0">
              <a:buNone/>
            </a:pPr>
            <a:endParaRPr lang="da-DK" sz="3600" dirty="0"/>
          </a:p>
          <a:p>
            <a:pPr marL="0" indent="0">
              <a:buNone/>
            </a:pPr>
            <a:r>
              <a:rPr lang="da-DK" sz="3600" dirty="0">
                <a:ea typeface="Apple Symbols" panose="02000000000000000000" pitchFamily="2" charset="-79"/>
                <a:cs typeface="Apple Symbols" panose="02000000000000000000" pitchFamily="2" charset="-79"/>
              </a:rPr>
              <a:t>fire korts støtte og  10-11 </a:t>
            </a:r>
            <a:r>
              <a:rPr lang="da-DK" sz="3600" dirty="0" err="1">
                <a:ea typeface="Apple Symbols" panose="02000000000000000000" pitchFamily="2" charset="-79"/>
                <a:cs typeface="Apple Symbols" panose="02000000000000000000" pitchFamily="2" charset="-79"/>
              </a:rPr>
              <a:t>hp</a:t>
            </a:r>
            <a:r>
              <a:rPr lang="da-DK" sz="3600" dirty="0">
                <a:ea typeface="Apple Symbols" panose="02000000000000000000" pitchFamily="2" charset="-79"/>
                <a:cs typeface="Apple Symbols" panose="02000000000000000000" pitchFamily="2" charset="-79"/>
              </a:rPr>
              <a:t>.</a:t>
            </a:r>
          </a:p>
          <a:p>
            <a:pPr marL="0" indent="0">
              <a:buNone/>
            </a:pPr>
            <a:r>
              <a:rPr lang="da-DK" sz="3600" b="1" dirty="0">
                <a:ea typeface="Apple Symbols" panose="02000000000000000000" pitchFamily="2" charset="-79"/>
                <a:cs typeface="Apple Symbols" panose="02000000000000000000" pitchFamily="2" charset="-79"/>
              </a:rPr>
              <a:t>Dig		Makker</a:t>
            </a:r>
          </a:p>
          <a:p>
            <a:pPr marL="0" indent="0">
              <a:buNone/>
            </a:pPr>
            <a:endParaRPr lang="da-DK" sz="3600" dirty="0">
              <a:ea typeface="Apple Symbols" panose="02000000000000000000" pitchFamily="2" charset="-79"/>
              <a:cs typeface="Apple Symbols" panose="02000000000000000000" pitchFamily="2" charset="-79"/>
            </a:endParaRPr>
          </a:p>
          <a:p>
            <a:pPr marL="0" indent="0">
              <a:buNone/>
            </a:pPr>
            <a:r>
              <a:rPr lang="da-DK" sz="3600" dirty="0">
                <a:ea typeface="Apple Symbols" panose="02000000000000000000" pitchFamily="2" charset="-79"/>
                <a:cs typeface="Apple Symbols" panose="02000000000000000000" pitchFamily="2" charset="-79"/>
              </a:rPr>
              <a:t>fire korts støtte og  8 - 9 </a:t>
            </a:r>
            <a:r>
              <a:rPr lang="da-DK" sz="3600" dirty="0" err="1">
                <a:ea typeface="Apple Symbols" panose="02000000000000000000" pitchFamily="2" charset="-79"/>
                <a:cs typeface="Apple Symbols" panose="02000000000000000000" pitchFamily="2" charset="-79"/>
              </a:rPr>
              <a:t>hp</a:t>
            </a:r>
            <a:r>
              <a:rPr lang="da-DK" sz="3600" dirty="0">
                <a:ea typeface="Apple Symbols" panose="02000000000000000000" pitchFamily="2" charset="-79"/>
                <a:cs typeface="Apple Symbols" panose="02000000000000000000" pitchFamily="2" charset="-79"/>
              </a:rPr>
              <a:t>.</a:t>
            </a:r>
          </a:p>
          <a:p>
            <a:pPr marL="0" indent="0">
              <a:buNone/>
            </a:pPr>
            <a:endParaRPr lang="da-DK" dirty="0"/>
          </a:p>
        </p:txBody>
      </p:sp>
      <p:sp>
        <p:nvSpPr>
          <p:cNvPr id="4" name="Tekstfelt 3">
            <a:extLst>
              <a:ext uri="{FF2B5EF4-FFF2-40B4-BE49-F238E27FC236}">
                <a16:creationId xmlns:a16="http://schemas.microsoft.com/office/drawing/2014/main" id="{DEE5305D-B94F-DE44-AAB6-B8DAEF0955BE}"/>
              </a:ext>
            </a:extLst>
          </p:cNvPr>
          <p:cNvSpPr txBox="1"/>
          <p:nvPr/>
        </p:nvSpPr>
        <p:spPr>
          <a:xfrm>
            <a:off x="1539713" y="2708278"/>
            <a:ext cx="79248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endParaRPr lang="da-DK" sz="2400" dirty="0">
              <a:solidFill>
                <a:srgbClr val="FF0000"/>
              </a:solidFill>
            </a:endParaRPr>
          </a:p>
        </p:txBody>
      </p:sp>
      <p:sp>
        <p:nvSpPr>
          <p:cNvPr id="5" name="Tekstfelt 4">
            <a:extLst>
              <a:ext uri="{FF2B5EF4-FFF2-40B4-BE49-F238E27FC236}">
                <a16:creationId xmlns:a16="http://schemas.microsoft.com/office/drawing/2014/main" id="{811020F9-1AB7-C94B-905C-E77E8BF7DEDB}"/>
              </a:ext>
            </a:extLst>
          </p:cNvPr>
          <p:cNvSpPr txBox="1"/>
          <p:nvPr/>
        </p:nvSpPr>
        <p:spPr>
          <a:xfrm>
            <a:off x="3422059" y="2708277"/>
            <a:ext cx="79248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a-DK" sz="2400" dirty="0">
                <a:ea typeface="Apple Symbols" panose="02000000000000000000" pitchFamily="2" charset="-79"/>
                <a:cs typeface="Apple Symbols" panose="02000000000000000000" pitchFamily="2" charset="-79"/>
              </a:rPr>
              <a:t>3</a:t>
            </a:r>
            <a:r>
              <a:rPr lang="da-DK" sz="2400" dirty="0">
                <a:solidFill>
                  <a:srgbClr val="00B050"/>
                </a:solidFill>
                <a:ea typeface="Apple Symbols" panose="02000000000000000000" pitchFamily="2" charset="-79"/>
                <a:cs typeface="Apple Symbols" panose="02000000000000000000" pitchFamily="2" charset="-79"/>
              </a:rPr>
              <a:t>♣︎</a:t>
            </a:r>
            <a:endParaRPr lang="da-DK" sz="2400" dirty="0">
              <a:solidFill>
                <a:srgbClr val="FF0000"/>
              </a:solidFill>
            </a:endParaRPr>
          </a:p>
        </p:txBody>
      </p:sp>
      <p:sp>
        <p:nvSpPr>
          <p:cNvPr id="9" name="Tekstfelt 8">
            <a:extLst>
              <a:ext uri="{FF2B5EF4-FFF2-40B4-BE49-F238E27FC236}">
                <a16:creationId xmlns:a16="http://schemas.microsoft.com/office/drawing/2014/main" id="{D83A7F1E-409F-0E45-A9AF-7B5BCB99903B}"/>
              </a:ext>
            </a:extLst>
          </p:cNvPr>
          <p:cNvSpPr txBox="1"/>
          <p:nvPr/>
        </p:nvSpPr>
        <p:spPr>
          <a:xfrm>
            <a:off x="3422059" y="4515323"/>
            <a:ext cx="79248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a-DK" sz="2400" dirty="0">
                <a:ea typeface="Apple Symbols" panose="02000000000000000000" pitchFamily="2" charset="-79"/>
                <a:cs typeface="Apple Symbols" panose="02000000000000000000" pitchFamily="2" charset="-79"/>
              </a:rPr>
              <a:t>3</a:t>
            </a:r>
            <a:r>
              <a:rPr lang="da-DK" sz="2400" dirty="0">
                <a:solidFill>
                  <a:srgbClr val="C00000"/>
                </a:solidFill>
                <a:ea typeface="Apple Symbols" panose="02000000000000000000" pitchFamily="2" charset="-79"/>
                <a:cs typeface="Apple Symbols" panose="02000000000000000000" pitchFamily="2" charset="-79"/>
              </a:rPr>
              <a:t>♦︎</a:t>
            </a:r>
            <a:endParaRPr lang="da-DK" sz="2400" dirty="0">
              <a:solidFill>
                <a:srgbClr val="FF0000"/>
              </a:solidFill>
            </a:endParaRPr>
          </a:p>
        </p:txBody>
      </p:sp>
      <p:sp>
        <p:nvSpPr>
          <p:cNvPr id="11" name="Tekstfelt 10">
            <a:extLst>
              <a:ext uri="{FF2B5EF4-FFF2-40B4-BE49-F238E27FC236}">
                <a16:creationId xmlns:a16="http://schemas.microsoft.com/office/drawing/2014/main" id="{D9F1B936-0372-6849-B657-4EDB6498CC62}"/>
              </a:ext>
            </a:extLst>
          </p:cNvPr>
          <p:cNvSpPr txBox="1"/>
          <p:nvPr/>
        </p:nvSpPr>
        <p:spPr>
          <a:xfrm>
            <a:off x="1539713" y="4515323"/>
            <a:ext cx="79248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endParaRPr lang="da-DK" sz="2400" dirty="0">
              <a:solidFill>
                <a:srgbClr val="FF0000"/>
              </a:solidFill>
            </a:endParaRPr>
          </a:p>
        </p:txBody>
      </p:sp>
    </p:spTree>
    <p:extLst>
      <p:ext uri="{BB962C8B-B14F-4D97-AF65-F5344CB8AC3E}">
        <p14:creationId xmlns:p14="http://schemas.microsoft.com/office/powerpoint/2010/main" val="2917817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p:tgtEl>
                                          <p:spTgt spid="5"/>
                                        </p:tgtEl>
                                        <p:attrNameLst>
                                          <p:attrName>ppt_y</p:attrName>
                                        </p:attrNameLst>
                                      </p:cBhvr>
                                      <p:tavLst>
                                        <p:tav tm="0">
                                          <p:val>
                                            <p:strVal val="#ppt_y+#ppt_h*1.125000"/>
                                          </p:val>
                                        </p:tav>
                                        <p:tav tm="100000">
                                          <p:val>
                                            <p:strVal val="#ppt_y"/>
                                          </p:val>
                                        </p:tav>
                                      </p:tavLst>
                                    </p:anim>
                                    <p:animEffect transition="in" filter="wipe(up)">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p:tgtEl>
                                          <p:spTgt spid="11"/>
                                        </p:tgtEl>
                                        <p:attrNameLst>
                                          <p:attrName>ppt_y</p:attrName>
                                        </p:attrNameLst>
                                      </p:cBhvr>
                                      <p:tavLst>
                                        <p:tav tm="0">
                                          <p:val>
                                            <p:strVal val="#ppt_y+#ppt_h*1.125000"/>
                                          </p:val>
                                        </p:tav>
                                        <p:tav tm="100000">
                                          <p:val>
                                            <p:strVal val="#ppt_y"/>
                                          </p:val>
                                        </p:tav>
                                      </p:tavLst>
                                    </p:anim>
                                    <p:animEffect transition="in" filter="wipe(up)">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p:tgtEl>
                                          <p:spTgt spid="9"/>
                                        </p:tgtEl>
                                        <p:attrNameLst>
                                          <p:attrName>ppt_y</p:attrName>
                                        </p:attrNameLst>
                                      </p:cBhvr>
                                      <p:tavLst>
                                        <p:tav tm="0">
                                          <p:val>
                                            <p:strVal val="#ppt_y+#ppt_h*1.125000"/>
                                          </p:val>
                                        </p:tav>
                                        <p:tav tm="100000">
                                          <p:val>
                                            <p:strVal val="#ppt_y"/>
                                          </p:val>
                                        </p:tav>
                                      </p:tavLst>
                                    </p:anim>
                                    <p:animEffect transition="in" filter="wipe(up)">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9" grpId="0" animBg="1"/>
      <p:bldP spid="11"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DA7E7A-0DCD-B14B-B75A-F42B1C33CDCB}"/>
              </a:ext>
            </a:extLst>
          </p:cNvPr>
          <p:cNvSpPr>
            <a:spLocks noGrp="1"/>
          </p:cNvSpPr>
          <p:nvPr>
            <p:ph type="title"/>
          </p:nvPr>
        </p:nvSpPr>
        <p:spPr/>
        <p:txBody>
          <a:bodyPr/>
          <a:lstStyle/>
          <a:p>
            <a:r>
              <a:rPr lang="da-DK" dirty="0"/>
              <a:t>Hvis ikke  omvendt </a:t>
            </a:r>
            <a:r>
              <a:rPr lang="da-DK" dirty="0" err="1"/>
              <a:t>bergen</a:t>
            </a:r>
            <a:endParaRPr lang="da-DK" sz="2000" dirty="0"/>
          </a:p>
        </p:txBody>
      </p:sp>
      <p:sp>
        <p:nvSpPr>
          <p:cNvPr id="3" name="Pladsholder til indhold 2">
            <a:extLst>
              <a:ext uri="{FF2B5EF4-FFF2-40B4-BE49-F238E27FC236}">
                <a16:creationId xmlns:a16="http://schemas.microsoft.com/office/drawing/2014/main" id="{7B836354-EA31-D64D-A69A-E64B064E2EBE}"/>
              </a:ext>
            </a:extLst>
          </p:cNvPr>
          <p:cNvSpPr>
            <a:spLocks noGrp="1"/>
          </p:cNvSpPr>
          <p:nvPr>
            <p:ph idx="1"/>
          </p:nvPr>
        </p:nvSpPr>
        <p:spPr>
          <a:xfrm>
            <a:off x="1451579" y="1853754"/>
            <a:ext cx="9603275" cy="4199727"/>
          </a:xfrm>
        </p:spPr>
        <p:txBody>
          <a:bodyPr>
            <a:normAutofit fontScale="85000" lnSpcReduction="20000"/>
          </a:bodyPr>
          <a:lstStyle/>
          <a:p>
            <a:pPr marL="0" indent="0">
              <a:buNone/>
            </a:pPr>
            <a:r>
              <a:rPr lang="da-DK" dirty="0">
                <a:sym typeface="Symbol"/>
              </a:rPr>
              <a:t>Så må I støtte på </a:t>
            </a:r>
            <a:r>
              <a:rPr lang="da-DK" dirty="0" err="1">
                <a:sym typeface="Symbol"/>
              </a:rPr>
              <a:t>totrinnet</a:t>
            </a:r>
            <a:r>
              <a:rPr lang="da-DK" dirty="0">
                <a:sym typeface="Symbol"/>
              </a:rPr>
              <a:t> med 6-9 </a:t>
            </a:r>
            <a:r>
              <a:rPr lang="da-DK" dirty="0" err="1">
                <a:sym typeface="Symbol"/>
              </a:rPr>
              <a:t>hp</a:t>
            </a:r>
            <a:r>
              <a:rPr lang="da-DK" dirty="0">
                <a:sym typeface="Symbol"/>
              </a:rPr>
              <a:t> med både tre- og fire </a:t>
            </a:r>
            <a:r>
              <a:rPr lang="da-DK" dirty="0" err="1">
                <a:sym typeface="Symbol"/>
              </a:rPr>
              <a:t>kortsstøtte</a:t>
            </a:r>
            <a:r>
              <a:rPr lang="da-DK" dirty="0">
                <a:sym typeface="Symbol"/>
              </a:rPr>
              <a:t> fx</a:t>
            </a:r>
          </a:p>
          <a:p>
            <a:pPr marL="0" indent="0">
              <a:buNone/>
            </a:pPr>
            <a:r>
              <a:rPr lang="da-DK" b="1" dirty="0">
                <a:ea typeface="Apple Symbols" panose="02000000000000000000" pitchFamily="2" charset="-79"/>
                <a:cs typeface="Apple Symbols" panose="02000000000000000000" pitchFamily="2" charset="-79"/>
                <a:sym typeface="Symbol"/>
              </a:rPr>
              <a:t>NORD	SYD</a:t>
            </a:r>
          </a:p>
          <a:p>
            <a:pPr marL="0" indent="0">
              <a:buNone/>
            </a:pPr>
            <a:r>
              <a:rPr lang="da-DK" dirty="0">
                <a:ea typeface="Apple Symbols" panose="02000000000000000000" pitchFamily="2" charset="-79"/>
                <a:cs typeface="Apple Symbols" panose="02000000000000000000" pitchFamily="2" charset="-79"/>
                <a:sym typeface="Symbol"/>
              </a:rPr>
              <a:t>1♠︎	2 ♠︎ </a:t>
            </a:r>
          </a:p>
          <a:p>
            <a:pPr marL="0" indent="0">
              <a:buNone/>
            </a:pPr>
            <a:endParaRPr lang="da-DK" dirty="0">
              <a:ea typeface="Apple Symbols" panose="02000000000000000000" pitchFamily="2" charset="-79"/>
              <a:cs typeface="Apple Symbols" panose="02000000000000000000" pitchFamily="2" charset="-79"/>
              <a:sym typeface="Symbol"/>
            </a:endParaRPr>
          </a:p>
          <a:p>
            <a:pPr marL="0" indent="0">
              <a:buNone/>
            </a:pPr>
            <a:r>
              <a:rPr lang="da-DK" dirty="0">
                <a:ea typeface="Apple Symbols" panose="02000000000000000000" pitchFamily="2" charset="-79"/>
                <a:cs typeface="Apple Symbols" panose="02000000000000000000" pitchFamily="2" charset="-79"/>
                <a:sym typeface="Symbol"/>
              </a:rPr>
              <a:t>Med 10 – 11 og tre eller firekortsstøtte skal I først melde ny farve og derefter støtte på tretrinnet fx</a:t>
            </a:r>
          </a:p>
          <a:p>
            <a:pPr marL="0" indent="0">
              <a:buNone/>
            </a:pPr>
            <a:r>
              <a:rPr lang="da-DK" b="1" dirty="0">
                <a:ea typeface="Apple Symbols" panose="02000000000000000000" pitchFamily="2" charset="-79"/>
                <a:cs typeface="Apple Symbols" panose="02000000000000000000" pitchFamily="2" charset="-79"/>
                <a:sym typeface="Symbol"/>
              </a:rPr>
              <a:t>NORD	SYD</a:t>
            </a:r>
          </a:p>
          <a:p>
            <a:pPr marL="0" indent="0">
              <a:buNone/>
            </a:pPr>
            <a:r>
              <a:rPr lang="da-DK" dirty="0">
                <a:ea typeface="Apple Symbols" panose="02000000000000000000" pitchFamily="2" charset="-79"/>
                <a:cs typeface="Apple Symbols" panose="02000000000000000000" pitchFamily="2" charset="-79"/>
                <a:sym typeface="Symbol"/>
              </a:rPr>
              <a:t>1</a:t>
            </a:r>
            <a:r>
              <a:rPr lang="da-DK" dirty="0">
                <a:solidFill>
                  <a:srgbClr val="FF0000"/>
                </a:solidFill>
                <a:ea typeface="Apple Symbols" panose="02000000000000000000" pitchFamily="2" charset="-79"/>
                <a:cs typeface="Apple Symbols" panose="02000000000000000000" pitchFamily="2" charset="-79"/>
                <a:sym typeface="Symbol"/>
              </a:rPr>
              <a:t>♥︎ </a:t>
            </a:r>
            <a:r>
              <a:rPr lang="da-DK" dirty="0">
                <a:ea typeface="Apple Symbols" panose="02000000000000000000" pitchFamily="2" charset="-79"/>
                <a:cs typeface="Apple Symbols" panose="02000000000000000000" pitchFamily="2" charset="-79"/>
                <a:sym typeface="Symbol"/>
              </a:rPr>
              <a:t>	2</a:t>
            </a:r>
            <a:r>
              <a:rPr lang="da-DK" dirty="0">
                <a:solidFill>
                  <a:srgbClr val="C00000"/>
                </a:solidFill>
                <a:ea typeface="Apple Symbols" panose="02000000000000000000" pitchFamily="2" charset="-79"/>
                <a:cs typeface="Apple Symbols" panose="02000000000000000000" pitchFamily="2" charset="-79"/>
                <a:sym typeface="Symbol"/>
              </a:rPr>
              <a:t>♦︎ </a:t>
            </a:r>
          </a:p>
          <a:p>
            <a:pPr marL="0" indent="0">
              <a:buNone/>
            </a:pPr>
            <a:r>
              <a:rPr lang="da-DK" dirty="0">
                <a:ea typeface="Apple Symbols" panose="02000000000000000000" pitchFamily="2" charset="-79"/>
                <a:cs typeface="Apple Symbols" panose="02000000000000000000" pitchFamily="2" charset="-79"/>
                <a:sym typeface="Symbol"/>
              </a:rPr>
              <a:t>2</a:t>
            </a:r>
            <a:r>
              <a:rPr lang="da-DK" dirty="0">
                <a:solidFill>
                  <a:srgbClr val="FF0000"/>
                </a:solidFill>
                <a:ea typeface="Apple Symbols" panose="02000000000000000000" pitchFamily="2" charset="-79"/>
                <a:cs typeface="Apple Symbols" panose="02000000000000000000" pitchFamily="2" charset="-79"/>
                <a:sym typeface="Symbol"/>
              </a:rPr>
              <a:t>♥︎ </a:t>
            </a:r>
            <a:r>
              <a:rPr lang="da-DK" dirty="0">
                <a:ea typeface="Apple Symbols" panose="02000000000000000000" pitchFamily="2" charset="-79"/>
                <a:cs typeface="Apple Symbols" panose="02000000000000000000" pitchFamily="2" charset="-79"/>
                <a:sym typeface="Symbol"/>
              </a:rPr>
              <a:t>	3</a:t>
            </a:r>
            <a:r>
              <a:rPr lang="da-DK" dirty="0">
                <a:solidFill>
                  <a:srgbClr val="FF0000"/>
                </a:solidFill>
                <a:ea typeface="Apple Symbols" panose="02000000000000000000" pitchFamily="2" charset="-79"/>
                <a:cs typeface="Apple Symbols" panose="02000000000000000000" pitchFamily="2" charset="-79"/>
                <a:sym typeface="Symbol"/>
              </a:rPr>
              <a:t>♥︎ </a:t>
            </a:r>
            <a:r>
              <a:rPr lang="da-DK" dirty="0">
                <a:ea typeface="Apple Symbols" panose="02000000000000000000" pitchFamily="2" charset="-79"/>
                <a:cs typeface="Apple Symbols" panose="02000000000000000000" pitchFamily="2" charset="-79"/>
                <a:sym typeface="Symbol"/>
              </a:rPr>
              <a:t>	 </a:t>
            </a:r>
          </a:p>
          <a:p>
            <a:pPr marL="0" indent="0">
              <a:buNone/>
            </a:pPr>
            <a:endParaRPr lang="da-DK" dirty="0">
              <a:ea typeface="Apple Symbols" panose="02000000000000000000" pitchFamily="2" charset="-79"/>
              <a:cs typeface="Apple Symbols" panose="02000000000000000000" pitchFamily="2" charset="-79"/>
              <a:sym typeface="Symbol"/>
            </a:endParaRPr>
          </a:p>
          <a:p>
            <a:pPr marL="0" indent="0">
              <a:buNone/>
            </a:pPr>
            <a:r>
              <a:rPr lang="da-DK" dirty="0">
                <a:ea typeface="Apple Symbols" panose="02000000000000000000" pitchFamily="2" charset="-79"/>
                <a:cs typeface="Apple Symbols" panose="02000000000000000000" pitchFamily="2" charset="-79"/>
                <a:sym typeface="Symbol"/>
              </a:rPr>
              <a:t>I min verden er det alt for kompliceret og jeg har sværere ved at vurderer vores samlede potentiale til at melde videre når jeg ikke ved om makker har tre eller firekortsstøtte.  </a:t>
            </a:r>
          </a:p>
          <a:p>
            <a:pPr marL="0" indent="0">
              <a:buNone/>
            </a:pPr>
            <a:endParaRPr lang="da-DK" dirty="0">
              <a:ea typeface="Apple Symbols" panose="02000000000000000000" pitchFamily="2" charset="-79"/>
              <a:cs typeface="Apple Symbols" panose="02000000000000000000" pitchFamily="2" charset="-79"/>
              <a:sym typeface="Symbol"/>
            </a:endParaRPr>
          </a:p>
          <a:p>
            <a:pPr marL="0" indent="0">
              <a:buNone/>
            </a:pPr>
            <a:endParaRPr lang="da-DK" dirty="0"/>
          </a:p>
          <a:p>
            <a:pPr marL="0" indent="0">
              <a:buNone/>
            </a:pPr>
            <a:endParaRPr lang="da-DK" dirty="0"/>
          </a:p>
        </p:txBody>
      </p:sp>
    </p:spTree>
    <p:extLst>
      <p:ext uri="{BB962C8B-B14F-4D97-AF65-F5344CB8AC3E}">
        <p14:creationId xmlns:p14="http://schemas.microsoft.com/office/powerpoint/2010/main" val="934358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89A3F7-5318-E547-B3DF-D239AF36BDD9}"/>
              </a:ext>
            </a:extLst>
          </p:cNvPr>
          <p:cNvSpPr>
            <a:spLocks noGrp="1"/>
          </p:cNvSpPr>
          <p:nvPr>
            <p:ph type="title"/>
          </p:nvPr>
        </p:nvSpPr>
        <p:spPr/>
        <p:txBody>
          <a:bodyPr>
            <a:normAutofit/>
          </a:bodyPr>
          <a:lstStyle/>
          <a:p>
            <a:r>
              <a:rPr lang="da-DK" sz="2400" dirty="0"/>
              <a:t>Med omvendt </a:t>
            </a:r>
            <a:r>
              <a:rPr lang="da-DK" sz="2400" dirty="0" err="1"/>
              <a:t>bergen</a:t>
            </a:r>
            <a:r>
              <a:rPr lang="da-DK" sz="2400" dirty="0"/>
              <a:t> og 2NT som udgangskrav kan primær støtte meldes i et hug</a:t>
            </a:r>
          </a:p>
        </p:txBody>
      </p:sp>
      <p:sp>
        <p:nvSpPr>
          <p:cNvPr id="7" name="Tekstfelt 6">
            <a:extLst>
              <a:ext uri="{FF2B5EF4-FFF2-40B4-BE49-F238E27FC236}">
                <a16:creationId xmlns:a16="http://schemas.microsoft.com/office/drawing/2014/main" id="{B0CF5337-FD5D-E640-B204-09CD71B5FABE}"/>
              </a:ext>
            </a:extLst>
          </p:cNvPr>
          <p:cNvSpPr txBox="1"/>
          <p:nvPr/>
        </p:nvSpPr>
        <p:spPr>
          <a:xfrm>
            <a:off x="1451579" y="1972020"/>
            <a:ext cx="9603275" cy="4493538"/>
          </a:xfrm>
          <a:prstGeom prst="rect">
            <a:avLst/>
          </a:prstGeom>
          <a:noFill/>
        </p:spPr>
        <p:txBody>
          <a:bodyPr wrap="square" rtlCol="0">
            <a:spAutoFit/>
          </a:bodyPr>
          <a:lstStyle/>
          <a:p>
            <a:r>
              <a:rPr lang="da-DK" sz="2200" b="1" dirty="0"/>
              <a:t>NORD			SYD		BETYDNING</a:t>
            </a:r>
          </a:p>
          <a:p>
            <a:r>
              <a:rPr lang="da-DK" sz="2200" dirty="0">
                <a:ea typeface="Apple Symbols" panose="02000000000000000000" pitchFamily="2" charset="-79"/>
                <a:cs typeface="Apple Symbols" panose="02000000000000000000" pitchFamily="2" charset="-79"/>
              </a:rPr>
              <a:t>1</a:t>
            </a:r>
            <a:r>
              <a:rPr lang="da-DK" sz="2200" dirty="0">
                <a:solidFill>
                  <a:srgbClr val="FF0000"/>
                </a:solidFill>
                <a:ea typeface="Apple Symbols" panose="02000000000000000000" pitchFamily="2" charset="-79"/>
                <a:cs typeface="Apple Symbols" panose="02000000000000000000" pitchFamily="2" charset="-79"/>
              </a:rPr>
              <a:t>♥︎ 			</a:t>
            </a:r>
            <a:r>
              <a:rPr lang="da-DK" sz="2200" dirty="0">
                <a:ea typeface="Apple Symbols" panose="02000000000000000000" pitchFamily="2" charset="-79"/>
                <a:cs typeface="Apple Symbols" panose="02000000000000000000" pitchFamily="2" charset="-79"/>
              </a:rPr>
              <a:t>2</a:t>
            </a:r>
            <a:r>
              <a:rPr lang="da-DK" sz="2200" dirty="0">
                <a:solidFill>
                  <a:srgbClr val="FF0000"/>
                </a:solidFill>
                <a:ea typeface="Apple Symbols" panose="02000000000000000000" pitchFamily="2" charset="-79"/>
                <a:cs typeface="Apple Symbols" panose="02000000000000000000" pitchFamily="2" charset="-79"/>
              </a:rPr>
              <a:t>♥︎		</a:t>
            </a:r>
            <a:r>
              <a:rPr lang="da-DK" sz="2200" dirty="0">
                <a:ea typeface="Apple Symbols" panose="02000000000000000000" pitchFamily="2" charset="-79"/>
                <a:cs typeface="Apple Symbols" panose="02000000000000000000" pitchFamily="2" charset="-79"/>
              </a:rPr>
              <a:t>6-9 </a:t>
            </a:r>
            <a:r>
              <a:rPr lang="da-DK" sz="2200" dirty="0" err="1">
                <a:ea typeface="Apple Symbols" panose="02000000000000000000" pitchFamily="2" charset="-79"/>
                <a:cs typeface="Apple Symbols" panose="02000000000000000000" pitchFamily="2" charset="-79"/>
              </a:rPr>
              <a:t>hp</a:t>
            </a:r>
            <a:r>
              <a:rPr lang="da-DK" sz="2200" dirty="0">
                <a:ea typeface="Apple Symbols" panose="02000000000000000000" pitchFamily="2" charset="-79"/>
                <a:cs typeface="Apple Symbols" panose="02000000000000000000" pitchFamily="2" charset="-79"/>
              </a:rPr>
              <a:t> og præcis 3 hjerter</a:t>
            </a:r>
          </a:p>
          <a:p>
            <a:endParaRPr lang="da-DK" sz="2200" dirty="0">
              <a:ea typeface="Apple Symbols" panose="02000000000000000000" pitchFamily="2" charset="-79"/>
              <a:cs typeface="Apple Symbols" panose="02000000000000000000" pitchFamily="2" charset="-79"/>
            </a:endParaRPr>
          </a:p>
          <a:p>
            <a:r>
              <a:rPr lang="da-DK" sz="2200" dirty="0">
                <a:ea typeface="Apple Symbols" panose="02000000000000000000" pitchFamily="2" charset="-79"/>
                <a:cs typeface="Apple Symbols" panose="02000000000000000000" pitchFamily="2" charset="-79"/>
              </a:rPr>
              <a:t>1</a:t>
            </a:r>
            <a:r>
              <a:rPr lang="da-DK" sz="2200" dirty="0">
                <a:solidFill>
                  <a:srgbClr val="FF0000"/>
                </a:solidFill>
                <a:ea typeface="Apple Symbols" panose="02000000000000000000" pitchFamily="2" charset="-79"/>
                <a:cs typeface="Apple Symbols" panose="02000000000000000000" pitchFamily="2" charset="-79"/>
              </a:rPr>
              <a:t>♥︎			</a:t>
            </a:r>
            <a:r>
              <a:rPr lang="da-DK" sz="2200" dirty="0">
                <a:ea typeface="Apple Symbols" panose="02000000000000000000" pitchFamily="2" charset="-79"/>
                <a:cs typeface="Apple Symbols" panose="02000000000000000000" pitchFamily="2" charset="-79"/>
              </a:rPr>
              <a:t>2NT</a:t>
            </a:r>
            <a:r>
              <a:rPr lang="da-DK" sz="2200" dirty="0">
                <a:solidFill>
                  <a:srgbClr val="FF0000"/>
                </a:solidFill>
                <a:ea typeface="Apple Symbols" panose="02000000000000000000" pitchFamily="2" charset="-79"/>
                <a:cs typeface="Apple Symbols" panose="02000000000000000000" pitchFamily="2" charset="-79"/>
              </a:rPr>
              <a:t>		</a:t>
            </a:r>
            <a:r>
              <a:rPr lang="da-DK" sz="2200" dirty="0">
                <a:ea typeface="Apple Symbols" panose="02000000000000000000" pitchFamily="2" charset="-79"/>
                <a:cs typeface="Apple Symbols" panose="02000000000000000000" pitchFamily="2" charset="-79"/>
              </a:rPr>
              <a:t>Krav til udgang med primær støtte</a:t>
            </a:r>
            <a:endParaRPr lang="da-DK" sz="2200" dirty="0">
              <a:solidFill>
                <a:srgbClr val="FF0000"/>
              </a:solidFill>
              <a:ea typeface="Apple Symbols" panose="02000000000000000000" pitchFamily="2" charset="-79"/>
              <a:cs typeface="Apple Symbols" panose="02000000000000000000" pitchFamily="2" charset="-79"/>
            </a:endParaRPr>
          </a:p>
          <a:p>
            <a:endParaRPr lang="da-DK" sz="2200" dirty="0">
              <a:ea typeface="Apple Symbols" panose="02000000000000000000" pitchFamily="2" charset="-79"/>
              <a:cs typeface="Apple Symbols" panose="02000000000000000000" pitchFamily="2" charset="-79"/>
            </a:endParaRPr>
          </a:p>
          <a:p>
            <a:r>
              <a:rPr lang="da-DK" sz="2200" dirty="0">
                <a:ea typeface="Apple Symbols" panose="02000000000000000000" pitchFamily="2" charset="-79"/>
                <a:cs typeface="Apple Symbols" panose="02000000000000000000" pitchFamily="2" charset="-79"/>
              </a:rPr>
              <a:t>1</a:t>
            </a:r>
            <a:r>
              <a:rPr lang="da-DK" sz="2200" dirty="0">
                <a:solidFill>
                  <a:srgbClr val="FF0000"/>
                </a:solidFill>
                <a:ea typeface="Apple Symbols" panose="02000000000000000000" pitchFamily="2" charset="-79"/>
                <a:cs typeface="Apple Symbols" panose="02000000000000000000" pitchFamily="2" charset="-79"/>
              </a:rPr>
              <a:t>♥︎			</a:t>
            </a:r>
            <a:r>
              <a:rPr lang="da-DK" sz="2200" dirty="0">
                <a:ea typeface="Apple Symbols" panose="02000000000000000000" pitchFamily="2" charset="-79"/>
                <a:cs typeface="Apple Symbols" panose="02000000000000000000" pitchFamily="2" charset="-79"/>
              </a:rPr>
              <a:t>3</a:t>
            </a:r>
            <a:r>
              <a:rPr lang="da-DK" sz="2200" dirty="0">
                <a:solidFill>
                  <a:srgbClr val="00B050"/>
                </a:solidFill>
                <a:ea typeface="Apple Symbols" panose="02000000000000000000" pitchFamily="2" charset="-79"/>
                <a:cs typeface="Apple Symbols" panose="02000000000000000000" pitchFamily="2" charset="-79"/>
              </a:rPr>
              <a:t>♣︎		</a:t>
            </a:r>
            <a:r>
              <a:rPr lang="da-DK" sz="2200" dirty="0">
                <a:ea typeface="Apple Symbols" panose="02000000000000000000" pitchFamily="2" charset="-79"/>
                <a:cs typeface="Apple Symbols" panose="02000000000000000000" pitchFamily="2" charset="-79"/>
              </a:rPr>
              <a:t>10 – 11 </a:t>
            </a:r>
            <a:r>
              <a:rPr lang="da-DK" sz="2200" dirty="0" err="1">
                <a:ea typeface="Apple Symbols" panose="02000000000000000000" pitchFamily="2" charset="-79"/>
                <a:cs typeface="Apple Symbols" panose="02000000000000000000" pitchFamily="2" charset="-79"/>
              </a:rPr>
              <a:t>hp</a:t>
            </a:r>
            <a:r>
              <a:rPr lang="da-DK" sz="2200" dirty="0">
                <a:ea typeface="Apple Symbols" panose="02000000000000000000" pitchFamily="2" charset="-79"/>
                <a:cs typeface="Apple Symbols" panose="02000000000000000000" pitchFamily="2" charset="-79"/>
              </a:rPr>
              <a:t> og præcis 4 hjerter</a:t>
            </a:r>
            <a:endParaRPr lang="da-DK" sz="2200" dirty="0">
              <a:solidFill>
                <a:srgbClr val="00B050"/>
              </a:solidFill>
              <a:ea typeface="Apple Symbols" panose="02000000000000000000" pitchFamily="2" charset="-79"/>
              <a:cs typeface="Apple Symbols" panose="02000000000000000000" pitchFamily="2" charset="-79"/>
            </a:endParaRPr>
          </a:p>
          <a:p>
            <a:endParaRPr lang="da-DK" sz="2200" dirty="0">
              <a:solidFill>
                <a:srgbClr val="FF0000"/>
              </a:solidFill>
              <a:ea typeface="Apple Symbols" panose="02000000000000000000" pitchFamily="2" charset="-79"/>
              <a:cs typeface="Apple Symbols" panose="02000000000000000000" pitchFamily="2" charset="-79"/>
            </a:endParaRPr>
          </a:p>
          <a:p>
            <a:r>
              <a:rPr lang="da-DK" sz="2200" dirty="0">
                <a:ea typeface="Apple Symbols" panose="02000000000000000000" pitchFamily="2" charset="-79"/>
                <a:cs typeface="Apple Symbols" panose="02000000000000000000" pitchFamily="2" charset="-79"/>
              </a:rPr>
              <a:t>1</a:t>
            </a:r>
            <a:r>
              <a:rPr lang="da-DK" sz="2200" dirty="0">
                <a:solidFill>
                  <a:srgbClr val="FF0000"/>
                </a:solidFill>
                <a:ea typeface="Apple Symbols" panose="02000000000000000000" pitchFamily="2" charset="-79"/>
                <a:cs typeface="Apple Symbols" panose="02000000000000000000" pitchFamily="2" charset="-79"/>
              </a:rPr>
              <a:t>♥︎			</a:t>
            </a:r>
            <a:r>
              <a:rPr lang="da-DK" sz="2200" dirty="0">
                <a:ea typeface="Apple Symbols" panose="02000000000000000000" pitchFamily="2" charset="-79"/>
                <a:cs typeface="Apple Symbols" panose="02000000000000000000" pitchFamily="2" charset="-79"/>
              </a:rPr>
              <a:t>3</a:t>
            </a:r>
            <a:r>
              <a:rPr lang="da-DK" sz="2200" dirty="0">
                <a:solidFill>
                  <a:srgbClr val="C00000"/>
                </a:solidFill>
                <a:ea typeface="Apple Symbols" panose="02000000000000000000" pitchFamily="2" charset="-79"/>
                <a:cs typeface="Apple Symbols" panose="02000000000000000000" pitchFamily="2" charset="-79"/>
              </a:rPr>
              <a:t>♦︎		</a:t>
            </a:r>
            <a:r>
              <a:rPr lang="da-DK" sz="2200" dirty="0">
                <a:ea typeface="Apple Symbols" panose="02000000000000000000" pitchFamily="2" charset="-79"/>
                <a:cs typeface="Apple Symbols" panose="02000000000000000000" pitchFamily="2" charset="-79"/>
              </a:rPr>
              <a:t>8 – 9 </a:t>
            </a:r>
            <a:r>
              <a:rPr lang="da-DK" sz="2200" dirty="0" err="1">
                <a:ea typeface="Apple Symbols" panose="02000000000000000000" pitchFamily="2" charset="-79"/>
                <a:cs typeface="Apple Symbols" panose="02000000000000000000" pitchFamily="2" charset="-79"/>
              </a:rPr>
              <a:t>hp</a:t>
            </a:r>
            <a:r>
              <a:rPr lang="da-DK" sz="2200" dirty="0">
                <a:ea typeface="Apple Symbols" panose="02000000000000000000" pitchFamily="2" charset="-79"/>
                <a:cs typeface="Apple Symbols" panose="02000000000000000000" pitchFamily="2" charset="-79"/>
              </a:rPr>
              <a:t> og præcis 4 hjerter</a:t>
            </a:r>
          </a:p>
          <a:p>
            <a:endParaRPr lang="da-DK" sz="2200" dirty="0">
              <a:solidFill>
                <a:srgbClr val="FF0000"/>
              </a:solidFill>
              <a:ea typeface="Apple Symbols" panose="02000000000000000000" pitchFamily="2" charset="-79"/>
              <a:cs typeface="Apple Symbols" panose="02000000000000000000" pitchFamily="2" charset="-79"/>
            </a:endParaRPr>
          </a:p>
          <a:p>
            <a:r>
              <a:rPr lang="da-DK" sz="2200" dirty="0">
                <a:ea typeface="Apple Symbols" panose="02000000000000000000" pitchFamily="2" charset="-79"/>
                <a:cs typeface="Apple Symbols" panose="02000000000000000000" pitchFamily="2" charset="-79"/>
              </a:rPr>
              <a:t>1</a:t>
            </a:r>
            <a:r>
              <a:rPr lang="da-DK" sz="2200" dirty="0">
                <a:solidFill>
                  <a:srgbClr val="FF0000"/>
                </a:solidFill>
                <a:ea typeface="Apple Symbols" panose="02000000000000000000" pitchFamily="2" charset="-79"/>
                <a:cs typeface="Apple Symbols" panose="02000000000000000000" pitchFamily="2" charset="-79"/>
              </a:rPr>
              <a:t>♥︎			</a:t>
            </a:r>
            <a:r>
              <a:rPr lang="da-DK" sz="2200" dirty="0">
                <a:ea typeface="Apple Symbols" panose="02000000000000000000" pitchFamily="2" charset="-79"/>
                <a:cs typeface="Apple Symbols" panose="02000000000000000000" pitchFamily="2" charset="-79"/>
              </a:rPr>
              <a:t>3</a:t>
            </a:r>
            <a:r>
              <a:rPr lang="da-DK" sz="2200" dirty="0">
                <a:solidFill>
                  <a:srgbClr val="FF0000"/>
                </a:solidFill>
                <a:ea typeface="Apple Symbols" panose="02000000000000000000" pitchFamily="2" charset="-79"/>
                <a:cs typeface="Apple Symbols" panose="02000000000000000000" pitchFamily="2" charset="-79"/>
              </a:rPr>
              <a:t>♥︎		</a:t>
            </a:r>
            <a:r>
              <a:rPr lang="da-DK" sz="2200" dirty="0">
                <a:ea typeface="Apple Symbols" panose="02000000000000000000" pitchFamily="2" charset="-79"/>
                <a:cs typeface="Apple Symbols" panose="02000000000000000000" pitchFamily="2" charset="-79"/>
              </a:rPr>
              <a:t>4– 7 </a:t>
            </a:r>
            <a:r>
              <a:rPr lang="da-DK" sz="2200" dirty="0" err="1">
                <a:ea typeface="Apple Symbols" panose="02000000000000000000" pitchFamily="2" charset="-79"/>
                <a:cs typeface="Apple Symbols" panose="02000000000000000000" pitchFamily="2" charset="-79"/>
              </a:rPr>
              <a:t>hp</a:t>
            </a:r>
            <a:r>
              <a:rPr lang="da-DK" sz="2200" dirty="0">
                <a:ea typeface="Apple Symbols" panose="02000000000000000000" pitchFamily="2" charset="-79"/>
                <a:cs typeface="Apple Symbols" panose="02000000000000000000" pitchFamily="2" charset="-79"/>
              </a:rPr>
              <a:t> og præcis 4 hjerter</a:t>
            </a:r>
          </a:p>
          <a:p>
            <a:endParaRPr lang="da-DK" sz="2200" dirty="0">
              <a:ea typeface="Apple Symbols" panose="02000000000000000000" pitchFamily="2" charset="-79"/>
              <a:cs typeface="Apple Symbols" panose="02000000000000000000" pitchFamily="2" charset="-79"/>
            </a:endParaRPr>
          </a:p>
          <a:p>
            <a:r>
              <a:rPr lang="da-DK" sz="2200" dirty="0">
                <a:ea typeface="Apple Symbols" panose="02000000000000000000" pitchFamily="2" charset="-79"/>
                <a:cs typeface="Apple Symbols" panose="02000000000000000000" pitchFamily="2" charset="-79"/>
              </a:rPr>
              <a:t>1</a:t>
            </a:r>
            <a:r>
              <a:rPr lang="da-DK" sz="2200" dirty="0">
                <a:solidFill>
                  <a:srgbClr val="FF0000"/>
                </a:solidFill>
                <a:ea typeface="Apple Symbols" panose="02000000000000000000" pitchFamily="2" charset="-79"/>
                <a:cs typeface="Apple Symbols" panose="02000000000000000000" pitchFamily="2" charset="-79"/>
              </a:rPr>
              <a:t>♥︎			</a:t>
            </a:r>
            <a:r>
              <a:rPr lang="da-DK" sz="2200" dirty="0">
                <a:ea typeface="Apple Symbols" panose="02000000000000000000" pitchFamily="2" charset="-79"/>
                <a:cs typeface="Apple Symbols" panose="02000000000000000000" pitchFamily="2" charset="-79"/>
              </a:rPr>
              <a:t>4</a:t>
            </a:r>
            <a:r>
              <a:rPr lang="da-DK" sz="2200" dirty="0">
                <a:solidFill>
                  <a:srgbClr val="FF0000"/>
                </a:solidFill>
                <a:ea typeface="Apple Symbols" panose="02000000000000000000" pitchFamily="2" charset="-79"/>
                <a:cs typeface="Apple Symbols" panose="02000000000000000000" pitchFamily="2" charset="-79"/>
              </a:rPr>
              <a:t>♥︎		</a:t>
            </a:r>
            <a:r>
              <a:rPr lang="da-DK" sz="2200" dirty="0">
                <a:ea typeface="Apple Symbols" panose="02000000000000000000" pitchFamily="2" charset="-79"/>
                <a:cs typeface="Apple Symbols" panose="02000000000000000000" pitchFamily="2" charset="-79"/>
              </a:rPr>
              <a:t>4– 7 </a:t>
            </a:r>
            <a:r>
              <a:rPr lang="da-DK" sz="2200" dirty="0" err="1">
                <a:ea typeface="Apple Symbols" panose="02000000000000000000" pitchFamily="2" charset="-79"/>
                <a:cs typeface="Apple Symbols" panose="02000000000000000000" pitchFamily="2" charset="-79"/>
              </a:rPr>
              <a:t>hp</a:t>
            </a:r>
            <a:r>
              <a:rPr lang="da-DK" sz="2200" dirty="0">
                <a:ea typeface="Apple Symbols" panose="02000000000000000000" pitchFamily="2" charset="-79"/>
                <a:cs typeface="Apple Symbols" panose="02000000000000000000" pitchFamily="2" charset="-79"/>
              </a:rPr>
              <a:t> og præcis 5 hjerter</a:t>
            </a:r>
          </a:p>
          <a:p>
            <a:endParaRPr lang="da-DK" sz="2200" dirty="0">
              <a:ea typeface="Apple Symbols" panose="02000000000000000000" pitchFamily="2" charset="-79"/>
              <a:cs typeface="Apple Symbols" panose="02000000000000000000" pitchFamily="2" charset="-79"/>
            </a:endParaRPr>
          </a:p>
        </p:txBody>
      </p:sp>
    </p:spTree>
    <p:extLst>
      <p:ext uri="{BB962C8B-B14F-4D97-AF65-F5344CB8AC3E}">
        <p14:creationId xmlns:p14="http://schemas.microsoft.com/office/powerpoint/2010/main" val="176067597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638745-7F4E-4D4F-93EB-9687FF84E208}"/>
              </a:ext>
            </a:extLst>
          </p:cNvPr>
          <p:cNvSpPr>
            <a:spLocks noGrp="1"/>
          </p:cNvSpPr>
          <p:nvPr>
            <p:ph type="title"/>
          </p:nvPr>
        </p:nvSpPr>
        <p:spPr/>
        <p:txBody>
          <a:bodyPr/>
          <a:lstStyle/>
          <a:p>
            <a:r>
              <a:rPr lang="da-DK" dirty="0"/>
              <a:t>Spørgsmål ?</a:t>
            </a:r>
            <a:endParaRPr lang="da-DK" sz="2000" dirty="0"/>
          </a:p>
        </p:txBody>
      </p:sp>
      <p:sp>
        <p:nvSpPr>
          <p:cNvPr id="7" name="Pladsholder til indhold 6">
            <a:extLst>
              <a:ext uri="{FF2B5EF4-FFF2-40B4-BE49-F238E27FC236}">
                <a16:creationId xmlns:a16="http://schemas.microsoft.com/office/drawing/2014/main" id="{98B7DE89-9C38-984B-B96F-9E84146DC657}"/>
              </a:ext>
            </a:extLst>
          </p:cNvPr>
          <p:cNvSpPr>
            <a:spLocks noGrp="1"/>
          </p:cNvSpPr>
          <p:nvPr>
            <p:ph idx="1"/>
          </p:nvPr>
        </p:nvSpPr>
        <p:spPr/>
        <p:txBody>
          <a:bodyPr/>
          <a:lstStyle/>
          <a:p>
            <a:endParaRPr lang="da-DK"/>
          </a:p>
        </p:txBody>
      </p:sp>
    </p:spTree>
    <p:extLst>
      <p:ext uri="{BB962C8B-B14F-4D97-AF65-F5344CB8AC3E}">
        <p14:creationId xmlns:p14="http://schemas.microsoft.com/office/powerpoint/2010/main" val="12513181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42C9BA-2AC9-6847-90C8-1F7C42B9FC71}"/>
              </a:ext>
            </a:extLst>
          </p:cNvPr>
          <p:cNvSpPr>
            <a:spLocks noGrp="1"/>
          </p:cNvSpPr>
          <p:nvPr>
            <p:ph type="ctrTitle"/>
          </p:nvPr>
        </p:nvSpPr>
        <p:spPr>
          <a:xfrm>
            <a:off x="5770072" y="964769"/>
            <a:ext cx="4966432" cy="2376915"/>
          </a:xfrm>
        </p:spPr>
        <p:txBody>
          <a:bodyPr>
            <a:normAutofit/>
          </a:bodyPr>
          <a:lstStyle/>
          <a:p>
            <a:r>
              <a:rPr lang="da-DK" sz="5400" dirty="0"/>
              <a:t>Tre små værktøjer</a:t>
            </a:r>
          </a:p>
        </p:txBody>
      </p:sp>
      <p:sp>
        <p:nvSpPr>
          <p:cNvPr id="3" name="Undertitel 2">
            <a:extLst>
              <a:ext uri="{FF2B5EF4-FFF2-40B4-BE49-F238E27FC236}">
                <a16:creationId xmlns:a16="http://schemas.microsoft.com/office/drawing/2014/main" id="{1B03B587-A03F-C840-970B-CCFB67DE94C2}"/>
              </a:ext>
            </a:extLst>
          </p:cNvPr>
          <p:cNvSpPr>
            <a:spLocks noGrp="1"/>
          </p:cNvSpPr>
          <p:nvPr>
            <p:ph type="subTitle" idx="1"/>
          </p:nvPr>
        </p:nvSpPr>
        <p:spPr>
          <a:xfrm>
            <a:off x="5770074" y="3529159"/>
            <a:ext cx="4972063" cy="1612688"/>
          </a:xfrm>
        </p:spPr>
        <p:txBody>
          <a:bodyPr>
            <a:normAutofit/>
          </a:bodyPr>
          <a:lstStyle/>
          <a:p>
            <a:r>
              <a:rPr lang="da-DK" dirty="0"/>
              <a:t>Omvendt </a:t>
            </a:r>
            <a:r>
              <a:rPr lang="da-DK" dirty="0" err="1"/>
              <a:t>toronto</a:t>
            </a:r>
            <a:endParaRPr lang="da-DK" dirty="0"/>
          </a:p>
          <a:p>
            <a:r>
              <a:rPr lang="da-DK" dirty="0" err="1"/>
              <a:t>Truscott</a:t>
            </a:r>
            <a:endParaRPr lang="da-DK" dirty="0"/>
          </a:p>
          <a:p>
            <a:r>
              <a:rPr lang="da-DK" dirty="0" err="1"/>
              <a:t>Voidwood</a:t>
            </a:r>
            <a:endParaRPr lang="da-DK" dirty="0"/>
          </a:p>
        </p:txBody>
      </p:sp>
      <p:pic>
        <p:nvPicPr>
          <p:cNvPr id="4" name="Picture 2">
            <a:extLst>
              <a:ext uri="{FF2B5EF4-FFF2-40B4-BE49-F238E27FC236}">
                <a16:creationId xmlns:a16="http://schemas.microsoft.com/office/drawing/2014/main" id="{EF7F5B96-1EF8-9B4B-8643-CE3EA8F73378}"/>
              </a:ext>
            </a:extLst>
          </p:cNvPr>
          <p:cNvPicPr>
            <a:picLocks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271223" y="1368360"/>
            <a:ext cx="3362141" cy="336214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pic>
    </p:spTree>
    <p:extLst>
      <p:ext uri="{BB962C8B-B14F-4D97-AF65-F5344CB8AC3E}">
        <p14:creationId xmlns:p14="http://schemas.microsoft.com/office/powerpoint/2010/main" val="124334805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DBB43B-9C10-D940-9A5A-E70FFF32C825}"/>
              </a:ext>
            </a:extLst>
          </p:cNvPr>
          <p:cNvSpPr>
            <a:spLocks noGrp="1"/>
          </p:cNvSpPr>
          <p:nvPr>
            <p:ph type="title"/>
          </p:nvPr>
        </p:nvSpPr>
        <p:spPr/>
        <p:txBody>
          <a:bodyPr/>
          <a:lstStyle/>
          <a:p>
            <a:r>
              <a:rPr lang="da-DK" dirty="0"/>
              <a:t>Omvendt </a:t>
            </a:r>
            <a:r>
              <a:rPr lang="da-DK" dirty="0" err="1"/>
              <a:t>toronto</a:t>
            </a:r>
            <a:endParaRPr lang="da-DK" dirty="0"/>
          </a:p>
        </p:txBody>
      </p:sp>
      <p:sp>
        <p:nvSpPr>
          <p:cNvPr id="3" name="Pladsholder til indhold 2">
            <a:extLst>
              <a:ext uri="{FF2B5EF4-FFF2-40B4-BE49-F238E27FC236}">
                <a16:creationId xmlns:a16="http://schemas.microsoft.com/office/drawing/2014/main" id="{0A606BB7-9BA2-2843-BA6A-968D9908E897}"/>
              </a:ext>
            </a:extLst>
          </p:cNvPr>
          <p:cNvSpPr>
            <a:spLocks noGrp="1"/>
          </p:cNvSpPr>
          <p:nvPr>
            <p:ph idx="1"/>
          </p:nvPr>
        </p:nvSpPr>
        <p:spPr>
          <a:xfrm>
            <a:off x="1451579" y="1951185"/>
            <a:ext cx="9603275" cy="4037749"/>
          </a:xfrm>
        </p:spPr>
        <p:txBody>
          <a:bodyPr>
            <a:normAutofit/>
          </a:bodyPr>
          <a:lstStyle/>
          <a:p>
            <a:pPr marL="0" indent="0">
              <a:buNone/>
            </a:pPr>
            <a:r>
              <a:rPr lang="da-DK" b="1" dirty="0"/>
              <a:t>DIG		ØST		MAKKER		VEST</a:t>
            </a:r>
          </a:p>
          <a:p>
            <a:pPr marL="0" indent="0">
              <a:buNone/>
            </a:pPr>
            <a:r>
              <a:rPr lang="da-DK" b="1" dirty="0"/>
              <a:t>		</a:t>
            </a:r>
            <a:endParaRPr lang="da-DK" b="1" dirty="0">
              <a:solidFill>
                <a:srgbClr val="FF0000"/>
              </a:solidFill>
              <a:ea typeface="Apple Symbols" panose="02000000000000000000" pitchFamily="2" charset="-79"/>
              <a:cs typeface="Apple Symbols" panose="02000000000000000000" pitchFamily="2" charset="-79"/>
            </a:endParaRPr>
          </a:p>
          <a:p>
            <a:pPr marL="0" indent="0">
              <a:buNone/>
            </a:pPr>
            <a:endParaRPr lang="da-DK" b="1" dirty="0"/>
          </a:p>
          <a:p>
            <a:pPr marL="0" indent="0">
              <a:buNone/>
            </a:pPr>
            <a:r>
              <a:rPr lang="da-DK" b="1" dirty="0"/>
              <a:t>Hvad melder du med</a:t>
            </a:r>
          </a:p>
          <a:p>
            <a:pPr marL="0" indent="0">
              <a:buNone/>
            </a:pPr>
            <a:r>
              <a:rPr lang="da-DK" b="1" dirty="0">
                <a:ea typeface="Apple Symbols" panose="02000000000000000000" pitchFamily="2" charset="-79"/>
                <a:cs typeface="Apple Symbols" panose="02000000000000000000" pitchFamily="2" charset="-79"/>
              </a:rPr>
              <a:t>♠︎ 6 5 </a:t>
            </a:r>
            <a:r>
              <a:rPr lang="da-DK" b="1" dirty="0">
                <a:solidFill>
                  <a:srgbClr val="FF0000"/>
                </a:solidFill>
                <a:ea typeface="Apple Symbols" panose="02000000000000000000" pitchFamily="2" charset="-79"/>
                <a:cs typeface="Apple Symbols" panose="02000000000000000000" pitchFamily="2" charset="-79"/>
              </a:rPr>
              <a:t>♥︎ </a:t>
            </a:r>
            <a:r>
              <a:rPr lang="da-DK" b="1" dirty="0">
                <a:ea typeface="Apple Symbols" panose="02000000000000000000" pitchFamily="2" charset="-79"/>
                <a:cs typeface="Apple Symbols" panose="02000000000000000000" pitchFamily="2" charset="-79"/>
              </a:rPr>
              <a:t>K D 5 4 </a:t>
            </a:r>
            <a:r>
              <a:rPr lang="da-DK" b="1" dirty="0">
                <a:solidFill>
                  <a:srgbClr val="FFC000"/>
                </a:solidFill>
                <a:ea typeface="Apple Symbols" panose="02000000000000000000" pitchFamily="2" charset="-79"/>
                <a:cs typeface="Apple Symbols" panose="02000000000000000000" pitchFamily="2" charset="-79"/>
              </a:rPr>
              <a:t>♦ ︎</a:t>
            </a:r>
            <a:r>
              <a:rPr lang="da-DK" b="1" dirty="0">
                <a:ea typeface="Apple Symbols" panose="02000000000000000000" pitchFamily="2" charset="-79"/>
                <a:cs typeface="Apple Symbols" panose="02000000000000000000" pitchFamily="2" charset="-79"/>
              </a:rPr>
              <a:t> E B 9 8 3 ♣ ︎B 6 ?</a:t>
            </a:r>
            <a:endParaRPr lang="da-DK" b="1" dirty="0"/>
          </a:p>
          <a:p>
            <a:pPr marL="0" indent="0">
              <a:buNone/>
            </a:pPr>
            <a:endParaRPr lang="da-DK" b="1" dirty="0"/>
          </a:p>
          <a:p>
            <a:pPr marL="0" indent="0">
              <a:buNone/>
            </a:pPr>
            <a:r>
              <a:rPr lang="da-DK" b="1" dirty="0"/>
              <a:t>Hvilke krav stiller I til makkers melding efter 2 passer?</a:t>
            </a:r>
          </a:p>
          <a:p>
            <a:pPr marL="0" indent="0">
              <a:buNone/>
            </a:pPr>
            <a:r>
              <a:rPr lang="da-DK" b="1" dirty="0"/>
              <a:t>I min bridge verden har makker i 3. hånd mellem 8 og 23 </a:t>
            </a:r>
            <a:r>
              <a:rPr lang="da-DK" b="1" dirty="0" err="1"/>
              <a:t>hp</a:t>
            </a:r>
            <a:r>
              <a:rPr lang="da-DK" b="1" dirty="0"/>
              <a:t>!</a:t>
            </a:r>
          </a:p>
          <a:p>
            <a:endParaRPr lang="da-DK" dirty="0"/>
          </a:p>
        </p:txBody>
      </p:sp>
      <p:sp>
        <p:nvSpPr>
          <p:cNvPr id="5" name="Tekstfelt 4">
            <a:extLst>
              <a:ext uri="{FF2B5EF4-FFF2-40B4-BE49-F238E27FC236}">
                <a16:creationId xmlns:a16="http://schemas.microsoft.com/office/drawing/2014/main" id="{FB7B598B-66FC-834B-AC44-317BE31D705A}"/>
              </a:ext>
            </a:extLst>
          </p:cNvPr>
          <p:cNvSpPr txBox="1"/>
          <p:nvPr/>
        </p:nvSpPr>
        <p:spPr>
          <a:xfrm>
            <a:off x="1527587" y="2481009"/>
            <a:ext cx="792480"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dirty="0">
              <a:solidFill>
                <a:schemeClr val="bg1"/>
              </a:solidFill>
            </a:endParaRPr>
          </a:p>
        </p:txBody>
      </p:sp>
      <p:sp>
        <p:nvSpPr>
          <p:cNvPr id="9" name="Tekstfelt 8">
            <a:extLst>
              <a:ext uri="{FF2B5EF4-FFF2-40B4-BE49-F238E27FC236}">
                <a16:creationId xmlns:a16="http://schemas.microsoft.com/office/drawing/2014/main" id="{2650CE85-8DC5-0649-AE36-1FC82FA9DDEE}"/>
              </a:ext>
            </a:extLst>
          </p:cNvPr>
          <p:cNvSpPr txBox="1"/>
          <p:nvPr/>
        </p:nvSpPr>
        <p:spPr>
          <a:xfrm>
            <a:off x="3248810" y="2467626"/>
            <a:ext cx="792480"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dirty="0">
              <a:solidFill>
                <a:schemeClr val="bg1"/>
              </a:solidFill>
            </a:endParaRPr>
          </a:p>
        </p:txBody>
      </p:sp>
      <p:sp>
        <p:nvSpPr>
          <p:cNvPr id="14" name="Tekstfelt 13">
            <a:extLst>
              <a:ext uri="{FF2B5EF4-FFF2-40B4-BE49-F238E27FC236}">
                <a16:creationId xmlns:a16="http://schemas.microsoft.com/office/drawing/2014/main" id="{E120C02B-A683-574A-8C38-EB333B53D436}"/>
              </a:ext>
            </a:extLst>
          </p:cNvPr>
          <p:cNvSpPr txBox="1"/>
          <p:nvPr/>
        </p:nvSpPr>
        <p:spPr>
          <a:xfrm>
            <a:off x="5231240" y="2453664"/>
            <a:ext cx="79248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a-DK" sz="2400" dirty="0">
                <a:solidFill>
                  <a:schemeClr val="tx1"/>
                </a:solidFill>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endParaRPr lang="da-DK" sz="2400" dirty="0">
              <a:solidFill>
                <a:srgbClr val="FF0000"/>
              </a:solidFill>
            </a:endParaRPr>
          </a:p>
        </p:txBody>
      </p:sp>
      <p:sp>
        <p:nvSpPr>
          <p:cNvPr id="17" name="Tekstfelt 16">
            <a:extLst>
              <a:ext uri="{FF2B5EF4-FFF2-40B4-BE49-F238E27FC236}">
                <a16:creationId xmlns:a16="http://schemas.microsoft.com/office/drawing/2014/main" id="{0ADE61E9-81A5-9D4F-84D6-D026497D68E6}"/>
              </a:ext>
            </a:extLst>
          </p:cNvPr>
          <p:cNvSpPr txBox="1"/>
          <p:nvPr/>
        </p:nvSpPr>
        <p:spPr>
          <a:xfrm>
            <a:off x="7885005" y="2453663"/>
            <a:ext cx="792480"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dirty="0">
              <a:solidFill>
                <a:schemeClr val="bg1"/>
              </a:solidFill>
            </a:endParaRPr>
          </a:p>
        </p:txBody>
      </p:sp>
    </p:spTree>
    <p:extLst>
      <p:ext uri="{BB962C8B-B14F-4D97-AF65-F5344CB8AC3E}">
        <p14:creationId xmlns:p14="http://schemas.microsoft.com/office/powerpoint/2010/main" val="2393473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p:tgtEl>
                                          <p:spTgt spid="5"/>
                                        </p:tgtEl>
                                        <p:attrNameLst>
                                          <p:attrName>ppt_y</p:attrName>
                                        </p:attrNameLst>
                                      </p:cBhvr>
                                      <p:tavLst>
                                        <p:tav tm="0">
                                          <p:val>
                                            <p:strVal val="#ppt_y+#ppt_h*1.125000"/>
                                          </p:val>
                                        </p:tav>
                                        <p:tav tm="100000">
                                          <p:val>
                                            <p:strVal val="#ppt_y"/>
                                          </p:val>
                                        </p:tav>
                                      </p:tavLst>
                                    </p:anim>
                                    <p:animEffect transition="in" filter="wipe(up)">
                                      <p:cBhvr>
                                        <p:cTn id="8" dur="500"/>
                                        <p:tgtEl>
                                          <p:spTgt spid="5"/>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p:tgtEl>
                                          <p:spTgt spid="9"/>
                                        </p:tgtEl>
                                        <p:attrNameLst>
                                          <p:attrName>ppt_y</p:attrName>
                                        </p:attrNameLst>
                                      </p:cBhvr>
                                      <p:tavLst>
                                        <p:tav tm="0">
                                          <p:val>
                                            <p:strVal val="#ppt_y+#ppt_h*1.125000"/>
                                          </p:val>
                                        </p:tav>
                                        <p:tav tm="100000">
                                          <p:val>
                                            <p:strVal val="#ppt_y"/>
                                          </p:val>
                                        </p:tav>
                                      </p:tavLst>
                                    </p:anim>
                                    <p:animEffect transition="in" filter="wipe(up)">
                                      <p:cBhvr>
                                        <p:cTn id="14" dur="5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p:tgtEl>
                                          <p:spTgt spid="14"/>
                                        </p:tgtEl>
                                        <p:attrNameLst>
                                          <p:attrName>ppt_y</p:attrName>
                                        </p:attrNameLst>
                                      </p:cBhvr>
                                      <p:tavLst>
                                        <p:tav tm="0">
                                          <p:val>
                                            <p:strVal val="#ppt_y+#ppt_h*1.125000"/>
                                          </p:val>
                                        </p:tav>
                                        <p:tav tm="100000">
                                          <p:val>
                                            <p:strVal val="#ppt_y"/>
                                          </p:val>
                                        </p:tav>
                                      </p:tavLst>
                                    </p:anim>
                                    <p:animEffect transition="in" filter="wipe(up)">
                                      <p:cBhvr>
                                        <p:cTn id="20" dur="500"/>
                                        <p:tgtEl>
                                          <p:spTgt spid="14"/>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additive="base">
                                        <p:cTn id="25" dur="500"/>
                                        <p:tgtEl>
                                          <p:spTgt spid="17"/>
                                        </p:tgtEl>
                                        <p:attrNameLst>
                                          <p:attrName>ppt_y</p:attrName>
                                        </p:attrNameLst>
                                      </p:cBhvr>
                                      <p:tavLst>
                                        <p:tav tm="0">
                                          <p:val>
                                            <p:strVal val="#ppt_y+#ppt_h*1.125000"/>
                                          </p:val>
                                        </p:tav>
                                        <p:tav tm="100000">
                                          <p:val>
                                            <p:strVal val="#ppt_y"/>
                                          </p:val>
                                        </p:tav>
                                      </p:tavLst>
                                    </p:anim>
                                    <p:animEffect transition="in" filter="wipe(up)">
                                      <p:cBhvr>
                                        <p:cTn id="26" dur="500"/>
                                        <p:tgtEl>
                                          <p:spTgt spid="17"/>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2" presetClass="entr" presetSubtype="4"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p:tgtEl>
                                          <p:spTgt spid="3">
                                            <p:txEl>
                                              <p:pRg st="6" end="6"/>
                                            </p:txEl>
                                          </p:spTgt>
                                        </p:tgtEl>
                                        <p:attrNameLst>
                                          <p:attrName>ppt_y</p:attrName>
                                        </p:attrNameLst>
                                      </p:cBhvr>
                                      <p:tavLst>
                                        <p:tav tm="0">
                                          <p:val>
                                            <p:strVal val="#ppt_y+#ppt_h*1.125000"/>
                                          </p:val>
                                        </p:tav>
                                        <p:tav tm="100000">
                                          <p:val>
                                            <p:strVal val="#ppt_y"/>
                                          </p:val>
                                        </p:tav>
                                      </p:tavLst>
                                    </p:anim>
                                    <p:animEffect transition="in" filter="wipe(up)">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P spid="14" grpId="0" animBg="1"/>
      <p:bldP spid="17"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D59BF8-09A4-4840-9E63-3C9A3DCD1393}"/>
              </a:ext>
            </a:extLst>
          </p:cNvPr>
          <p:cNvSpPr>
            <a:spLocks noGrp="1"/>
          </p:cNvSpPr>
          <p:nvPr>
            <p:ph type="title"/>
          </p:nvPr>
        </p:nvSpPr>
        <p:spPr/>
        <p:txBody>
          <a:bodyPr>
            <a:normAutofit fontScale="90000"/>
          </a:bodyPr>
          <a:lstStyle/>
          <a:p>
            <a:pPr marL="0" indent="0"/>
            <a:r>
              <a:rPr lang="da-DK" sz="2400" dirty="0"/>
              <a:t>Min udfordring er At undersøge om makker har en rigtig åbningshånd! </a:t>
            </a:r>
            <a:br>
              <a:rPr lang="da-DK" dirty="0"/>
            </a:br>
            <a:endParaRPr lang="da-DK" dirty="0"/>
          </a:p>
        </p:txBody>
      </p:sp>
      <p:sp>
        <p:nvSpPr>
          <p:cNvPr id="3" name="Pladsholder til indhold 2">
            <a:extLst>
              <a:ext uri="{FF2B5EF4-FFF2-40B4-BE49-F238E27FC236}">
                <a16:creationId xmlns:a16="http://schemas.microsoft.com/office/drawing/2014/main" id="{59A91A2F-0124-514A-979E-F21BA29FD973}"/>
              </a:ext>
            </a:extLst>
          </p:cNvPr>
          <p:cNvSpPr>
            <a:spLocks noGrp="1"/>
          </p:cNvSpPr>
          <p:nvPr>
            <p:ph idx="1"/>
          </p:nvPr>
        </p:nvSpPr>
        <p:spPr>
          <a:xfrm>
            <a:off x="901701" y="2015732"/>
            <a:ext cx="10807700" cy="3450613"/>
          </a:xfrm>
        </p:spPr>
        <p:txBody>
          <a:bodyPr>
            <a:normAutofit/>
          </a:bodyPr>
          <a:lstStyle/>
          <a:p>
            <a:pPr marL="0" indent="0">
              <a:buNone/>
            </a:pPr>
            <a:r>
              <a:rPr lang="da-DK" sz="2400" b="1" dirty="0"/>
              <a:t>Løsningen</a:t>
            </a:r>
            <a:endParaRPr lang="da-DK" sz="2400" dirty="0"/>
          </a:p>
          <a:p>
            <a:pPr marL="0" indent="0">
              <a:buNone/>
            </a:pPr>
            <a:r>
              <a:rPr lang="da-DK" sz="2400" dirty="0"/>
              <a:t>Når makker åbner i major i </a:t>
            </a:r>
            <a:r>
              <a:rPr lang="da-DK" sz="2400" dirty="0">
                <a:ea typeface="Apple Symbols" panose="02000000000000000000" pitchFamily="2" charset="-79"/>
                <a:cs typeface="Apple Symbols" panose="02000000000000000000" pitchFamily="2" charset="-79"/>
              </a:rPr>
              <a:t>3. hånd er 2</a:t>
            </a:r>
            <a:r>
              <a:rPr lang="da-DK" sz="2400" dirty="0">
                <a:solidFill>
                  <a:srgbClr val="00B050"/>
                </a:solidFill>
                <a:ea typeface="Apple Symbols" panose="02000000000000000000" pitchFamily="2" charset="-79"/>
                <a:cs typeface="Apple Symbols" panose="02000000000000000000" pitchFamily="2" charset="-79"/>
              </a:rPr>
              <a:t>♣︎ </a:t>
            </a:r>
            <a:r>
              <a:rPr lang="da-DK" sz="2400" dirty="0"/>
              <a:t>fra svarer kunstigt - ”omvendt Toronto”</a:t>
            </a:r>
          </a:p>
          <a:p>
            <a:pPr marL="0" indent="0">
              <a:buNone/>
            </a:pPr>
            <a:r>
              <a:rPr lang="da-DK" sz="2400" dirty="0">
                <a:ea typeface="Apple Symbols" panose="02000000000000000000" pitchFamily="2" charset="-79"/>
                <a:cs typeface="Apple Symbols" panose="02000000000000000000" pitchFamily="2" charset="-79"/>
              </a:rPr>
              <a:t>2</a:t>
            </a:r>
            <a:r>
              <a:rPr lang="da-DK" sz="2400" dirty="0">
                <a:solidFill>
                  <a:srgbClr val="00B050"/>
                </a:solidFill>
                <a:ea typeface="Apple Symbols" panose="02000000000000000000" pitchFamily="2" charset="-79"/>
                <a:cs typeface="Apple Symbols" panose="02000000000000000000" pitchFamily="2" charset="-79"/>
              </a:rPr>
              <a:t>♣︎ </a:t>
            </a:r>
            <a:r>
              <a:rPr lang="da-DK" sz="2400" dirty="0"/>
              <a:t>viser 10-11 honnørpoint og MINDST 3-kortsstøtte til åbners majorfarve. </a:t>
            </a:r>
          </a:p>
          <a:p>
            <a:pPr marL="0" indent="0">
              <a:buNone/>
            </a:pPr>
            <a:r>
              <a:rPr lang="da-DK" sz="2400" b="1" dirty="0"/>
              <a:t>Nord		Øst		Syd		Vest</a:t>
            </a:r>
          </a:p>
          <a:p>
            <a:pPr marL="0" indent="0">
              <a:buNone/>
            </a:pPr>
            <a:endParaRPr lang="da-DK" sz="2900" b="1" dirty="0"/>
          </a:p>
          <a:p>
            <a:pPr marL="0" indent="0">
              <a:buNone/>
            </a:pPr>
            <a:endParaRPr lang="da-DK" sz="2900" b="1" dirty="0"/>
          </a:p>
          <a:p>
            <a:pPr marL="0" indent="0">
              <a:buNone/>
            </a:pPr>
            <a:endParaRPr lang="da-DK" sz="2900" b="1" dirty="0"/>
          </a:p>
          <a:p>
            <a:pPr marL="0" indent="0">
              <a:buNone/>
            </a:pPr>
            <a:endParaRPr lang="da-DK" sz="2900" dirty="0"/>
          </a:p>
          <a:p>
            <a:pPr marL="0" indent="0">
              <a:buNone/>
            </a:pPr>
            <a:endParaRPr lang="da-DK" dirty="0">
              <a:ea typeface="Apple Symbols" panose="02000000000000000000" pitchFamily="2" charset="-79"/>
              <a:cs typeface="Apple Symbols" panose="02000000000000000000" pitchFamily="2" charset="-79"/>
            </a:endParaRPr>
          </a:p>
          <a:p>
            <a:endParaRPr lang="da-DK" dirty="0"/>
          </a:p>
        </p:txBody>
      </p:sp>
      <p:sp>
        <p:nvSpPr>
          <p:cNvPr id="5" name="Tekstfelt 4">
            <a:extLst>
              <a:ext uri="{FF2B5EF4-FFF2-40B4-BE49-F238E27FC236}">
                <a16:creationId xmlns:a16="http://schemas.microsoft.com/office/drawing/2014/main" id="{90C63BE6-2CF5-0E4F-9FEB-946754383AFC}"/>
              </a:ext>
            </a:extLst>
          </p:cNvPr>
          <p:cNvSpPr txBox="1"/>
          <p:nvPr/>
        </p:nvSpPr>
        <p:spPr>
          <a:xfrm>
            <a:off x="826344" y="5004680"/>
            <a:ext cx="4443612"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a-DK" sz="2400" dirty="0">
                <a:solidFill>
                  <a:schemeClr val="tx1"/>
                </a:solidFill>
                <a:ea typeface="Apple Symbols" panose="02000000000000000000" pitchFamily="2" charset="-79"/>
                <a:cs typeface="Apple Symbols" panose="02000000000000000000" pitchFamily="2" charset="-79"/>
              </a:rPr>
              <a:t>2</a:t>
            </a:r>
            <a:r>
              <a:rPr lang="da-DK" sz="2400" dirty="0">
                <a:solidFill>
                  <a:srgbClr val="00B050"/>
                </a:solidFill>
                <a:ea typeface="Apple Symbols" panose="02000000000000000000" pitchFamily="2" charset="-79"/>
                <a:cs typeface="Apple Symbols" panose="02000000000000000000" pitchFamily="2" charset="-79"/>
              </a:rPr>
              <a:t>♣︎ </a:t>
            </a:r>
            <a:r>
              <a:rPr lang="da-DK" sz="2400" dirty="0">
                <a:solidFill>
                  <a:schemeClr val="tx1"/>
                </a:solidFill>
                <a:ea typeface="Apple Symbols" panose="02000000000000000000" pitchFamily="2" charset="-79"/>
                <a:cs typeface="Apple Symbols" panose="02000000000000000000" pitchFamily="2" charset="-79"/>
              </a:rPr>
              <a:t>fra nord = omvendt Toronto</a:t>
            </a:r>
            <a:endParaRPr lang="da-DK" sz="2400" dirty="0">
              <a:solidFill>
                <a:schemeClr val="tx1"/>
              </a:solidFill>
            </a:endParaRPr>
          </a:p>
        </p:txBody>
      </p:sp>
      <p:sp>
        <p:nvSpPr>
          <p:cNvPr id="6" name="Tekstfelt 5">
            <a:extLst>
              <a:ext uri="{FF2B5EF4-FFF2-40B4-BE49-F238E27FC236}">
                <a16:creationId xmlns:a16="http://schemas.microsoft.com/office/drawing/2014/main" id="{3057BBCD-936E-204D-9E88-43F64B12530E}"/>
              </a:ext>
            </a:extLst>
          </p:cNvPr>
          <p:cNvSpPr txBox="1"/>
          <p:nvPr/>
        </p:nvSpPr>
        <p:spPr>
          <a:xfrm>
            <a:off x="901701" y="4193712"/>
            <a:ext cx="792480"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dirty="0">
              <a:solidFill>
                <a:schemeClr val="bg1"/>
              </a:solidFill>
            </a:endParaRPr>
          </a:p>
        </p:txBody>
      </p:sp>
      <p:sp>
        <p:nvSpPr>
          <p:cNvPr id="7" name="Tekstfelt 6">
            <a:extLst>
              <a:ext uri="{FF2B5EF4-FFF2-40B4-BE49-F238E27FC236}">
                <a16:creationId xmlns:a16="http://schemas.microsoft.com/office/drawing/2014/main" id="{AF42DC7B-C3FC-B746-9080-8B091426A4DC}"/>
              </a:ext>
            </a:extLst>
          </p:cNvPr>
          <p:cNvSpPr txBox="1"/>
          <p:nvPr/>
        </p:nvSpPr>
        <p:spPr>
          <a:xfrm>
            <a:off x="2651910" y="4193712"/>
            <a:ext cx="792480"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dirty="0">
              <a:solidFill>
                <a:schemeClr val="bg1"/>
              </a:solidFill>
            </a:endParaRPr>
          </a:p>
        </p:txBody>
      </p:sp>
      <p:sp>
        <p:nvSpPr>
          <p:cNvPr id="8" name="Tekstfelt 7">
            <a:extLst>
              <a:ext uri="{FF2B5EF4-FFF2-40B4-BE49-F238E27FC236}">
                <a16:creationId xmlns:a16="http://schemas.microsoft.com/office/drawing/2014/main" id="{0BF608AD-2B54-AC42-B17A-478FC93D4074}"/>
              </a:ext>
            </a:extLst>
          </p:cNvPr>
          <p:cNvSpPr txBox="1"/>
          <p:nvPr/>
        </p:nvSpPr>
        <p:spPr>
          <a:xfrm>
            <a:off x="4402119" y="4170875"/>
            <a:ext cx="79248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a-DK" sz="2400" dirty="0">
                <a:solidFill>
                  <a:schemeClr val="tx1"/>
                </a:solidFill>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endParaRPr lang="da-DK" sz="2400" dirty="0">
              <a:solidFill>
                <a:srgbClr val="FF0000"/>
              </a:solidFill>
            </a:endParaRPr>
          </a:p>
        </p:txBody>
      </p:sp>
      <p:sp>
        <p:nvSpPr>
          <p:cNvPr id="9" name="Tekstfelt 8">
            <a:extLst>
              <a:ext uri="{FF2B5EF4-FFF2-40B4-BE49-F238E27FC236}">
                <a16:creationId xmlns:a16="http://schemas.microsoft.com/office/drawing/2014/main" id="{9BD913C2-299A-E241-B1B3-7E1E2857E87A}"/>
              </a:ext>
            </a:extLst>
          </p:cNvPr>
          <p:cNvSpPr txBox="1"/>
          <p:nvPr/>
        </p:nvSpPr>
        <p:spPr>
          <a:xfrm>
            <a:off x="6253216" y="4193711"/>
            <a:ext cx="792480"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dirty="0">
              <a:solidFill>
                <a:schemeClr val="bg1"/>
              </a:solidFill>
            </a:endParaRPr>
          </a:p>
        </p:txBody>
      </p:sp>
    </p:spTree>
    <p:extLst>
      <p:ext uri="{BB962C8B-B14F-4D97-AF65-F5344CB8AC3E}">
        <p14:creationId xmlns:p14="http://schemas.microsoft.com/office/powerpoint/2010/main" val="3864183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p:tgtEl>
                                          <p:spTgt spid="6"/>
                                        </p:tgtEl>
                                        <p:attrNameLst>
                                          <p:attrName>ppt_y</p:attrName>
                                        </p:attrNameLst>
                                      </p:cBhvr>
                                      <p:tavLst>
                                        <p:tav tm="0">
                                          <p:val>
                                            <p:strVal val="#ppt_y+#ppt_h*1.125000"/>
                                          </p:val>
                                        </p:tav>
                                        <p:tav tm="100000">
                                          <p:val>
                                            <p:strVal val="#ppt_y"/>
                                          </p:val>
                                        </p:tav>
                                      </p:tavLst>
                                    </p:anim>
                                    <p:animEffect transition="in" filter="wipe(up)">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p:tgtEl>
                                          <p:spTgt spid="7"/>
                                        </p:tgtEl>
                                        <p:attrNameLst>
                                          <p:attrName>ppt_y</p:attrName>
                                        </p:attrNameLst>
                                      </p:cBhvr>
                                      <p:tavLst>
                                        <p:tav tm="0">
                                          <p:val>
                                            <p:strVal val="#ppt_y+#ppt_h*1.125000"/>
                                          </p:val>
                                        </p:tav>
                                        <p:tav tm="100000">
                                          <p:val>
                                            <p:strVal val="#ppt_y"/>
                                          </p:val>
                                        </p:tav>
                                      </p:tavLst>
                                    </p:anim>
                                    <p:animEffect transition="in" filter="wipe(up)">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p:tgtEl>
                                          <p:spTgt spid="8"/>
                                        </p:tgtEl>
                                        <p:attrNameLst>
                                          <p:attrName>ppt_y</p:attrName>
                                        </p:attrNameLst>
                                      </p:cBhvr>
                                      <p:tavLst>
                                        <p:tav tm="0">
                                          <p:val>
                                            <p:strVal val="#ppt_y+#ppt_h*1.125000"/>
                                          </p:val>
                                        </p:tav>
                                        <p:tav tm="100000">
                                          <p:val>
                                            <p:strVal val="#ppt_y"/>
                                          </p:val>
                                        </p:tav>
                                      </p:tavLst>
                                    </p:anim>
                                    <p:animEffect transition="in" filter="wipe(up)">
                                      <p:cBhvr>
                                        <p:cTn id="38" dur="500"/>
                                        <p:tgtEl>
                                          <p:spTgt spid="8"/>
                                        </p:tgtEl>
                                      </p:cBhvr>
                                    </p:animEffect>
                                  </p:childTnLst>
                                </p:cTn>
                              </p:par>
                            </p:childTnLst>
                          </p:cTn>
                        </p:par>
                      </p:childTnLst>
                    </p:cTn>
                  </p:par>
                  <p:par>
                    <p:cTn id="39" fill="hold">
                      <p:stCondLst>
                        <p:cond delay="indefinite"/>
                      </p:stCondLst>
                      <p:childTnLst>
                        <p:par>
                          <p:cTn id="40" fill="hold">
                            <p:stCondLst>
                              <p:cond delay="0"/>
                            </p:stCondLst>
                            <p:childTnLst>
                              <p:par>
                                <p:cTn id="41" presetID="1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p:tgtEl>
                                          <p:spTgt spid="9"/>
                                        </p:tgtEl>
                                        <p:attrNameLst>
                                          <p:attrName>ppt_y</p:attrName>
                                        </p:attrNameLst>
                                      </p:cBhvr>
                                      <p:tavLst>
                                        <p:tav tm="0">
                                          <p:val>
                                            <p:strVal val="#ppt_y+#ppt_h*1.125000"/>
                                          </p:val>
                                        </p:tav>
                                        <p:tav tm="100000">
                                          <p:val>
                                            <p:strVal val="#ppt_y"/>
                                          </p:val>
                                        </p:tav>
                                      </p:tavLst>
                                    </p:anim>
                                    <p:animEffect transition="in" filter="wipe(up)">
                                      <p:cBhvr>
                                        <p:cTn id="44" dur="500"/>
                                        <p:tgtEl>
                                          <p:spTgt spid="9"/>
                                        </p:tgtEl>
                                      </p:cBhvr>
                                    </p:animEffect>
                                  </p:childTnLst>
                                </p:cTn>
                              </p:par>
                            </p:childTnLst>
                          </p:cTn>
                        </p:par>
                      </p:childTnLst>
                    </p:cTn>
                  </p:par>
                  <p:par>
                    <p:cTn id="45" fill="hold">
                      <p:stCondLst>
                        <p:cond delay="indefinite"/>
                      </p:stCondLst>
                      <p:childTnLst>
                        <p:par>
                          <p:cTn id="46" fill="hold">
                            <p:stCondLst>
                              <p:cond delay="0"/>
                            </p:stCondLst>
                            <p:childTnLst>
                              <p:par>
                                <p:cTn id="47" presetID="12" presetClass="entr" presetSubtype="4"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 calcmode="lin" valueType="num">
                                      <p:cBhvr additive="base">
                                        <p:cTn id="49" dur="500"/>
                                        <p:tgtEl>
                                          <p:spTgt spid="5"/>
                                        </p:tgtEl>
                                        <p:attrNameLst>
                                          <p:attrName>ppt_y</p:attrName>
                                        </p:attrNameLst>
                                      </p:cBhvr>
                                      <p:tavLst>
                                        <p:tav tm="0">
                                          <p:val>
                                            <p:strVal val="#ppt_y+#ppt_h*1.125000"/>
                                          </p:val>
                                        </p:tav>
                                        <p:tav tm="100000">
                                          <p:val>
                                            <p:strVal val="#ppt_y"/>
                                          </p:val>
                                        </p:tav>
                                      </p:tavLst>
                                    </p:anim>
                                    <p:animEffect transition="in" filter="wipe(up)">
                                      <p:cBhvr>
                                        <p:cTn id="5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kstfelt 7">
            <a:extLst>
              <a:ext uri="{FF2B5EF4-FFF2-40B4-BE49-F238E27FC236}">
                <a16:creationId xmlns:a16="http://schemas.microsoft.com/office/drawing/2014/main" id="{7F5091C2-302E-734E-B089-347DDA577C5C}"/>
              </a:ext>
            </a:extLst>
          </p:cNvPr>
          <p:cNvSpPr txBox="1"/>
          <p:nvPr/>
        </p:nvSpPr>
        <p:spPr>
          <a:xfrm>
            <a:off x="4058227" y="3059667"/>
            <a:ext cx="4844752" cy="738664"/>
          </a:xfrm>
          <a:prstGeom prst="rect">
            <a:avLst/>
          </a:prstGeom>
          <a:solidFill>
            <a:schemeClr val="bg1">
              <a:lumMod val="85000"/>
            </a:schemeClr>
          </a:solidFill>
        </p:spPr>
        <p:txBody>
          <a:bodyPr wrap="square" rtlCol="0">
            <a:spAutoFit/>
          </a:bodyPr>
          <a:lstStyle/>
          <a:p>
            <a:r>
              <a:rPr lang="da-DK" sz="2400" dirty="0">
                <a:ea typeface="Apple Symbols" panose="02000000000000000000" pitchFamily="2" charset="-79"/>
                <a:cs typeface="Apple Symbols" panose="02000000000000000000" pitchFamily="2" charset="-79"/>
              </a:rPr>
              <a:t>en ”normal” 12+ åbning</a:t>
            </a:r>
          </a:p>
          <a:p>
            <a:endParaRPr lang="da-DK" dirty="0"/>
          </a:p>
        </p:txBody>
      </p:sp>
      <p:sp>
        <p:nvSpPr>
          <p:cNvPr id="2" name="Titel 1">
            <a:extLst>
              <a:ext uri="{FF2B5EF4-FFF2-40B4-BE49-F238E27FC236}">
                <a16:creationId xmlns:a16="http://schemas.microsoft.com/office/drawing/2014/main" id="{D8BF4502-01C2-4D47-8A1B-A7E506455922}"/>
              </a:ext>
            </a:extLst>
          </p:cNvPr>
          <p:cNvSpPr>
            <a:spLocks noGrp="1"/>
          </p:cNvSpPr>
          <p:nvPr>
            <p:ph type="title"/>
          </p:nvPr>
        </p:nvSpPr>
        <p:spPr/>
        <p:txBody>
          <a:bodyPr/>
          <a:lstStyle/>
          <a:p>
            <a:r>
              <a:rPr lang="da-DK" dirty="0"/>
              <a:t>Åbners svarmuligheder</a:t>
            </a:r>
            <a:br>
              <a:rPr lang="da-DK" dirty="0"/>
            </a:br>
            <a:r>
              <a:rPr lang="da-DK" sz="2400" dirty="0"/>
              <a:t> - basis</a:t>
            </a:r>
          </a:p>
        </p:txBody>
      </p:sp>
      <p:sp>
        <p:nvSpPr>
          <p:cNvPr id="3" name="Pladsholder til indhold 2">
            <a:extLst>
              <a:ext uri="{FF2B5EF4-FFF2-40B4-BE49-F238E27FC236}">
                <a16:creationId xmlns:a16="http://schemas.microsoft.com/office/drawing/2014/main" id="{ED331BC9-1555-BC46-9690-7A75B69C08A6}"/>
              </a:ext>
            </a:extLst>
          </p:cNvPr>
          <p:cNvSpPr>
            <a:spLocks noGrp="1"/>
          </p:cNvSpPr>
          <p:nvPr>
            <p:ph idx="1"/>
          </p:nvPr>
        </p:nvSpPr>
        <p:spPr>
          <a:xfrm>
            <a:off x="749147" y="2015732"/>
            <a:ext cx="10477041" cy="3900326"/>
          </a:xfrm>
        </p:spPr>
        <p:txBody>
          <a:bodyPr>
            <a:noAutofit/>
          </a:bodyPr>
          <a:lstStyle/>
          <a:p>
            <a:pPr marL="0" indent="0">
              <a:buNone/>
            </a:pPr>
            <a:r>
              <a:rPr lang="da-DK" sz="2400" b="1" dirty="0">
                <a:ea typeface="Apple Symbols" panose="02000000000000000000" pitchFamily="2" charset="-79"/>
                <a:cs typeface="Apple Symbols" panose="02000000000000000000" pitchFamily="2" charset="-79"/>
              </a:rPr>
              <a:t>Nord	Øst	Syd	Vest</a:t>
            </a:r>
          </a:p>
          <a:p>
            <a:pPr marL="0" indent="0">
              <a:buNone/>
            </a:pPr>
            <a:r>
              <a:rPr lang="da-DK" sz="2400" dirty="0">
                <a:ea typeface="Apple Symbols" panose="02000000000000000000" pitchFamily="2" charset="-79"/>
                <a:cs typeface="Apple Symbols" panose="02000000000000000000" pitchFamily="2" charset="-79"/>
              </a:rPr>
              <a:t>Pas	Pas	1</a:t>
            </a:r>
            <a:r>
              <a:rPr lang="da-DK" sz="2400" dirty="0">
                <a:solidFill>
                  <a:srgbClr val="FF0000"/>
                </a:solidFill>
                <a:ea typeface="Apple Symbols" panose="02000000000000000000" pitchFamily="2" charset="-79"/>
                <a:cs typeface="Apple Symbols" panose="02000000000000000000" pitchFamily="2" charset="-79"/>
                <a:sym typeface="Apple Color Emoji" pitchFamily="2" charset="0"/>
              </a:rPr>
              <a:t>♥︎</a:t>
            </a:r>
            <a:r>
              <a:rPr lang="da-DK" sz="2400" dirty="0">
                <a:ea typeface="Apple Symbols" panose="02000000000000000000" pitchFamily="2" charset="-79"/>
                <a:cs typeface="Apple Symbols" panose="02000000000000000000" pitchFamily="2" charset="-79"/>
              </a:rPr>
              <a:t>	Pas</a:t>
            </a:r>
          </a:p>
          <a:p>
            <a:pPr marL="0" indent="0">
              <a:buNone/>
            </a:pPr>
            <a:r>
              <a:rPr lang="da-DK" sz="2400" dirty="0">
                <a:ea typeface="Apple Symbols" panose="02000000000000000000" pitchFamily="2" charset="-79"/>
                <a:cs typeface="Apple Symbols" panose="02000000000000000000" pitchFamily="2" charset="-79"/>
              </a:rPr>
              <a:t>2</a:t>
            </a:r>
            <a:r>
              <a:rPr lang="da-DK" sz="2400" dirty="0">
                <a:solidFill>
                  <a:srgbClr val="00B05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	Pas	</a:t>
            </a:r>
            <a:r>
              <a:rPr lang="da-DK" sz="2400" dirty="0">
                <a:solidFill>
                  <a:srgbClr val="C00000"/>
                </a:solidFill>
                <a:ea typeface="Apple Symbols" panose="02000000000000000000" pitchFamily="2" charset="-79"/>
                <a:cs typeface="Apple Symbols" panose="02000000000000000000" pitchFamily="2" charset="-79"/>
                <a:sym typeface="Apple Color Emoji" pitchFamily="2" charset="0"/>
              </a:rPr>
              <a:t>	</a:t>
            </a:r>
            <a:r>
              <a:rPr lang="da-DK" sz="2400" dirty="0">
                <a:ea typeface="Apple Symbols" panose="02000000000000000000" pitchFamily="2" charset="-79"/>
                <a:cs typeface="Apple Symbols" panose="02000000000000000000" pitchFamily="2" charset="-79"/>
              </a:rPr>
              <a:t>		 		</a:t>
            </a:r>
          </a:p>
          <a:p>
            <a:pPr marL="0" indent="0">
              <a:buNone/>
            </a:pPr>
            <a:endParaRPr lang="da-DK" sz="2400" dirty="0">
              <a:ea typeface="Apple Symbols" panose="02000000000000000000" pitchFamily="2" charset="-79"/>
              <a:cs typeface="Apple Symbols" panose="02000000000000000000" pitchFamily="2" charset="-79"/>
            </a:endParaRPr>
          </a:p>
          <a:p>
            <a:pPr marL="0" indent="0">
              <a:buNone/>
            </a:pPr>
            <a:r>
              <a:rPr lang="da-DK" sz="2400" dirty="0">
                <a:ea typeface="Apple Symbols" panose="02000000000000000000" pitchFamily="2" charset="-79"/>
                <a:cs typeface="Apple Symbols" panose="02000000000000000000" pitchFamily="2" charset="-79"/>
              </a:rPr>
              <a:t>VI SKAL IKKE LÆNGERE!</a:t>
            </a:r>
          </a:p>
          <a:p>
            <a:pPr marL="0" indent="0">
              <a:buNone/>
            </a:pPr>
            <a:endParaRPr lang="da-DK" sz="2400" dirty="0">
              <a:ea typeface="Apple Symbols" panose="02000000000000000000" pitchFamily="2" charset="-79"/>
              <a:cs typeface="Apple Symbols" panose="02000000000000000000" pitchFamily="2" charset="-79"/>
            </a:endParaRPr>
          </a:p>
          <a:p>
            <a:pPr marL="0" indent="0">
              <a:buNone/>
            </a:pPr>
            <a:r>
              <a:rPr lang="da-DK" sz="2400" dirty="0">
                <a:ea typeface="Apple Symbols" panose="02000000000000000000" pitchFamily="2" charset="-79"/>
                <a:cs typeface="Apple Symbols" panose="02000000000000000000" pitchFamily="2" charset="-79"/>
              </a:rPr>
              <a:t>2</a:t>
            </a:r>
            <a:r>
              <a:rPr lang="da-DK" sz="2400" dirty="0">
                <a:solidFill>
                  <a:srgbClr val="C0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 og 2</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 meldingerne er hvad du skal huske for at spille med konventionen	</a:t>
            </a:r>
          </a:p>
        </p:txBody>
      </p:sp>
      <p:sp>
        <p:nvSpPr>
          <p:cNvPr id="4" name="Tekstfelt 3">
            <a:extLst>
              <a:ext uri="{FF2B5EF4-FFF2-40B4-BE49-F238E27FC236}">
                <a16:creationId xmlns:a16="http://schemas.microsoft.com/office/drawing/2014/main" id="{BD5AA894-532A-4048-B115-F330CE9F4CC0}"/>
              </a:ext>
            </a:extLst>
          </p:cNvPr>
          <p:cNvSpPr txBox="1"/>
          <p:nvPr/>
        </p:nvSpPr>
        <p:spPr>
          <a:xfrm>
            <a:off x="2593076" y="3198167"/>
            <a:ext cx="79248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a-DK" sz="2400" dirty="0">
                <a:ea typeface="Apple Symbols" panose="02000000000000000000" pitchFamily="2" charset="-79"/>
                <a:cs typeface="Apple Symbols" panose="02000000000000000000" pitchFamily="2" charset="-79"/>
              </a:rPr>
              <a:t>2</a:t>
            </a:r>
            <a:r>
              <a:rPr lang="da-DK" sz="2400" dirty="0">
                <a:solidFill>
                  <a:srgbClr val="C00000"/>
                </a:solidFill>
                <a:ea typeface="Apple Symbols" panose="02000000000000000000" pitchFamily="2" charset="-79"/>
                <a:cs typeface="Apple Symbols" panose="02000000000000000000" pitchFamily="2" charset="-79"/>
                <a:sym typeface="Apple Color Emoji" pitchFamily="2" charset="0"/>
              </a:rPr>
              <a:t>♦︎</a:t>
            </a:r>
            <a:endParaRPr lang="da-DK" sz="2400" dirty="0">
              <a:solidFill>
                <a:srgbClr val="FF0000"/>
              </a:solidFill>
            </a:endParaRPr>
          </a:p>
        </p:txBody>
      </p:sp>
      <p:sp>
        <p:nvSpPr>
          <p:cNvPr id="5" name="Tekstfelt 4">
            <a:extLst>
              <a:ext uri="{FF2B5EF4-FFF2-40B4-BE49-F238E27FC236}">
                <a16:creationId xmlns:a16="http://schemas.microsoft.com/office/drawing/2014/main" id="{0952A5A9-AE28-7541-A0C1-FAB1566B7D0A}"/>
              </a:ext>
            </a:extLst>
          </p:cNvPr>
          <p:cNvSpPr txBox="1"/>
          <p:nvPr/>
        </p:nvSpPr>
        <p:spPr>
          <a:xfrm>
            <a:off x="2593076" y="3198166"/>
            <a:ext cx="79248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a-DK" sz="2400" dirty="0">
                <a:ea typeface="Apple Symbols" panose="02000000000000000000" pitchFamily="2" charset="-79"/>
                <a:cs typeface="Apple Symbols" panose="02000000000000000000" pitchFamily="2" charset="-79"/>
              </a:rPr>
              <a:t>2</a:t>
            </a:r>
            <a:r>
              <a:rPr lang="da-DK" sz="2400" dirty="0">
                <a:solidFill>
                  <a:srgbClr val="FF0000"/>
                </a:solidFill>
                <a:ea typeface="Apple Symbols" panose="02000000000000000000" pitchFamily="2" charset="-79"/>
                <a:cs typeface="Apple Symbols" panose="02000000000000000000" pitchFamily="2" charset="-79"/>
                <a:sym typeface="Apple Color Emoji" pitchFamily="2" charset="0"/>
              </a:rPr>
              <a:t>♥︎</a:t>
            </a:r>
            <a:endParaRPr lang="da-DK" sz="2400" dirty="0">
              <a:solidFill>
                <a:srgbClr val="FF0000"/>
              </a:solidFill>
            </a:endParaRPr>
          </a:p>
        </p:txBody>
      </p:sp>
      <p:sp>
        <p:nvSpPr>
          <p:cNvPr id="6" name="Tekstfelt 5">
            <a:extLst>
              <a:ext uri="{FF2B5EF4-FFF2-40B4-BE49-F238E27FC236}">
                <a16:creationId xmlns:a16="http://schemas.microsoft.com/office/drawing/2014/main" id="{CB9006B9-A409-7B43-9102-1DC40044305A}"/>
              </a:ext>
            </a:extLst>
          </p:cNvPr>
          <p:cNvSpPr txBox="1"/>
          <p:nvPr/>
        </p:nvSpPr>
        <p:spPr>
          <a:xfrm>
            <a:off x="4058227" y="3169761"/>
            <a:ext cx="6540500" cy="461665"/>
          </a:xfrm>
          <a:prstGeom prst="rect">
            <a:avLst/>
          </a:prstGeom>
          <a:solidFill>
            <a:schemeClr val="bg1">
              <a:lumMod val="85000"/>
            </a:schemeClr>
          </a:solidFill>
        </p:spPr>
        <p:txBody>
          <a:bodyPr wrap="square" rtlCol="0">
            <a:spAutoFit/>
          </a:bodyPr>
          <a:lstStyle/>
          <a:p>
            <a:r>
              <a:rPr lang="da-DK" sz="2400" dirty="0">
                <a:ea typeface="Apple Symbols" panose="02000000000000000000" pitchFamily="2" charset="-79"/>
                <a:cs typeface="Apple Symbols" panose="02000000000000000000" pitchFamily="2" charset="-79"/>
              </a:rPr>
              <a:t>en ”svag” åbningshånd med 8 til 12 honnør point</a:t>
            </a:r>
            <a:r>
              <a:rPr lang="da-DK" dirty="0">
                <a:ea typeface="Apple Symbols" panose="02000000000000000000" pitchFamily="2" charset="-79"/>
                <a:cs typeface="Apple Symbols" panose="02000000000000000000" pitchFamily="2" charset="-79"/>
              </a:rPr>
              <a:t>.</a:t>
            </a:r>
          </a:p>
        </p:txBody>
      </p:sp>
    </p:spTree>
    <p:extLst>
      <p:ext uri="{BB962C8B-B14F-4D97-AF65-F5344CB8AC3E}">
        <p14:creationId xmlns:p14="http://schemas.microsoft.com/office/powerpoint/2010/main" val="1535722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ppt_y</p:attrName>
                                        </p:attrNameLst>
                                      </p:cBhvr>
                                      <p:tavLst>
                                        <p:tav tm="0">
                                          <p:val>
                                            <p:strVal val="#ppt_y+#ppt_h*1.125000"/>
                                          </p:val>
                                        </p:tav>
                                        <p:tav tm="100000">
                                          <p:val>
                                            <p:strVal val="#ppt_y"/>
                                          </p:val>
                                        </p:tav>
                                      </p:tavLst>
                                    </p:anim>
                                    <p:animEffect transition="in" filter="wipe(up)">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 grpId="0" animBg="1"/>
      <p:bldP spid="5" grpId="0" animBg="1"/>
      <p:bldP spid="6"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E5C536-5B70-934B-8F74-3D83E9A01724}"/>
              </a:ext>
            </a:extLst>
          </p:cNvPr>
          <p:cNvSpPr>
            <a:spLocks noGrp="1"/>
          </p:cNvSpPr>
          <p:nvPr>
            <p:ph type="title"/>
          </p:nvPr>
        </p:nvSpPr>
        <p:spPr/>
        <p:txBody>
          <a:bodyPr/>
          <a:lstStyle/>
          <a:p>
            <a:r>
              <a:rPr lang="da-DK" dirty="0"/>
              <a:t>Omvendt </a:t>
            </a:r>
            <a:r>
              <a:rPr lang="da-DK" dirty="0" err="1"/>
              <a:t>toronto</a:t>
            </a:r>
            <a:br>
              <a:rPr lang="da-DK" dirty="0"/>
            </a:br>
            <a:r>
              <a:rPr lang="da-DK" sz="2400" dirty="0"/>
              <a:t> - når 4. hånd melder</a:t>
            </a:r>
            <a:endParaRPr lang="da-DK" dirty="0"/>
          </a:p>
        </p:txBody>
      </p:sp>
      <p:sp>
        <p:nvSpPr>
          <p:cNvPr id="3" name="Pladsholder til indhold 2">
            <a:extLst>
              <a:ext uri="{FF2B5EF4-FFF2-40B4-BE49-F238E27FC236}">
                <a16:creationId xmlns:a16="http://schemas.microsoft.com/office/drawing/2014/main" id="{6FEFB58B-320F-3840-97A9-1F79C862279C}"/>
              </a:ext>
            </a:extLst>
          </p:cNvPr>
          <p:cNvSpPr>
            <a:spLocks noGrp="1"/>
          </p:cNvSpPr>
          <p:nvPr>
            <p:ph idx="1"/>
          </p:nvPr>
        </p:nvSpPr>
        <p:spPr/>
        <p:txBody>
          <a:bodyPr>
            <a:normAutofit/>
          </a:bodyPr>
          <a:lstStyle/>
          <a:p>
            <a:pPr marL="0" indent="0">
              <a:buNone/>
            </a:pPr>
            <a:r>
              <a:rPr lang="da-DK" sz="2400" dirty="0">
                <a:ea typeface="Apple Symbols" panose="02000000000000000000" pitchFamily="2" charset="-79"/>
                <a:cs typeface="Apple Symbols" panose="02000000000000000000" pitchFamily="2" charset="-79"/>
              </a:rPr>
              <a:t>Efter en melding i 4. hånd er overmelding i den indmeldte farve 10-11 </a:t>
            </a:r>
            <a:r>
              <a:rPr lang="da-DK" sz="2400" dirty="0" err="1">
                <a:ea typeface="Apple Symbols" panose="02000000000000000000" pitchFamily="2" charset="-79"/>
                <a:cs typeface="Apple Symbols" panose="02000000000000000000" pitchFamily="2" charset="-79"/>
              </a:rPr>
              <a:t>hp</a:t>
            </a:r>
            <a:r>
              <a:rPr lang="da-DK" sz="2400" dirty="0">
                <a:ea typeface="Apple Symbols" panose="02000000000000000000" pitchFamily="2" charset="-79"/>
                <a:cs typeface="Apple Symbols" panose="02000000000000000000" pitchFamily="2" charset="-79"/>
              </a:rPr>
              <a:t> med mindst 3 korts støtte</a:t>
            </a:r>
          </a:p>
          <a:p>
            <a:pPr marL="0" indent="0">
              <a:buNone/>
            </a:pPr>
            <a:r>
              <a:rPr lang="da-DK" sz="2400" b="1" dirty="0">
                <a:ea typeface="Apple Symbols" panose="02000000000000000000" pitchFamily="2" charset="-79"/>
                <a:cs typeface="Apple Symbols" panose="02000000000000000000" pitchFamily="2" charset="-79"/>
              </a:rPr>
              <a:t>Nord		Øst		Syd		Vest</a:t>
            </a:r>
          </a:p>
          <a:p>
            <a:pPr marL="0" indent="0">
              <a:buNone/>
            </a:pPr>
            <a:endParaRPr lang="da-DK" dirty="0">
              <a:ea typeface="Apple Symbols" panose="02000000000000000000" pitchFamily="2" charset="-79"/>
              <a:cs typeface="Apple Symbols" panose="02000000000000000000" pitchFamily="2" charset="-79"/>
            </a:endParaRPr>
          </a:p>
          <a:p>
            <a:pPr marL="0" indent="0">
              <a:buNone/>
            </a:pPr>
            <a:endParaRPr lang="da-DK" dirty="0">
              <a:ea typeface="Apple Symbols" panose="02000000000000000000" pitchFamily="2" charset="-79"/>
              <a:cs typeface="Apple Symbols" panose="02000000000000000000" pitchFamily="2" charset="-79"/>
            </a:endParaRPr>
          </a:p>
        </p:txBody>
      </p:sp>
      <p:sp>
        <p:nvSpPr>
          <p:cNvPr id="4" name="Tekstfelt 3">
            <a:extLst>
              <a:ext uri="{FF2B5EF4-FFF2-40B4-BE49-F238E27FC236}">
                <a16:creationId xmlns:a16="http://schemas.microsoft.com/office/drawing/2014/main" id="{17E893DA-BCA9-804E-8D44-C1C19D1AB55A}"/>
              </a:ext>
            </a:extLst>
          </p:cNvPr>
          <p:cNvSpPr txBox="1"/>
          <p:nvPr/>
        </p:nvSpPr>
        <p:spPr>
          <a:xfrm>
            <a:off x="1451579" y="3510205"/>
            <a:ext cx="792480"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dirty="0">
              <a:solidFill>
                <a:schemeClr val="bg1"/>
              </a:solidFill>
            </a:endParaRPr>
          </a:p>
        </p:txBody>
      </p:sp>
      <p:sp>
        <p:nvSpPr>
          <p:cNvPr id="5" name="Tekstfelt 4">
            <a:extLst>
              <a:ext uri="{FF2B5EF4-FFF2-40B4-BE49-F238E27FC236}">
                <a16:creationId xmlns:a16="http://schemas.microsoft.com/office/drawing/2014/main" id="{210DB1FE-0DED-1749-8473-271D5693F0F2}"/>
              </a:ext>
            </a:extLst>
          </p:cNvPr>
          <p:cNvSpPr txBox="1"/>
          <p:nvPr/>
        </p:nvSpPr>
        <p:spPr>
          <a:xfrm>
            <a:off x="3248810" y="3510205"/>
            <a:ext cx="792480"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dirty="0">
              <a:solidFill>
                <a:schemeClr val="bg1"/>
              </a:solidFill>
            </a:endParaRPr>
          </a:p>
        </p:txBody>
      </p:sp>
      <p:sp>
        <p:nvSpPr>
          <p:cNvPr id="6" name="Tekstfelt 5">
            <a:extLst>
              <a:ext uri="{FF2B5EF4-FFF2-40B4-BE49-F238E27FC236}">
                <a16:creationId xmlns:a16="http://schemas.microsoft.com/office/drawing/2014/main" id="{E3B7DB61-B961-4242-8851-D2BCE059BD6B}"/>
              </a:ext>
            </a:extLst>
          </p:cNvPr>
          <p:cNvSpPr txBox="1"/>
          <p:nvPr/>
        </p:nvSpPr>
        <p:spPr>
          <a:xfrm>
            <a:off x="5046041" y="3510205"/>
            <a:ext cx="79248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a-DK" sz="2400" dirty="0">
                <a:solidFill>
                  <a:schemeClr val="tx1"/>
                </a:solidFill>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endParaRPr lang="da-DK" sz="2400" dirty="0">
              <a:solidFill>
                <a:srgbClr val="FF0000"/>
              </a:solidFill>
            </a:endParaRPr>
          </a:p>
        </p:txBody>
      </p:sp>
      <p:sp>
        <p:nvSpPr>
          <p:cNvPr id="8" name="Tekstfelt 7">
            <a:extLst>
              <a:ext uri="{FF2B5EF4-FFF2-40B4-BE49-F238E27FC236}">
                <a16:creationId xmlns:a16="http://schemas.microsoft.com/office/drawing/2014/main" id="{FF22ABC5-BD94-DE48-913B-6B0A96BFD8D5}"/>
              </a:ext>
            </a:extLst>
          </p:cNvPr>
          <p:cNvSpPr txBox="1"/>
          <p:nvPr/>
        </p:nvSpPr>
        <p:spPr>
          <a:xfrm>
            <a:off x="6843272" y="3502510"/>
            <a:ext cx="79248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a-DK" sz="2400" dirty="0">
                <a:solidFill>
                  <a:schemeClr val="tx1"/>
                </a:solidFill>
                <a:ea typeface="Apple Symbols" panose="02000000000000000000" pitchFamily="2" charset="-79"/>
                <a:cs typeface="Apple Symbols" panose="02000000000000000000" pitchFamily="2" charset="-79"/>
              </a:rPr>
              <a:t>1♠︎</a:t>
            </a:r>
            <a:endParaRPr lang="da-DK" sz="2400" dirty="0">
              <a:solidFill>
                <a:srgbClr val="FF0000"/>
              </a:solidFill>
            </a:endParaRPr>
          </a:p>
        </p:txBody>
      </p:sp>
      <p:sp>
        <p:nvSpPr>
          <p:cNvPr id="9" name="Tekstfelt 8">
            <a:extLst>
              <a:ext uri="{FF2B5EF4-FFF2-40B4-BE49-F238E27FC236}">
                <a16:creationId xmlns:a16="http://schemas.microsoft.com/office/drawing/2014/main" id="{EBEDFFA2-156D-0747-9601-944A36721B8E}"/>
              </a:ext>
            </a:extLst>
          </p:cNvPr>
          <p:cNvSpPr txBox="1"/>
          <p:nvPr/>
        </p:nvSpPr>
        <p:spPr>
          <a:xfrm>
            <a:off x="1451579" y="4257442"/>
            <a:ext cx="79248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a-DK" sz="2400" dirty="0">
                <a:solidFill>
                  <a:schemeClr val="tx1"/>
                </a:solidFill>
                <a:ea typeface="Apple Symbols" panose="02000000000000000000" pitchFamily="2" charset="-79"/>
                <a:cs typeface="Apple Symbols" panose="02000000000000000000" pitchFamily="2" charset="-79"/>
              </a:rPr>
              <a:t>2♠︎</a:t>
            </a:r>
            <a:endParaRPr lang="da-DK" sz="2400" dirty="0">
              <a:solidFill>
                <a:srgbClr val="FF0000"/>
              </a:solidFill>
            </a:endParaRPr>
          </a:p>
        </p:txBody>
      </p:sp>
    </p:spTree>
    <p:extLst>
      <p:ext uri="{BB962C8B-B14F-4D97-AF65-F5344CB8AC3E}">
        <p14:creationId xmlns:p14="http://schemas.microsoft.com/office/powerpoint/2010/main" val="2839507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p:tgtEl>
                                          <p:spTgt spid="4"/>
                                        </p:tgtEl>
                                        <p:attrNameLst>
                                          <p:attrName>ppt_y</p:attrName>
                                        </p:attrNameLst>
                                      </p:cBhvr>
                                      <p:tavLst>
                                        <p:tav tm="0">
                                          <p:val>
                                            <p:strVal val="#ppt_y+#ppt_h*1.125000"/>
                                          </p:val>
                                        </p:tav>
                                        <p:tav tm="100000">
                                          <p:val>
                                            <p:strVal val="#ppt_y"/>
                                          </p:val>
                                        </p:tav>
                                      </p:tavLst>
                                    </p:anim>
                                    <p:animEffect transition="in" filter="wipe(up)">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p:tgtEl>
                                          <p:spTgt spid="5"/>
                                        </p:tgtEl>
                                        <p:attrNameLst>
                                          <p:attrName>ppt_y</p:attrName>
                                        </p:attrNameLst>
                                      </p:cBhvr>
                                      <p:tavLst>
                                        <p:tav tm="0">
                                          <p:val>
                                            <p:strVal val="#ppt_y+#ppt_h*1.125000"/>
                                          </p:val>
                                        </p:tav>
                                        <p:tav tm="100000">
                                          <p:val>
                                            <p:strVal val="#ppt_y"/>
                                          </p:val>
                                        </p:tav>
                                      </p:tavLst>
                                    </p:anim>
                                    <p:animEffect transition="in" filter="wipe(up)">
                                      <p:cBhvr>
                                        <p:cTn id="26" dur="5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p:tgtEl>
                                          <p:spTgt spid="6"/>
                                        </p:tgtEl>
                                        <p:attrNameLst>
                                          <p:attrName>ppt_y</p:attrName>
                                        </p:attrNameLst>
                                      </p:cBhvr>
                                      <p:tavLst>
                                        <p:tav tm="0">
                                          <p:val>
                                            <p:strVal val="#ppt_y+#ppt_h*1.125000"/>
                                          </p:val>
                                        </p:tav>
                                        <p:tav tm="100000">
                                          <p:val>
                                            <p:strVal val="#ppt_y"/>
                                          </p:val>
                                        </p:tav>
                                      </p:tavLst>
                                    </p:anim>
                                    <p:animEffect transition="in" filter="wipe(up)">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p:tgtEl>
                                          <p:spTgt spid="8"/>
                                        </p:tgtEl>
                                        <p:attrNameLst>
                                          <p:attrName>ppt_y</p:attrName>
                                        </p:attrNameLst>
                                      </p:cBhvr>
                                      <p:tavLst>
                                        <p:tav tm="0">
                                          <p:val>
                                            <p:strVal val="#ppt_y+#ppt_h*1.125000"/>
                                          </p:val>
                                        </p:tav>
                                        <p:tav tm="100000">
                                          <p:val>
                                            <p:strVal val="#ppt_y"/>
                                          </p:val>
                                        </p:tav>
                                      </p:tavLst>
                                    </p:anim>
                                    <p:animEffect transition="in" filter="wipe(up)">
                                      <p:cBhvr>
                                        <p:cTn id="38" dur="500"/>
                                        <p:tgtEl>
                                          <p:spTgt spid="8"/>
                                        </p:tgtEl>
                                      </p:cBhvr>
                                    </p:animEffect>
                                  </p:childTnLst>
                                </p:cTn>
                              </p:par>
                            </p:childTnLst>
                          </p:cTn>
                        </p:par>
                      </p:childTnLst>
                    </p:cTn>
                  </p:par>
                  <p:par>
                    <p:cTn id="39" fill="hold">
                      <p:stCondLst>
                        <p:cond delay="indefinite"/>
                      </p:stCondLst>
                      <p:childTnLst>
                        <p:par>
                          <p:cTn id="40" fill="hold">
                            <p:stCondLst>
                              <p:cond delay="0"/>
                            </p:stCondLst>
                            <p:childTnLst>
                              <p:par>
                                <p:cTn id="41" presetID="1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p:tgtEl>
                                          <p:spTgt spid="9"/>
                                        </p:tgtEl>
                                        <p:attrNameLst>
                                          <p:attrName>ppt_y</p:attrName>
                                        </p:attrNameLst>
                                      </p:cBhvr>
                                      <p:tavLst>
                                        <p:tav tm="0">
                                          <p:val>
                                            <p:strVal val="#ppt_y+#ppt_h*1.125000"/>
                                          </p:val>
                                        </p:tav>
                                        <p:tav tm="100000">
                                          <p:val>
                                            <p:strVal val="#ppt_y"/>
                                          </p:val>
                                        </p:tav>
                                      </p:tavLst>
                                    </p:anim>
                                    <p:animEffect transition="in" filter="wipe(up)">
                                      <p:cBhvr>
                                        <p:cTn id="4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8"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F708FF-3E68-1E4B-96DE-F14A4CE7A033}"/>
              </a:ext>
            </a:extLst>
          </p:cNvPr>
          <p:cNvSpPr>
            <a:spLocks noGrp="1"/>
          </p:cNvSpPr>
          <p:nvPr>
            <p:ph type="title"/>
          </p:nvPr>
        </p:nvSpPr>
        <p:spPr/>
        <p:txBody>
          <a:bodyPr/>
          <a:lstStyle/>
          <a:p>
            <a:r>
              <a:rPr lang="da-DK" dirty="0"/>
              <a:t>Et par eksempler med Brug af ALA</a:t>
            </a:r>
          </a:p>
        </p:txBody>
      </p:sp>
      <p:sp>
        <p:nvSpPr>
          <p:cNvPr id="3" name="Pladsholder til indhold 2">
            <a:extLst>
              <a:ext uri="{FF2B5EF4-FFF2-40B4-BE49-F238E27FC236}">
                <a16:creationId xmlns:a16="http://schemas.microsoft.com/office/drawing/2014/main" id="{0DAE6976-735C-864D-B337-E0C35615A7B3}"/>
              </a:ext>
            </a:extLst>
          </p:cNvPr>
          <p:cNvSpPr>
            <a:spLocks noGrp="1"/>
          </p:cNvSpPr>
          <p:nvPr>
            <p:ph idx="1"/>
          </p:nvPr>
        </p:nvSpPr>
        <p:spPr>
          <a:xfrm>
            <a:off x="1385567" y="1439004"/>
            <a:ext cx="9603275" cy="584249"/>
          </a:xfrm>
        </p:spPr>
        <p:txBody>
          <a:bodyPr/>
          <a:lstStyle/>
          <a:p>
            <a:r>
              <a:rPr lang="da-DK" dirty="0"/>
              <a:t>ATTITUDE – LÆNGDE - ATTITUDE</a:t>
            </a:r>
          </a:p>
        </p:txBody>
      </p:sp>
      <p:pic>
        <p:nvPicPr>
          <p:cNvPr id="1056" name="Picture 32">
            <a:extLst>
              <a:ext uri="{FF2B5EF4-FFF2-40B4-BE49-F238E27FC236}">
                <a16:creationId xmlns:a16="http://schemas.microsoft.com/office/drawing/2014/main" id="{E5334AF1-2CA6-E949-AC35-A3E75B91F0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1815" y="2561238"/>
            <a:ext cx="498402" cy="664535"/>
          </a:xfrm>
          <a:prstGeom prst="rect">
            <a:avLst/>
          </a:prstGeom>
          <a:noFill/>
          <a:extLst>
            <a:ext uri="{909E8E84-426E-40DD-AFC4-6F175D3DCCD1}">
              <a14:hiddenFill xmlns:a14="http://schemas.microsoft.com/office/drawing/2010/main">
                <a:solidFill>
                  <a:srgbClr val="FFFFFF"/>
                </a:solidFill>
              </a14:hiddenFill>
            </a:ext>
          </a:extLst>
        </p:spPr>
      </p:pic>
      <p:pic>
        <p:nvPicPr>
          <p:cNvPr id="1057" name="Picture 33">
            <a:extLst>
              <a:ext uri="{FF2B5EF4-FFF2-40B4-BE49-F238E27FC236}">
                <a16:creationId xmlns:a16="http://schemas.microsoft.com/office/drawing/2014/main" id="{2A502BA7-73DD-E24C-A61D-FF7C73FB51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6388" y="2561237"/>
            <a:ext cx="498401" cy="664535"/>
          </a:xfrm>
          <a:prstGeom prst="rect">
            <a:avLst/>
          </a:prstGeom>
          <a:noFill/>
          <a:extLst>
            <a:ext uri="{909E8E84-426E-40DD-AFC4-6F175D3DCCD1}">
              <a14:hiddenFill xmlns:a14="http://schemas.microsoft.com/office/drawing/2010/main">
                <a:solidFill>
                  <a:srgbClr val="FFFFFF"/>
                </a:solidFill>
              </a14:hiddenFill>
            </a:ext>
          </a:extLst>
        </p:spPr>
      </p:pic>
      <p:pic>
        <p:nvPicPr>
          <p:cNvPr id="1058" name="Picture 34">
            <a:extLst>
              <a:ext uri="{FF2B5EF4-FFF2-40B4-BE49-F238E27FC236}">
                <a16:creationId xmlns:a16="http://schemas.microsoft.com/office/drawing/2014/main" id="{72AA6B3C-2046-7C44-B62A-BE603A24559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57397" y="3428998"/>
            <a:ext cx="498402" cy="664535"/>
          </a:xfrm>
          <a:prstGeom prst="rect">
            <a:avLst/>
          </a:prstGeom>
          <a:noFill/>
          <a:extLst>
            <a:ext uri="{909E8E84-426E-40DD-AFC4-6F175D3DCCD1}">
              <a14:hiddenFill xmlns:a14="http://schemas.microsoft.com/office/drawing/2010/main">
                <a:solidFill>
                  <a:srgbClr val="FFFFFF"/>
                </a:solidFill>
              </a14:hiddenFill>
            </a:ext>
          </a:extLst>
        </p:spPr>
      </p:pic>
      <p:pic>
        <p:nvPicPr>
          <p:cNvPr id="1059" name="Picture 35">
            <a:extLst>
              <a:ext uri="{FF2B5EF4-FFF2-40B4-BE49-F238E27FC236}">
                <a16:creationId xmlns:a16="http://schemas.microsoft.com/office/drawing/2014/main" id="{D8402431-3EC8-FE45-9C8C-7B80EE13C8D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23035" y="3448816"/>
            <a:ext cx="498401" cy="664535"/>
          </a:xfrm>
          <a:prstGeom prst="rect">
            <a:avLst/>
          </a:prstGeom>
          <a:noFill/>
          <a:extLst>
            <a:ext uri="{909E8E84-426E-40DD-AFC4-6F175D3DCCD1}">
              <a14:hiddenFill xmlns:a14="http://schemas.microsoft.com/office/drawing/2010/main">
                <a:solidFill>
                  <a:srgbClr val="FFFFFF"/>
                </a:solidFill>
              </a14:hiddenFill>
            </a:ext>
          </a:extLst>
        </p:spPr>
      </p:pic>
      <p:pic>
        <p:nvPicPr>
          <p:cNvPr id="1060" name="Picture 36">
            <a:extLst>
              <a:ext uri="{FF2B5EF4-FFF2-40B4-BE49-F238E27FC236}">
                <a16:creationId xmlns:a16="http://schemas.microsoft.com/office/drawing/2014/main" id="{33368052-C0D9-A441-8FCB-B9C309DC758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07963" y="5229908"/>
            <a:ext cx="498401" cy="664535"/>
          </a:xfrm>
          <a:prstGeom prst="rect">
            <a:avLst/>
          </a:prstGeom>
          <a:noFill/>
          <a:extLst>
            <a:ext uri="{909E8E84-426E-40DD-AFC4-6F175D3DCCD1}">
              <a14:hiddenFill xmlns:a14="http://schemas.microsoft.com/office/drawing/2010/main">
                <a:solidFill>
                  <a:srgbClr val="FFFFFF"/>
                </a:solidFill>
              </a14:hiddenFill>
            </a:ext>
          </a:extLst>
        </p:spPr>
      </p:pic>
      <p:pic>
        <p:nvPicPr>
          <p:cNvPr id="1061" name="Picture 37">
            <a:extLst>
              <a:ext uri="{FF2B5EF4-FFF2-40B4-BE49-F238E27FC236}">
                <a16:creationId xmlns:a16="http://schemas.microsoft.com/office/drawing/2014/main" id="{D2F3D17D-6CD7-9C4A-8325-E94A12CE59C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10217" y="5229908"/>
            <a:ext cx="498401" cy="664535"/>
          </a:xfrm>
          <a:prstGeom prst="rect">
            <a:avLst/>
          </a:prstGeom>
          <a:noFill/>
          <a:extLst>
            <a:ext uri="{909E8E84-426E-40DD-AFC4-6F175D3DCCD1}">
              <a14:hiddenFill xmlns:a14="http://schemas.microsoft.com/office/drawing/2010/main">
                <a:solidFill>
                  <a:srgbClr val="FFFFFF"/>
                </a:solidFill>
              </a14:hiddenFill>
            </a:ext>
          </a:extLst>
        </p:spPr>
      </p:pic>
      <p:pic>
        <p:nvPicPr>
          <p:cNvPr id="1062" name="Picture 38">
            <a:extLst>
              <a:ext uri="{FF2B5EF4-FFF2-40B4-BE49-F238E27FC236}">
                <a16:creationId xmlns:a16="http://schemas.microsoft.com/office/drawing/2014/main" id="{724F697A-D1B6-1949-986D-6035C7BA61C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75753" y="3448816"/>
            <a:ext cx="498402" cy="664535"/>
          </a:xfrm>
          <a:prstGeom prst="rect">
            <a:avLst/>
          </a:prstGeom>
          <a:noFill/>
          <a:extLst>
            <a:ext uri="{909E8E84-426E-40DD-AFC4-6F175D3DCCD1}">
              <a14:hiddenFill xmlns:a14="http://schemas.microsoft.com/office/drawing/2010/main">
                <a:solidFill>
                  <a:srgbClr val="FFFFFF"/>
                </a:solidFill>
              </a14:hiddenFill>
            </a:ext>
          </a:extLst>
        </p:spPr>
      </p:pic>
      <p:pic>
        <p:nvPicPr>
          <p:cNvPr id="1063" name="Picture 39">
            <a:extLst>
              <a:ext uri="{FF2B5EF4-FFF2-40B4-BE49-F238E27FC236}">
                <a16:creationId xmlns:a16="http://schemas.microsoft.com/office/drawing/2014/main" id="{E1A735F8-E105-E24B-AEF4-64865BB9B00C}"/>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928472" y="3467853"/>
            <a:ext cx="498401" cy="664535"/>
          </a:xfrm>
          <a:prstGeom prst="rect">
            <a:avLst/>
          </a:prstGeom>
          <a:noFill/>
          <a:extLst>
            <a:ext uri="{909E8E84-426E-40DD-AFC4-6F175D3DCCD1}">
              <a14:hiddenFill xmlns:a14="http://schemas.microsoft.com/office/drawing/2010/main">
                <a:solidFill>
                  <a:srgbClr val="FFFFFF"/>
                </a:solidFill>
              </a14:hiddenFill>
            </a:ext>
          </a:extLst>
        </p:spPr>
      </p:pic>
      <p:pic>
        <p:nvPicPr>
          <p:cNvPr id="1064" name="Picture 40">
            <a:extLst>
              <a:ext uri="{FF2B5EF4-FFF2-40B4-BE49-F238E27FC236}">
                <a16:creationId xmlns:a16="http://schemas.microsoft.com/office/drawing/2014/main" id="{4AAE13D3-BB60-C045-8679-03E3A3A867D4}"/>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flipH="1">
            <a:off x="4811815" y="3261190"/>
            <a:ext cx="1727549" cy="1727549"/>
          </a:xfrm>
          <a:prstGeom prst="rect">
            <a:avLst/>
          </a:prstGeom>
          <a:noFill/>
          <a:extLst>
            <a:ext uri="{909E8E84-426E-40DD-AFC4-6F175D3DCCD1}">
              <a14:hiddenFill xmlns:a14="http://schemas.microsoft.com/office/drawing/2010/main">
                <a:solidFill>
                  <a:srgbClr val="FFFFFF"/>
                </a:solidFill>
              </a14:hiddenFill>
            </a:ext>
          </a:extLst>
        </p:spPr>
      </p:pic>
      <p:pic>
        <p:nvPicPr>
          <p:cNvPr id="1065" name="Picture 41">
            <a:extLst>
              <a:ext uri="{FF2B5EF4-FFF2-40B4-BE49-F238E27FC236}">
                <a16:creationId xmlns:a16="http://schemas.microsoft.com/office/drawing/2014/main" id="{1659C948-28E6-C94B-8F40-F7A19FD7D364}"/>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096000" y="2540547"/>
            <a:ext cx="498401" cy="664535"/>
          </a:xfrm>
          <a:prstGeom prst="rect">
            <a:avLst/>
          </a:prstGeom>
          <a:noFill/>
          <a:extLst>
            <a:ext uri="{909E8E84-426E-40DD-AFC4-6F175D3DCCD1}">
              <a14:hiddenFill xmlns:a14="http://schemas.microsoft.com/office/drawing/2010/main">
                <a:solidFill>
                  <a:srgbClr val="FFFFFF"/>
                </a:solidFill>
              </a14:hiddenFill>
            </a:ext>
          </a:extLst>
        </p:spPr>
      </p:pic>
      <p:pic>
        <p:nvPicPr>
          <p:cNvPr id="1066" name="Picture 42">
            <a:extLst>
              <a:ext uri="{FF2B5EF4-FFF2-40B4-BE49-F238E27FC236}">
                <a16:creationId xmlns:a16="http://schemas.microsoft.com/office/drawing/2014/main" id="{A8477157-E506-9B47-8AF1-04F0CD179B6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399634" y="3800119"/>
            <a:ext cx="498401" cy="664535"/>
          </a:xfrm>
          <a:prstGeom prst="rect">
            <a:avLst/>
          </a:prstGeom>
          <a:noFill/>
          <a:extLst>
            <a:ext uri="{909E8E84-426E-40DD-AFC4-6F175D3DCCD1}">
              <a14:hiddenFill xmlns:a14="http://schemas.microsoft.com/office/drawing/2010/main">
                <a:solidFill>
                  <a:srgbClr val="FFFFFF"/>
                </a:solidFill>
              </a14:hiddenFill>
            </a:ext>
          </a:extLst>
        </p:spPr>
      </p:pic>
      <p:pic>
        <p:nvPicPr>
          <p:cNvPr id="1067" name="Picture 43">
            <a:extLst>
              <a:ext uri="{FF2B5EF4-FFF2-40B4-BE49-F238E27FC236}">
                <a16:creationId xmlns:a16="http://schemas.microsoft.com/office/drawing/2014/main" id="{5393D8CE-109F-E947-8FB7-7C7D750204F2}"/>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693681" y="3800120"/>
            <a:ext cx="498402" cy="664535"/>
          </a:xfrm>
          <a:prstGeom prst="rect">
            <a:avLst/>
          </a:prstGeom>
          <a:noFill/>
          <a:extLst>
            <a:ext uri="{909E8E84-426E-40DD-AFC4-6F175D3DCCD1}">
              <a14:hiddenFill xmlns:a14="http://schemas.microsoft.com/office/drawing/2010/main">
                <a:solidFill>
                  <a:srgbClr val="FFFFFF"/>
                </a:solidFill>
              </a14:hiddenFill>
            </a:ext>
          </a:extLst>
        </p:spPr>
      </p:pic>
      <p:pic>
        <p:nvPicPr>
          <p:cNvPr id="1068" name="Picture 44">
            <a:extLst>
              <a:ext uri="{FF2B5EF4-FFF2-40B4-BE49-F238E27FC236}">
                <a16:creationId xmlns:a16="http://schemas.microsoft.com/office/drawing/2014/main" id="{38360AB1-9107-4C4A-BA83-D7695E292806}"/>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052353" y="3800119"/>
            <a:ext cx="498401" cy="664535"/>
          </a:xfrm>
          <a:prstGeom prst="rect">
            <a:avLst/>
          </a:prstGeom>
          <a:noFill/>
          <a:extLst>
            <a:ext uri="{909E8E84-426E-40DD-AFC4-6F175D3DCCD1}">
              <a14:hiddenFill xmlns:a14="http://schemas.microsoft.com/office/drawing/2010/main">
                <a:solidFill>
                  <a:srgbClr val="FFFFFF"/>
                </a:solidFill>
              </a14:hiddenFill>
            </a:ext>
          </a:extLst>
        </p:spPr>
      </p:pic>
      <p:pic>
        <p:nvPicPr>
          <p:cNvPr id="1069" name="Picture 45">
            <a:extLst>
              <a:ext uri="{FF2B5EF4-FFF2-40B4-BE49-F238E27FC236}">
                <a16:creationId xmlns:a16="http://schemas.microsoft.com/office/drawing/2014/main" id="{2747F92F-D289-2F4B-8902-CACEDF90F5B1}"/>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00755" y="5229908"/>
            <a:ext cx="498400" cy="664535"/>
          </a:xfrm>
          <a:prstGeom prst="rect">
            <a:avLst/>
          </a:prstGeom>
          <a:noFill/>
          <a:extLst>
            <a:ext uri="{909E8E84-426E-40DD-AFC4-6F175D3DCCD1}">
              <a14:hiddenFill xmlns:a14="http://schemas.microsoft.com/office/drawing/2010/main">
                <a:solidFill>
                  <a:srgbClr val="FFFFFF"/>
                </a:solidFill>
              </a14:hiddenFill>
            </a:ext>
          </a:extLst>
        </p:spPr>
      </p:pic>
      <p:sp>
        <p:nvSpPr>
          <p:cNvPr id="4" name="Tekstfelt 3">
            <a:extLst>
              <a:ext uri="{FF2B5EF4-FFF2-40B4-BE49-F238E27FC236}">
                <a16:creationId xmlns:a16="http://schemas.microsoft.com/office/drawing/2014/main" id="{D8077620-BC6C-E749-8E8E-7BCC9A44F431}"/>
              </a:ext>
            </a:extLst>
          </p:cNvPr>
          <p:cNvSpPr txBox="1"/>
          <p:nvPr/>
        </p:nvSpPr>
        <p:spPr>
          <a:xfrm>
            <a:off x="863946" y="4585252"/>
            <a:ext cx="2351226" cy="646331"/>
          </a:xfrm>
          <a:prstGeom prst="rect">
            <a:avLst/>
          </a:prstGeom>
          <a:noFill/>
        </p:spPr>
        <p:txBody>
          <a:bodyPr wrap="square" rtlCol="0">
            <a:spAutoFit/>
          </a:bodyPr>
          <a:lstStyle/>
          <a:p>
            <a:r>
              <a:rPr lang="da-DK" dirty="0"/>
              <a:t>Vælg udspilskort mod 3NT</a:t>
            </a:r>
          </a:p>
        </p:txBody>
      </p:sp>
      <p:pic>
        <p:nvPicPr>
          <p:cNvPr id="19" name="Picture 34">
            <a:extLst>
              <a:ext uri="{FF2B5EF4-FFF2-40B4-BE49-F238E27FC236}">
                <a16:creationId xmlns:a16="http://schemas.microsoft.com/office/drawing/2014/main" id="{EF8F2509-A87A-5348-A833-42B7F5C745B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08196" y="5038949"/>
            <a:ext cx="498402" cy="6645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7164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5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5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6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6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5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5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06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067"/>
                                        </p:tgtEl>
                                        <p:attrNameLst>
                                          <p:attrName>style.visibility</p:attrName>
                                        </p:attrNameLst>
                                      </p:cBhvr>
                                      <p:to>
                                        <p:strVal val="visible"/>
                                      </p:to>
                                    </p:set>
                                    <p:anim calcmode="lin" valueType="num">
                                      <p:cBhvr additive="base">
                                        <p:cTn id="37" dur="500" fill="hold"/>
                                        <p:tgtEl>
                                          <p:spTgt spid="1067"/>
                                        </p:tgtEl>
                                        <p:attrNameLst>
                                          <p:attrName>ppt_x</p:attrName>
                                        </p:attrNameLst>
                                      </p:cBhvr>
                                      <p:tavLst>
                                        <p:tav tm="0">
                                          <p:val>
                                            <p:strVal val="#ppt_x"/>
                                          </p:val>
                                        </p:tav>
                                        <p:tav tm="100000">
                                          <p:val>
                                            <p:strVal val="#ppt_x"/>
                                          </p:val>
                                        </p:tav>
                                      </p:tavLst>
                                    </p:anim>
                                    <p:anim calcmode="lin" valueType="num">
                                      <p:cBhvr additive="base">
                                        <p:cTn id="38" dur="500" fill="hold"/>
                                        <p:tgtEl>
                                          <p:spTgt spid="106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066"/>
                                        </p:tgtEl>
                                        <p:attrNameLst>
                                          <p:attrName>style.visibility</p:attrName>
                                        </p:attrNameLst>
                                      </p:cBhvr>
                                      <p:to>
                                        <p:strVal val="visible"/>
                                      </p:to>
                                    </p:set>
                                    <p:anim calcmode="lin" valueType="num">
                                      <p:cBhvr additive="base">
                                        <p:cTn id="43" dur="500" fill="hold"/>
                                        <p:tgtEl>
                                          <p:spTgt spid="1066"/>
                                        </p:tgtEl>
                                        <p:attrNameLst>
                                          <p:attrName>ppt_x</p:attrName>
                                        </p:attrNameLst>
                                      </p:cBhvr>
                                      <p:tavLst>
                                        <p:tav tm="0">
                                          <p:val>
                                            <p:strVal val="#ppt_x"/>
                                          </p:val>
                                        </p:tav>
                                        <p:tav tm="100000">
                                          <p:val>
                                            <p:strVal val="#ppt_x"/>
                                          </p:val>
                                        </p:tav>
                                      </p:tavLst>
                                    </p:anim>
                                    <p:anim calcmode="lin" valueType="num">
                                      <p:cBhvr additive="base">
                                        <p:cTn id="44" dur="500" fill="hold"/>
                                        <p:tgtEl>
                                          <p:spTgt spid="1066"/>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1068"/>
                                        </p:tgtEl>
                                        <p:attrNameLst>
                                          <p:attrName>style.visibility</p:attrName>
                                        </p:attrNameLst>
                                      </p:cBhvr>
                                      <p:to>
                                        <p:strVal val="visible"/>
                                      </p:to>
                                    </p:set>
                                    <p:anim calcmode="lin" valueType="num">
                                      <p:cBhvr additive="base">
                                        <p:cTn id="47" dur="500" fill="hold"/>
                                        <p:tgtEl>
                                          <p:spTgt spid="1068"/>
                                        </p:tgtEl>
                                        <p:attrNameLst>
                                          <p:attrName>ppt_x</p:attrName>
                                        </p:attrNameLst>
                                      </p:cBhvr>
                                      <p:tavLst>
                                        <p:tav tm="0">
                                          <p:val>
                                            <p:strVal val="#ppt_x"/>
                                          </p:val>
                                        </p:tav>
                                        <p:tav tm="100000">
                                          <p:val>
                                            <p:strVal val="#ppt_x"/>
                                          </p:val>
                                        </p:tav>
                                      </p:tavLst>
                                    </p:anim>
                                    <p:anim calcmode="lin" valueType="num">
                                      <p:cBhvr additive="base">
                                        <p:cTn id="48" dur="500" fill="hold"/>
                                        <p:tgtEl>
                                          <p:spTgt spid="1068"/>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1060"/>
                                        </p:tgtEl>
                                        <p:attrNameLst>
                                          <p:attrName>style.visibility</p:attrName>
                                        </p:attrNameLst>
                                      </p:cBhvr>
                                      <p:to>
                                        <p:strVal val="visible"/>
                                      </p:to>
                                    </p:set>
                                    <p:anim calcmode="lin" valueType="num">
                                      <p:cBhvr additive="base">
                                        <p:cTn id="53" dur="500" fill="hold"/>
                                        <p:tgtEl>
                                          <p:spTgt spid="1060"/>
                                        </p:tgtEl>
                                        <p:attrNameLst>
                                          <p:attrName>ppt_x</p:attrName>
                                        </p:attrNameLst>
                                      </p:cBhvr>
                                      <p:tavLst>
                                        <p:tav tm="0">
                                          <p:val>
                                            <p:strVal val="#ppt_x"/>
                                          </p:val>
                                        </p:tav>
                                        <p:tav tm="100000">
                                          <p:val>
                                            <p:strVal val="#ppt_x"/>
                                          </p:val>
                                        </p:tav>
                                      </p:tavLst>
                                    </p:anim>
                                    <p:anim calcmode="lin" valueType="num">
                                      <p:cBhvr additive="base">
                                        <p:cTn id="54" dur="500" fill="hold"/>
                                        <p:tgtEl>
                                          <p:spTgt spid="1060"/>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1061"/>
                                        </p:tgtEl>
                                        <p:attrNameLst>
                                          <p:attrName>style.visibility</p:attrName>
                                        </p:attrNameLst>
                                      </p:cBhvr>
                                      <p:to>
                                        <p:strVal val="visible"/>
                                      </p:to>
                                    </p:set>
                                    <p:anim calcmode="lin" valueType="num">
                                      <p:cBhvr additive="base">
                                        <p:cTn id="57" dur="500" fill="hold"/>
                                        <p:tgtEl>
                                          <p:spTgt spid="1061"/>
                                        </p:tgtEl>
                                        <p:attrNameLst>
                                          <p:attrName>ppt_x</p:attrName>
                                        </p:attrNameLst>
                                      </p:cBhvr>
                                      <p:tavLst>
                                        <p:tav tm="0">
                                          <p:val>
                                            <p:strVal val="#ppt_x"/>
                                          </p:val>
                                        </p:tav>
                                        <p:tav tm="100000">
                                          <p:val>
                                            <p:strVal val="#ppt_x"/>
                                          </p:val>
                                        </p:tav>
                                      </p:tavLst>
                                    </p:anim>
                                    <p:anim calcmode="lin" valueType="num">
                                      <p:cBhvr additive="base">
                                        <p:cTn id="58" dur="500" fill="hold"/>
                                        <p:tgtEl>
                                          <p:spTgt spid="1061"/>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1069"/>
                                        </p:tgtEl>
                                        <p:attrNameLst>
                                          <p:attrName>style.visibility</p:attrName>
                                        </p:attrNameLst>
                                      </p:cBhvr>
                                      <p:to>
                                        <p:strVal val="visible"/>
                                      </p:to>
                                    </p:set>
                                    <p:anim calcmode="lin" valueType="num">
                                      <p:cBhvr additive="base">
                                        <p:cTn id="61" dur="500" fill="hold"/>
                                        <p:tgtEl>
                                          <p:spTgt spid="1069"/>
                                        </p:tgtEl>
                                        <p:attrNameLst>
                                          <p:attrName>ppt_x</p:attrName>
                                        </p:attrNameLst>
                                      </p:cBhvr>
                                      <p:tavLst>
                                        <p:tav tm="0">
                                          <p:val>
                                            <p:strVal val="#ppt_x"/>
                                          </p:val>
                                        </p:tav>
                                        <p:tav tm="100000">
                                          <p:val>
                                            <p:strVal val="#ppt_x"/>
                                          </p:val>
                                        </p:tav>
                                      </p:tavLst>
                                    </p:anim>
                                    <p:anim calcmode="lin" valueType="num">
                                      <p:cBhvr additive="base">
                                        <p:cTn id="62" dur="500" fill="hold"/>
                                        <p:tgtEl>
                                          <p:spTgt spid="106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DA7E7A-0DCD-B14B-B75A-F42B1C33CDCB}"/>
              </a:ext>
            </a:extLst>
          </p:cNvPr>
          <p:cNvSpPr>
            <a:spLocks noGrp="1"/>
          </p:cNvSpPr>
          <p:nvPr>
            <p:ph type="title"/>
          </p:nvPr>
        </p:nvSpPr>
        <p:spPr/>
        <p:txBody>
          <a:bodyPr/>
          <a:lstStyle/>
          <a:p>
            <a:pPr marL="457200" indent="-457200">
              <a:buFont typeface="Arial" panose="020B0604020202020204" pitchFamily="34" charset="0"/>
              <a:buChar char="•"/>
            </a:pPr>
            <a:r>
              <a:rPr lang="da-DK" dirty="0"/>
              <a:t>Summen &amp; Spørgsmål</a:t>
            </a:r>
            <a:br>
              <a:rPr lang="da-DK" dirty="0"/>
            </a:br>
            <a:endParaRPr lang="da-DK" sz="2000" dirty="0"/>
          </a:p>
        </p:txBody>
      </p:sp>
      <p:sp>
        <p:nvSpPr>
          <p:cNvPr id="3" name="Pladsholder til indhold 2">
            <a:extLst>
              <a:ext uri="{FF2B5EF4-FFF2-40B4-BE49-F238E27FC236}">
                <a16:creationId xmlns:a16="http://schemas.microsoft.com/office/drawing/2014/main" id="{7B836354-EA31-D64D-A69A-E64B064E2EBE}"/>
              </a:ext>
            </a:extLst>
          </p:cNvPr>
          <p:cNvSpPr>
            <a:spLocks noGrp="1"/>
          </p:cNvSpPr>
          <p:nvPr>
            <p:ph idx="1"/>
          </p:nvPr>
        </p:nvSpPr>
        <p:spPr/>
        <p:txBody>
          <a:bodyPr>
            <a:normAutofit/>
          </a:bodyPr>
          <a:lstStyle/>
          <a:p>
            <a:pPr marL="0" indent="0">
              <a:buNone/>
            </a:pPr>
            <a:endParaRPr lang="da-DK" dirty="0"/>
          </a:p>
        </p:txBody>
      </p:sp>
    </p:spTree>
    <p:extLst>
      <p:ext uri="{BB962C8B-B14F-4D97-AF65-F5344CB8AC3E}">
        <p14:creationId xmlns:p14="http://schemas.microsoft.com/office/powerpoint/2010/main" val="4106462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5ABACD-B178-8F4D-96AB-B6027148AD1F}"/>
              </a:ext>
            </a:extLst>
          </p:cNvPr>
          <p:cNvSpPr>
            <a:spLocks noGrp="1"/>
          </p:cNvSpPr>
          <p:nvPr>
            <p:ph type="title"/>
          </p:nvPr>
        </p:nvSpPr>
        <p:spPr/>
        <p:txBody>
          <a:bodyPr/>
          <a:lstStyle/>
          <a:p>
            <a:r>
              <a:rPr lang="da-DK" dirty="0" err="1"/>
              <a:t>Truscott</a:t>
            </a:r>
            <a:br>
              <a:rPr lang="da-DK" dirty="0"/>
            </a:br>
            <a:r>
              <a:rPr lang="da-DK" dirty="0"/>
              <a:t> </a:t>
            </a:r>
            <a:r>
              <a:rPr lang="da-DK" sz="2400" dirty="0"/>
              <a:t>- hvad er meningen?</a:t>
            </a:r>
          </a:p>
        </p:txBody>
      </p:sp>
      <p:sp>
        <p:nvSpPr>
          <p:cNvPr id="3" name="Pladsholder til indhold 2">
            <a:extLst>
              <a:ext uri="{FF2B5EF4-FFF2-40B4-BE49-F238E27FC236}">
                <a16:creationId xmlns:a16="http://schemas.microsoft.com/office/drawing/2014/main" id="{270E8970-9390-3E41-B743-7EFE7D39A686}"/>
              </a:ext>
            </a:extLst>
          </p:cNvPr>
          <p:cNvSpPr>
            <a:spLocks noGrp="1"/>
          </p:cNvSpPr>
          <p:nvPr>
            <p:ph idx="1"/>
          </p:nvPr>
        </p:nvSpPr>
        <p:spPr/>
        <p:txBody>
          <a:bodyPr>
            <a:normAutofit/>
          </a:bodyPr>
          <a:lstStyle/>
          <a:p>
            <a:pPr marL="0" indent="0">
              <a:buNone/>
            </a:pPr>
            <a:r>
              <a:rPr lang="da-DK" sz="2400" dirty="0"/>
              <a:t>Når vores side har flest point skal vi ENTEN have spillet ELLER doble modstanderne!</a:t>
            </a:r>
          </a:p>
          <a:p>
            <a:pPr marL="0" indent="0">
              <a:buNone/>
            </a:pPr>
            <a:r>
              <a:rPr lang="da-DK" sz="2400" dirty="0"/>
              <a:t>ENIG?</a:t>
            </a:r>
          </a:p>
          <a:p>
            <a:pPr marL="0" indent="0">
              <a:buNone/>
            </a:pPr>
            <a:endParaRPr lang="da-DK" sz="2400" dirty="0"/>
          </a:p>
          <a:p>
            <a:pPr marL="0" indent="0">
              <a:buNone/>
            </a:pPr>
            <a:r>
              <a:rPr lang="da-DK" sz="2400" dirty="0" err="1"/>
              <a:t>Truscott</a:t>
            </a:r>
            <a:r>
              <a:rPr lang="da-DK" sz="2400" dirty="0"/>
              <a:t> konventionen kan her være en stor hjælp og samtidig en anledning til at få luftet det blå kort!</a:t>
            </a:r>
          </a:p>
        </p:txBody>
      </p:sp>
    </p:spTree>
    <p:extLst>
      <p:ext uri="{BB962C8B-B14F-4D97-AF65-F5344CB8AC3E}">
        <p14:creationId xmlns:p14="http://schemas.microsoft.com/office/powerpoint/2010/main" val="3857575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9F45D1-3B47-AA44-815F-D277E8B33B96}"/>
              </a:ext>
            </a:extLst>
          </p:cNvPr>
          <p:cNvSpPr>
            <a:spLocks noGrp="1"/>
          </p:cNvSpPr>
          <p:nvPr>
            <p:ph type="title"/>
          </p:nvPr>
        </p:nvSpPr>
        <p:spPr/>
        <p:txBody>
          <a:bodyPr/>
          <a:lstStyle/>
          <a:p>
            <a:r>
              <a:rPr lang="da-DK" dirty="0" err="1"/>
              <a:t>Truscott</a:t>
            </a:r>
            <a:endParaRPr lang="da-DK" dirty="0"/>
          </a:p>
        </p:txBody>
      </p:sp>
      <p:sp>
        <p:nvSpPr>
          <p:cNvPr id="3" name="Pladsholder til indhold 2">
            <a:extLst>
              <a:ext uri="{FF2B5EF4-FFF2-40B4-BE49-F238E27FC236}">
                <a16:creationId xmlns:a16="http://schemas.microsoft.com/office/drawing/2014/main" id="{9447D489-1C1B-4843-9253-9B9F38387D82}"/>
              </a:ext>
            </a:extLst>
          </p:cNvPr>
          <p:cNvSpPr>
            <a:spLocks noGrp="1"/>
          </p:cNvSpPr>
          <p:nvPr>
            <p:ph idx="1"/>
          </p:nvPr>
        </p:nvSpPr>
        <p:spPr/>
        <p:txBody>
          <a:bodyPr>
            <a:normAutofit fontScale="92500" lnSpcReduction="20000"/>
          </a:bodyPr>
          <a:lstStyle/>
          <a:p>
            <a:pPr marL="0" indent="0">
              <a:buNone/>
            </a:pPr>
            <a:endParaRPr lang="da-DK" dirty="0"/>
          </a:p>
          <a:p>
            <a:pPr marL="0" indent="0">
              <a:buNone/>
            </a:pPr>
            <a:r>
              <a:rPr lang="da-DK" b="1" dirty="0"/>
              <a:t>Dig		Øst		Makker</a:t>
            </a:r>
            <a:endParaRPr lang="da-DK" dirty="0"/>
          </a:p>
          <a:p>
            <a:pPr marL="0" indent="0">
              <a:buNone/>
            </a:pPr>
            <a:endParaRPr lang="da-DK" dirty="0"/>
          </a:p>
          <a:p>
            <a:pPr marL="0" indent="0">
              <a:buNone/>
            </a:pPr>
            <a:endParaRPr lang="da-DK" dirty="0"/>
          </a:p>
          <a:p>
            <a:pPr marL="0" indent="0">
              <a:buNone/>
            </a:pPr>
            <a:r>
              <a:rPr lang="da-DK" sz="2400" dirty="0"/>
              <a:t>Syds redobling = </a:t>
            </a:r>
            <a:r>
              <a:rPr lang="da-DK" sz="2400" dirty="0" err="1"/>
              <a:t>Truscott</a:t>
            </a:r>
            <a:endParaRPr lang="da-DK" sz="2400" dirty="0"/>
          </a:p>
          <a:p>
            <a:pPr marL="0" indent="0">
              <a:buNone/>
            </a:pPr>
            <a:r>
              <a:rPr lang="da-DK" sz="2400" dirty="0"/>
              <a:t> </a:t>
            </a:r>
          </a:p>
          <a:p>
            <a:pPr marL="0" indent="0">
              <a:buNone/>
            </a:pPr>
            <a:r>
              <a:rPr lang="da-DK" sz="2400" dirty="0"/>
              <a:t>Redoblingen viser 10+ </a:t>
            </a:r>
            <a:r>
              <a:rPr lang="da-DK" sz="2400" dirty="0" err="1"/>
              <a:t>hp</a:t>
            </a:r>
            <a:r>
              <a:rPr lang="da-DK" sz="2400" dirty="0"/>
              <a:t>. og benægter </a:t>
            </a:r>
            <a:r>
              <a:rPr lang="da-DK" sz="2400" dirty="0" err="1"/>
              <a:t>fit</a:t>
            </a:r>
            <a:r>
              <a:rPr lang="da-DK" sz="2400" dirty="0"/>
              <a:t> i åbningsfarven – her er der max 2 hjerter!</a:t>
            </a:r>
          </a:p>
          <a:p>
            <a:pPr marL="0" indent="0">
              <a:buNone/>
            </a:pPr>
            <a:endParaRPr lang="da-DK" dirty="0"/>
          </a:p>
        </p:txBody>
      </p:sp>
      <p:sp>
        <p:nvSpPr>
          <p:cNvPr id="5" name="Tekstfelt 4">
            <a:extLst>
              <a:ext uri="{FF2B5EF4-FFF2-40B4-BE49-F238E27FC236}">
                <a16:creationId xmlns:a16="http://schemas.microsoft.com/office/drawing/2014/main" id="{87565D27-75C9-C94A-9CD1-0B6D1465D591}"/>
              </a:ext>
            </a:extLst>
          </p:cNvPr>
          <p:cNvSpPr txBox="1"/>
          <p:nvPr/>
        </p:nvSpPr>
        <p:spPr>
          <a:xfrm>
            <a:off x="3281083" y="3019907"/>
            <a:ext cx="792480" cy="461665"/>
          </a:xfrm>
          <a:prstGeom prst="rect">
            <a:avLst/>
          </a:prstGeom>
          <a:solidFill>
            <a:srgbClr val="FF000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D</a:t>
            </a:r>
            <a:endParaRPr lang="da-DK" dirty="0">
              <a:solidFill>
                <a:schemeClr val="bg1"/>
              </a:solidFill>
            </a:endParaRPr>
          </a:p>
        </p:txBody>
      </p:sp>
      <p:sp>
        <p:nvSpPr>
          <p:cNvPr id="7" name="Tekstfelt 6">
            <a:extLst>
              <a:ext uri="{FF2B5EF4-FFF2-40B4-BE49-F238E27FC236}">
                <a16:creationId xmlns:a16="http://schemas.microsoft.com/office/drawing/2014/main" id="{9F9AEA45-EC36-8346-9327-33B4F32896FF}"/>
              </a:ext>
            </a:extLst>
          </p:cNvPr>
          <p:cNvSpPr txBox="1"/>
          <p:nvPr/>
        </p:nvSpPr>
        <p:spPr>
          <a:xfrm>
            <a:off x="5150033" y="3019906"/>
            <a:ext cx="792480" cy="461665"/>
          </a:xfrm>
          <a:prstGeom prst="rect">
            <a:avLst/>
          </a:prstGeom>
          <a:solidFill>
            <a:srgbClr val="0070C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RD</a:t>
            </a:r>
            <a:endParaRPr lang="da-DK" dirty="0">
              <a:solidFill>
                <a:schemeClr val="bg1"/>
              </a:solidFill>
            </a:endParaRPr>
          </a:p>
        </p:txBody>
      </p:sp>
      <p:sp>
        <p:nvSpPr>
          <p:cNvPr id="12" name="Tekstfelt 11">
            <a:extLst>
              <a:ext uri="{FF2B5EF4-FFF2-40B4-BE49-F238E27FC236}">
                <a16:creationId xmlns:a16="http://schemas.microsoft.com/office/drawing/2014/main" id="{977B8B72-C5F9-F344-99E8-3CC90BE6E5B9}"/>
              </a:ext>
            </a:extLst>
          </p:cNvPr>
          <p:cNvSpPr txBox="1"/>
          <p:nvPr/>
        </p:nvSpPr>
        <p:spPr>
          <a:xfrm>
            <a:off x="1498109" y="3021403"/>
            <a:ext cx="79248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endParaRPr lang="da-DK" sz="2400" dirty="0">
              <a:solidFill>
                <a:srgbClr val="FF0000"/>
              </a:solidFill>
            </a:endParaRPr>
          </a:p>
        </p:txBody>
      </p:sp>
    </p:spTree>
    <p:extLst>
      <p:ext uri="{BB962C8B-B14F-4D97-AF65-F5344CB8AC3E}">
        <p14:creationId xmlns:p14="http://schemas.microsoft.com/office/powerpoint/2010/main" val="301364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p:tgtEl>
                                          <p:spTgt spid="12"/>
                                        </p:tgtEl>
                                        <p:attrNameLst>
                                          <p:attrName>ppt_y</p:attrName>
                                        </p:attrNameLst>
                                      </p:cBhvr>
                                      <p:tavLst>
                                        <p:tav tm="0">
                                          <p:val>
                                            <p:strVal val="#ppt_y+#ppt_h*1.125000"/>
                                          </p:val>
                                        </p:tav>
                                        <p:tav tm="100000">
                                          <p:val>
                                            <p:strVal val="#ppt_y"/>
                                          </p:val>
                                        </p:tav>
                                      </p:tavLst>
                                    </p:anim>
                                    <p:animEffect transition="in" filter="wipe(up)">
                                      <p:cBhvr>
                                        <p:cTn id="8" dur="500"/>
                                        <p:tgtEl>
                                          <p:spTgt spid="12"/>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p:tgtEl>
                                          <p:spTgt spid="5"/>
                                        </p:tgtEl>
                                        <p:attrNameLst>
                                          <p:attrName>ppt_y</p:attrName>
                                        </p:attrNameLst>
                                      </p:cBhvr>
                                      <p:tavLst>
                                        <p:tav tm="0">
                                          <p:val>
                                            <p:strVal val="#ppt_y+#ppt_h*1.125000"/>
                                          </p:val>
                                        </p:tav>
                                        <p:tav tm="100000">
                                          <p:val>
                                            <p:strVal val="#ppt_y"/>
                                          </p:val>
                                        </p:tav>
                                      </p:tavLst>
                                    </p:anim>
                                    <p:animEffect transition="in" filter="wipe(up)">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p:tgtEl>
                                          <p:spTgt spid="7"/>
                                        </p:tgtEl>
                                        <p:attrNameLst>
                                          <p:attrName>ppt_y</p:attrName>
                                        </p:attrNameLst>
                                      </p:cBhvr>
                                      <p:tavLst>
                                        <p:tav tm="0">
                                          <p:val>
                                            <p:strVal val="#ppt_y+#ppt_h*1.125000"/>
                                          </p:val>
                                        </p:tav>
                                        <p:tav tm="100000">
                                          <p:val>
                                            <p:strVal val="#ppt_y"/>
                                          </p:val>
                                        </p:tav>
                                      </p:tavLst>
                                    </p:anim>
                                    <p:animEffect transition="in" filter="wipe(up)">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12"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C752C4-EF39-B14E-A814-69F33E7B86EA}"/>
              </a:ext>
            </a:extLst>
          </p:cNvPr>
          <p:cNvSpPr>
            <a:spLocks noGrp="1"/>
          </p:cNvSpPr>
          <p:nvPr>
            <p:ph type="title"/>
          </p:nvPr>
        </p:nvSpPr>
        <p:spPr/>
        <p:txBody>
          <a:bodyPr/>
          <a:lstStyle/>
          <a:p>
            <a:r>
              <a:rPr lang="da-DK" dirty="0" err="1"/>
              <a:t>Truscott</a:t>
            </a:r>
            <a:br>
              <a:rPr lang="da-DK" dirty="0"/>
            </a:br>
            <a:r>
              <a:rPr lang="da-DK" sz="2000" dirty="0"/>
              <a:t> - når fjendens dobling hjælper os til at melde på små værdier</a:t>
            </a:r>
          </a:p>
        </p:txBody>
      </p:sp>
      <p:sp>
        <p:nvSpPr>
          <p:cNvPr id="3" name="Pladsholder til indhold 2">
            <a:extLst>
              <a:ext uri="{FF2B5EF4-FFF2-40B4-BE49-F238E27FC236}">
                <a16:creationId xmlns:a16="http://schemas.microsoft.com/office/drawing/2014/main" id="{59634E45-9F77-5C4E-AC36-8D98BB0C8B16}"/>
              </a:ext>
            </a:extLst>
          </p:cNvPr>
          <p:cNvSpPr>
            <a:spLocks noGrp="1"/>
          </p:cNvSpPr>
          <p:nvPr>
            <p:ph idx="1"/>
          </p:nvPr>
        </p:nvSpPr>
        <p:spPr>
          <a:xfrm>
            <a:off x="1451579" y="2015732"/>
            <a:ext cx="9603275" cy="4037749"/>
          </a:xfrm>
        </p:spPr>
        <p:txBody>
          <a:bodyPr>
            <a:normAutofit/>
          </a:bodyPr>
          <a:lstStyle/>
          <a:p>
            <a:pPr marL="0" indent="0">
              <a:buNone/>
            </a:pPr>
            <a:r>
              <a:rPr lang="da-DK" dirty="0"/>
              <a:t>Ny farve fra makker på to trinnet er IKKE krav. </a:t>
            </a:r>
          </a:p>
          <a:p>
            <a:pPr marL="0" indent="0">
              <a:buNone/>
            </a:pPr>
            <a:r>
              <a:rPr lang="da-DK" dirty="0"/>
              <a:t>Det viser 5-9 </a:t>
            </a:r>
            <a:r>
              <a:rPr lang="da-DK" dirty="0" err="1"/>
              <a:t>hp</a:t>
            </a:r>
            <a:r>
              <a:rPr lang="da-DK" dirty="0"/>
              <a:t> og mindst 5+ kort i farven. </a:t>
            </a:r>
          </a:p>
          <a:p>
            <a:pPr marL="0" indent="0">
              <a:buNone/>
            </a:pPr>
            <a:endParaRPr lang="da-DK" b="1" dirty="0"/>
          </a:p>
          <a:p>
            <a:pPr marL="0" indent="0">
              <a:buNone/>
            </a:pPr>
            <a:endParaRPr lang="da-DK" b="1" dirty="0"/>
          </a:p>
          <a:p>
            <a:pPr marL="0" indent="0">
              <a:buNone/>
            </a:pPr>
            <a:r>
              <a:rPr lang="da-DK" b="1" dirty="0"/>
              <a:t>DIG		ØST		MAKKER</a:t>
            </a:r>
            <a:endParaRPr lang="da-DK" dirty="0"/>
          </a:p>
          <a:p>
            <a:pPr marL="0" indent="0">
              <a:buNone/>
            </a:pPr>
            <a:r>
              <a:rPr lang="da-DK" dirty="0">
                <a:ea typeface="Apple Symbols" panose="02000000000000000000" pitchFamily="2" charset="-79"/>
                <a:cs typeface="Apple Symbols" panose="02000000000000000000" pitchFamily="2" charset="-79"/>
              </a:rPr>
              <a:t>		</a:t>
            </a:r>
            <a:r>
              <a:rPr lang="da-DK" dirty="0">
                <a:solidFill>
                  <a:srgbClr val="C00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 5-9 </a:t>
            </a:r>
            <a:r>
              <a:rPr lang="da-DK" dirty="0" err="1">
                <a:ea typeface="Apple Symbols" panose="02000000000000000000" pitchFamily="2" charset="-79"/>
                <a:cs typeface="Apple Symbols" panose="02000000000000000000" pitchFamily="2" charset="-79"/>
              </a:rPr>
              <a:t>hp</a:t>
            </a:r>
            <a:r>
              <a:rPr lang="da-DK" dirty="0">
                <a:ea typeface="Apple Symbols" panose="02000000000000000000" pitchFamily="2" charset="-79"/>
                <a:cs typeface="Apple Symbols" panose="02000000000000000000" pitchFamily="2" charset="-79"/>
              </a:rPr>
              <a:t>. og 5+ ruder</a:t>
            </a:r>
          </a:p>
          <a:p>
            <a:pPr marL="0" indent="0">
              <a:buNone/>
            </a:pPr>
            <a:r>
              <a:rPr lang="da-DK" dirty="0"/>
              <a:t> </a:t>
            </a:r>
          </a:p>
          <a:p>
            <a:pPr marL="0" indent="0">
              <a:buNone/>
            </a:pPr>
            <a:endParaRPr lang="da-DK" dirty="0"/>
          </a:p>
        </p:txBody>
      </p:sp>
      <p:sp>
        <p:nvSpPr>
          <p:cNvPr id="4" name="Tekstfelt 3">
            <a:extLst>
              <a:ext uri="{FF2B5EF4-FFF2-40B4-BE49-F238E27FC236}">
                <a16:creationId xmlns:a16="http://schemas.microsoft.com/office/drawing/2014/main" id="{1FC2F451-99DA-774B-9B71-D85E783FCA57}"/>
              </a:ext>
            </a:extLst>
          </p:cNvPr>
          <p:cNvSpPr txBox="1"/>
          <p:nvPr/>
        </p:nvSpPr>
        <p:spPr>
          <a:xfrm>
            <a:off x="3203838" y="4537315"/>
            <a:ext cx="792480" cy="461665"/>
          </a:xfrm>
          <a:prstGeom prst="rect">
            <a:avLst/>
          </a:prstGeom>
          <a:solidFill>
            <a:srgbClr val="FF000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D</a:t>
            </a:r>
            <a:endParaRPr lang="da-DK" dirty="0">
              <a:solidFill>
                <a:schemeClr val="bg1"/>
              </a:solidFill>
            </a:endParaRPr>
          </a:p>
        </p:txBody>
      </p:sp>
      <p:sp>
        <p:nvSpPr>
          <p:cNvPr id="5" name="Tekstfelt 4">
            <a:extLst>
              <a:ext uri="{FF2B5EF4-FFF2-40B4-BE49-F238E27FC236}">
                <a16:creationId xmlns:a16="http://schemas.microsoft.com/office/drawing/2014/main" id="{6883BB29-60B0-D949-A40C-5F8EB741A478}"/>
              </a:ext>
            </a:extLst>
          </p:cNvPr>
          <p:cNvSpPr txBox="1"/>
          <p:nvPr/>
        </p:nvSpPr>
        <p:spPr>
          <a:xfrm>
            <a:off x="1451579" y="4537316"/>
            <a:ext cx="79248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endParaRPr lang="da-DK" sz="2400" dirty="0">
              <a:solidFill>
                <a:srgbClr val="FF0000"/>
              </a:solidFill>
            </a:endParaRPr>
          </a:p>
        </p:txBody>
      </p:sp>
      <p:sp>
        <p:nvSpPr>
          <p:cNvPr id="6" name="Tekstfelt 5">
            <a:extLst>
              <a:ext uri="{FF2B5EF4-FFF2-40B4-BE49-F238E27FC236}">
                <a16:creationId xmlns:a16="http://schemas.microsoft.com/office/drawing/2014/main" id="{CFC7B5E2-A9B2-B945-BEB3-E459661F5629}"/>
              </a:ext>
            </a:extLst>
          </p:cNvPr>
          <p:cNvSpPr txBox="1"/>
          <p:nvPr/>
        </p:nvSpPr>
        <p:spPr>
          <a:xfrm>
            <a:off x="5011884" y="4537314"/>
            <a:ext cx="79248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a-DK" sz="2400" dirty="0">
                <a:ea typeface="Apple Symbols" panose="02000000000000000000" pitchFamily="2" charset="-79"/>
                <a:cs typeface="Apple Symbols" panose="02000000000000000000" pitchFamily="2" charset="-79"/>
              </a:rPr>
              <a:t>2</a:t>
            </a:r>
            <a:r>
              <a:rPr lang="da-DK" sz="2400" dirty="0">
                <a:solidFill>
                  <a:srgbClr val="C00000"/>
                </a:solidFill>
                <a:ea typeface="Apple Symbols" panose="02000000000000000000" pitchFamily="2" charset="-79"/>
                <a:cs typeface="Apple Symbols" panose="02000000000000000000" pitchFamily="2" charset="-79"/>
              </a:rPr>
              <a:t>♦︎</a:t>
            </a:r>
            <a:endParaRPr lang="da-DK" sz="2400" dirty="0">
              <a:solidFill>
                <a:srgbClr val="C00000"/>
              </a:solidFill>
            </a:endParaRPr>
          </a:p>
        </p:txBody>
      </p:sp>
    </p:spTree>
    <p:extLst>
      <p:ext uri="{BB962C8B-B14F-4D97-AF65-F5344CB8AC3E}">
        <p14:creationId xmlns:p14="http://schemas.microsoft.com/office/powerpoint/2010/main" val="4172926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p:tgtEl>
                                          <p:spTgt spid="5"/>
                                        </p:tgtEl>
                                        <p:attrNameLst>
                                          <p:attrName>ppt_y</p:attrName>
                                        </p:attrNameLst>
                                      </p:cBhvr>
                                      <p:tavLst>
                                        <p:tav tm="0">
                                          <p:val>
                                            <p:strVal val="#ppt_y+#ppt_h*1.125000"/>
                                          </p:val>
                                        </p:tav>
                                        <p:tav tm="100000">
                                          <p:val>
                                            <p:strVal val="#ppt_y"/>
                                          </p:val>
                                        </p:tav>
                                      </p:tavLst>
                                    </p:anim>
                                    <p:animEffect transition="in" filter="wipe(up)">
                                      <p:cBhvr>
                                        <p:cTn id="8" dur="500"/>
                                        <p:tgtEl>
                                          <p:spTgt spid="5"/>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p:tgtEl>
                                          <p:spTgt spid="4"/>
                                        </p:tgtEl>
                                        <p:attrNameLst>
                                          <p:attrName>ppt_y</p:attrName>
                                        </p:attrNameLst>
                                      </p:cBhvr>
                                      <p:tavLst>
                                        <p:tav tm="0">
                                          <p:val>
                                            <p:strVal val="#ppt_y+#ppt_h*1.125000"/>
                                          </p:val>
                                        </p:tav>
                                        <p:tav tm="100000">
                                          <p:val>
                                            <p:strVal val="#ppt_y"/>
                                          </p:val>
                                        </p:tav>
                                      </p:tavLst>
                                    </p:anim>
                                    <p:animEffect transition="in" filter="wipe(up)">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p:tgtEl>
                                          <p:spTgt spid="6"/>
                                        </p:tgtEl>
                                        <p:attrNameLst>
                                          <p:attrName>ppt_y</p:attrName>
                                        </p:attrNameLst>
                                      </p:cBhvr>
                                      <p:tavLst>
                                        <p:tav tm="0">
                                          <p:val>
                                            <p:strVal val="#ppt_y+#ppt_h*1.125000"/>
                                          </p:val>
                                        </p:tav>
                                        <p:tav tm="100000">
                                          <p:val>
                                            <p:strVal val="#ppt_y"/>
                                          </p:val>
                                        </p:tav>
                                      </p:tavLst>
                                    </p:anim>
                                    <p:animEffect transition="in" filter="wipe(up)">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911D67-7980-BB47-A44E-8341DBB10ED0}"/>
              </a:ext>
            </a:extLst>
          </p:cNvPr>
          <p:cNvSpPr>
            <a:spLocks noGrp="1"/>
          </p:cNvSpPr>
          <p:nvPr>
            <p:ph type="title"/>
          </p:nvPr>
        </p:nvSpPr>
        <p:spPr/>
        <p:txBody>
          <a:bodyPr>
            <a:normAutofit fontScale="90000"/>
          </a:bodyPr>
          <a:lstStyle/>
          <a:p>
            <a:r>
              <a:rPr lang="da-DK" dirty="0" err="1"/>
              <a:t>Truscott</a:t>
            </a:r>
            <a:br>
              <a:rPr lang="da-DK" dirty="0"/>
            </a:br>
            <a:r>
              <a:rPr lang="da-DK" dirty="0"/>
              <a:t> - </a:t>
            </a:r>
            <a:r>
              <a:rPr lang="da-DK" sz="2000" dirty="0"/>
              <a:t>Når svarer har trumftilpasning efter fjendens dobling</a:t>
            </a:r>
            <a:br>
              <a:rPr lang="da-DK" dirty="0"/>
            </a:br>
            <a:endParaRPr lang="da-DK" dirty="0"/>
          </a:p>
        </p:txBody>
      </p:sp>
      <p:sp>
        <p:nvSpPr>
          <p:cNvPr id="3" name="Pladsholder til indhold 2">
            <a:extLst>
              <a:ext uri="{FF2B5EF4-FFF2-40B4-BE49-F238E27FC236}">
                <a16:creationId xmlns:a16="http://schemas.microsoft.com/office/drawing/2014/main" id="{D8530046-1DDB-1A40-B650-EEB90251EC1E}"/>
              </a:ext>
            </a:extLst>
          </p:cNvPr>
          <p:cNvSpPr>
            <a:spLocks noGrp="1"/>
          </p:cNvSpPr>
          <p:nvPr>
            <p:ph idx="1"/>
          </p:nvPr>
        </p:nvSpPr>
        <p:spPr>
          <a:xfrm>
            <a:off x="1451579" y="1853754"/>
            <a:ext cx="9603275" cy="4199727"/>
          </a:xfrm>
        </p:spPr>
        <p:txBody>
          <a:bodyPr>
            <a:normAutofit fontScale="92500" lnSpcReduction="10000"/>
          </a:bodyPr>
          <a:lstStyle/>
          <a:p>
            <a:pPr marL="0" indent="0">
              <a:buNone/>
            </a:pPr>
            <a:r>
              <a:rPr lang="da-DK" dirty="0"/>
              <a:t>Her gælder samme principper som var der ikke doblet. Svares 2NT er dog mindst inviterende og kan være med trekortsstøtte fx</a:t>
            </a:r>
          </a:p>
          <a:p>
            <a:pPr marL="0" indent="0">
              <a:buNone/>
            </a:pPr>
            <a:r>
              <a:rPr lang="da-DK" b="1" dirty="0"/>
              <a:t>DIG		ØST		MAKKER</a:t>
            </a:r>
            <a:endParaRPr lang="da-DK" dirty="0"/>
          </a:p>
          <a:p>
            <a:pPr marL="0" indent="0">
              <a:buNone/>
            </a:pPr>
            <a:r>
              <a:rPr lang="da-DK" dirty="0">
                <a:ea typeface="Apple Symbols" panose="02000000000000000000" pitchFamily="2" charset="-79"/>
                <a:cs typeface="Apple Symbols" panose="02000000000000000000" pitchFamily="2" charset="-79"/>
              </a:rPr>
              <a:t>	</a:t>
            </a:r>
          </a:p>
          <a:p>
            <a:pPr marL="0" indent="0">
              <a:buNone/>
            </a:pPr>
            <a:endParaRPr lang="da-DK" sz="2600" dirty="0">
              <a:ea typeface="Apple Symbols" panose="02000000000000000000" pitchFamily="2" charset="-79"/>
              <a:cs typeface="Apple Symbols" panose="02000000000000000000" pitchFamily="2" charset="-79"/>
            </a:endParaRPr>
          </a:p>
          <a:p>
            <a:pPr marL="0" indent="0">
              <a:buNone/>
            </a:pPr>
            <a:r>
              <a:rPr lang="da-DK" sz="2600" dirty="0">
                <a:ea typeface="Apple Symbols" panose="02000000000000000000" pitchFamily="2" charset="-79"/>
                <a:cs typeface="Apple Symbols" panose="02000000000000000000" pitchFamily="2" charset="-79"/>
                <a:sym typeface="Apple Color Emoji" pitchFamily="2" charset="0"/>
              </a:rPr>
              <a:t>♠︎ </a:t>
            </a:r>
            <a:r>
              <a:rPr lang="da-DK" sz="2600" dirty="0">
                <a:ea typeface="Apple Symbols" panose="02000000000000000000" pitchFamily="2" charset="-79"/>
                <a:cs typeface="Apple Symbols" panose="02000000000000000000" pitchFamily="2" charset="-79"/>
              </a:rPr>
              <a:t>K 3 2 </a:t>
            </a:r>
            <a:r>
              <a:rPr lang="da-DK" sz="2600" dirty="0">
                <a:solidFill>
                  <a:srgbClr val="FF0000"/>
                </a:solidFill>
                <a:ea typeface="Apple Symbols" panose="02000000000000000000" pitchFamily="2" charset="-79"/>
                <a:cs typeface="Apple Symbols" panose="02000000000000000000" pitchFamily="2" charset="-79"/>
              </a:rPr>
              <a:t>♥</a:t>
            </a:r>
            <a:r>
              <a:rPr lang="da-DK" sz="2600" dirty="0">
                <a:ea typeface="Apple Symbols" panose="02000000000000000000" pitchFamily="2" charset="-79"/>
                <a:cs typeface="Apple Symbols" panose="02000000000000000000" pitchFamily="2" charset="-79"/>
              </a:rPr>
              <a:t> 5 4 </a:t>
            </a:r>
            <a:r>
              <a:rPr lang="da-DK" sz="2600" dirty="0">
                <a:solidFill>
                  <a:srgbClr val="C00000"/>
                </a:solidFill>
                <a:ea typeface="Apple Symbols" panose="02000000000000000000" pitchFamily="2" charset="-79"/>
                <a:cs typeface="Apple Symbols" panose="02000000000000000000" pitchFamily="2" charset="-79"/>
              </a:rPr>
              <a:t>♦ </a:t>
            </a:r>
            <a:r>
              <a:rPr lang="da-DK" sz="2600" dirty="0">
                <a:ea typeface="Apple Symbols" panose="02000000000000000000" pitchFamily="2" charset="-79"/>
                <a:cs typeface="Apple Symbols" panose="02000000000000000000" pitchFamily="2" charset="-79"/>
              </a:rPr>
              <a:t>E K 8 7 </a:t>
            </a:r>
            <a:r>
              <a:rPr lang="da-DK" sz="2600" dirty="0">
                <a:solidFill>
                  <a:srgbClr val="00B050"/>
                </a:solidFill>
                <a:ea typeface="Apple Symbols" panose="02000000000000000000" pitchFamily="2" charset="-79"/>
                <a:cs typeface="Apple Symbols" panose="02000000000000000000" pitchFamily="2" charset="-79"/>
              </a:rPr>
              <a:t>♣ </a:t>
            </a:r>
            <a:r>
              <a:rPr lang="da-DK" sz="2600" dirty="0">
                <a:ea typeface="Apple Symbols" panose="02000000000000000000" pitchFamily="2" charset="-79"/>
                <a:cs typeface="Apple Symbols" panose="02000000000000000000" pitchFamily="2" charset="-79"/>
              </a:rPr>
              <a:t>9 7 5 3</a:t>
            </a:r>
          </a:p>
          <a:p>
            <a:pPr marL="0" indent="0">
              <a:buNone/>
            </a:pPr>
            <a:r>
              <a:rPr lang="da-DK" sz="2600" dirty="0">
                <a:ea typeface="Apple Symbols" panose="02000000000000000000" pitchFamily="2" charset="-79"/>
                <a:cs typeface="Apple Symbols" panose="02000000000000000000" pitchFamily="2" charset="-79"/>
              </a:rPr>
              <a:t>OG</a:t>
            </a:r>
          </a:p>
          <a:p>
            <a:pPr marL="0" indent="0">
              <a:buNone/>
            </a:pPr>
            <a:r>
              <a:rPr lang="da-DK" sz="2600" dirty="0">
                <a:ea typeface="Apple Symbols" panose="02000000000000000000" pitchFamily="2" charset="-79"/>
                <a:cs typeface="Apple Symbols" panose="02000000000000000000" pitchFamily="2" charset="-79"/>
                <a:sym typeface="Apple Color Emoji" pitchFamily="2" charset="0"/>
              </a:rPr>
              <a:t>♠︎ </a:t>
            </a:r>
            <a:r>
              <a:rPr lang="da-DK" sz="2600" dirty="0">
                <a:ea typeface="Apple Symbols" panose="02000000000000000000" pitchFamily="2" charset="-79"/>
                <a:cs typeface="Apple Symbols" panose="02000000000000000000" pitchFamily="2" charset="-79"/>
              </a:rPr>
              <a:t>E K 6 5</a:t>
            </a:r>
            <a:r>
              <a:rPr lang="da-DK" sz="2600" dirty="0">
                <a:solidFill>
                  <a:srgbClr val="FF0000"/>
                </a:solidFill>
                <a:ea typeface="Apple Symbols" panose="02000000000000000000" pitchFamily="2" charset="-79"/>
                <a:cs typeface="Apple Symbols" panose="02000000000000000000" pitchFamily="2" charset="-79"/>
              </a:rPr>
              <a:t> ♥ </a:t>
            </a:r>
            <a:r>
              <a:rPr lang="da-DK" sz="2600" dirty="0">
                <a:ea typeface="Apple Symbols" panose="02000000000000000000" pitchFamily="2" charset="-79"/>
                <a:cs typeface="Apple Symbols" panose="02000000000000000000" pitchFamily="2" charset="-79"/>
              </a:rPr>
              <a:t>8 5 </a:t>
            </a:r>
            <a:r>
              <a:rPr lang="da-DK" sz="2600" dirty="0">
                <a:solidFill>
                  <a:srgbClr val="C00000"/>
                </a:solidFill>
                <a:ea typeface="Apple Symbols" panose="02000000000000000000" pitchFamily="2" charset="-79"/>
                <a:cs typeface="Apple Symbols" panose="02000000000000000000" pitchFamily="2" charset="-79"/>
              </a:rPr>
              <a:t> ♦ </a:t>
            </a:r>
            <a:r>
              <a:rPr lang="da-DK" sz="2600" dirty="0">
                <a:ea typeface="Apple Symbols" panose="02000000000000000000" pitchFamily="2" charset="-79"/>
                <a:cs typeface="Apple Symbols" panose="02000000000000000000" pitchFamily="2" charset="-79"/>
              </a:rPr>
              <a:t>E K 3 2 </a:t>
            </a:r>
            <a:r>
              <a:rPr lang="da-DK" sz="2600" dirty="0">
                <a:solidFill>
                  <a:srgbClr val="00B050"/>
                </a:solidFill>
                <a:ea typeface="Apple Symbols" panose="02000000000000000000" pitchFamily="2" charset="-79"/>
                <a:cs typeface="Apple Symbols" panose="02000000000000000000" pitchFamily="2" charset="-79"/>
              </a:rPr>
              <a:t>♣ </a:t>
            </a:r>
            <a:r>
              <a:rPr lang="da-DK" sz="2600" dirty="0">
                <a:ea typeface="Apple Symbols" panose="02000000000000000000" pitchFamily="2" charset="-79"/>
                <a:cs typeface="Apple Symbols" panose="02000000000000000000" pitchFamily="2" charset="-79"/>
              </a:rPr>
              <a:t>D 4 3</a:t>
            </a:r>
          </a:p>
          <a:p>
            <a:pPr marL="0" indent="0">
              <a:buNone/>
            </a:pPr>
            <a:r>
              <a:rPr lang="da-DK" dirty="0">
                <a:ea typeface="Apple Symbols" panose="02000000000000000000" pitchFamily="2" charset="-79"/>
                <a:cs typeface="Apple Symbols" panose="02000000000000000000" pitchFamily="2" charset="-79"/>
              </a:rPr>
              <a:t> </a:t>
            </a:r>
          </a:p>
          <a:p>
            <a:pPr marL="0" indent="0">
              <a:buNone/>
            </a:pPr>
            <a:endParaRPr lang="da-DK" dirty="0"/>
          </a:p>
        </p:txBody>
      </p:sp>
      <p:sp>
        <p:nvSpPr>
          <p:cNvPr id="4" name="Tekstfelt 3">
            <a:extLst>
              <a:ext uri="{FF2B5EF4-FFF2-40B4-BE49-F238E27FC236}">
                <a16:creationId xmlns:a16="http://schemas.microsoft.com/office/drawing/2014/main" id="{7C1661CC-A313-F449-8134-E45C331D7976}"/>
              </a:ext>
            </a:extLst>
          </p:cNvPr>
          <p:cNvSpPr txBox="1"/>
          <p:nvPr/>
        </p:nvSpPr>
        <p:spPr>
          <a:xfrm>
            <a:off x="3301894" y="2967335"/>
            <a:ext cx="792480" cy="461665"/>
          </a:xfrm>
          <a:prstGeom prst="rect">
            <a:avLst/>
          </a:prstGeom>
          <a:solidFill>
            <a:srgbClr val="FF000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D</a:t>
            </a:r>
            <a:endParaRPr lang="da-DK" dirty="0">
              <a:solidFill>
                <a:schemeClr val="bg1"/>
              </a:solidFill>
            </a:endParaRPr>
          </a:p>
        </p:txBody>
      </p:sp>
      <p:sp>
        <p:nvSpPr>
          <p:cNvPr id="5" name="Tekstfelt 4">
            <a:extLst>
              <a:ext uri="{FF2B5EF4-FFF2-40B4-BE49-F238E27FC236}">
                <a16:creationId xmlns:a16="http://schemas.microsoft.com/office/drawing/2014/main" id="{C8433491-7688-7F41-B330-D486F99F0D6F}"/>
              </a:ext>
            </a:extLst>
          </p:cNvPr>
          <p:cNvSpPr txBox="1"/>
          <p:nvPr/>
        </p:nvSpPr>
        <p:spPr>
          <a:xfrm>
            <a:off x="1451579" y="2967335"/>
            <a:ext cx="79248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a-DK" sz="2400" dirty="0">
                <a:ea typeface="Apple Symbols" panose="02000000000000000000" pitchFamily="2" charset="-79"/>
                <a:cs typeface="Apple Symbols" panose="02000000000000000000" pitchFamily="2" charset="-79"/>
              </a:rPr>
              <a:t>1♠︎</a:t>
            </a:r>
            <a:endParaRPr lang="da-DK" sz="2400" dirty="0">
              <a:solidFill>
                <a:srgbClr val="FF0000"/>
              </a:solidFill>
            </a:endParaRPr>
          </a:p>
        </p:txBody>
      </p:sp>
      <p:sp>
        <p:nvSpPr>
          <p:cNvPr id="6" name="Tekstfelt 5">
            <a:extLst>
              <a:ext uri="{FF2B5EF4-FFF2-40B4-BE49-F238E27FC236}">
                <a16:creationId xmlns:a16="http://schemas.microsoft.com/office/drawing/2014/main" id="{A9B075EA-F1A0-2146-8595-BC111C9F2842}"/>
              </a:ext>
            </a:extLst>
          </p:cNvPr>
          <p:cNvSpPr txBox="1"/>
          <p:nvPr/>
        </p:nvSpPr>
        <p:spPr>
          <a:xfrm>
            <a:off x="5102860" y="2967335"/>
            <a:ext cx="79248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a-DK" sz="2400" dirty="0">
                <a:ea typeface="Apple Symbols" panose="02000000000000000000" pitchFamily="2" charset="-79"/>
                <a:cs typeface="Apple Symbols" panose="02000000000000000000" pitchFamily="2" charset="-79"/>
              </a:rPr>
              <a:t>2NT</a:t>
            </a:r>
            <a:endParaRPr lang="da-DK" sz="2400" dirty="0">
              <a:solidFill>
                <a:srgbClr val="C00000"/>
              </a:solidFill>
            </a:endParaRPr>
          </a:p>
        </p:txBody>
      </p:sp>
      <p:sp>
        <p:nvSpPr>
          <p:cNvPr id="7" name="Tekstfelt 6">
            <a:extLst>
              <a:ext uri="{FF2B5EF4-FFF2-40B4-BE49-F238E27FC236}">
                <a16:creationId xmlns:a16="http://schemas.microsoft.com/office/drawing/2014/main" id="{4BE41ED6-0981-B64C-9113-50544BCDFF60}"/>
              </a:ext>
            </a:extLst>
          </p:cNvPr>
          <p:cNvSpPr txBox="1"/>
          <p:nvPr/>
        </p:nvSpPr>
        <p:spPr>
          <a:xfrm>
            <a:off x="8097628" y="3429000"/>
            <a:ext cx="3505200" cy="1938992"/>
          </a:xfrm>
          <a:prstGeom prst="rect">
            <a:avLst/>
          </a:prstGeom>
          <a:noFill/>
          <a:ln>
            <a:solidFill>
              <a:schemeClr val="tx1"/>
            </a:solidFill>
          </a:ln>
        </p:spPr>
        <p:txBody>
          <a:bodyPr wrap="square" rtlCol="0">
            <a:spAutoFit/>
          </a:bodyPr>
          <a:lstStyle/>
          <a:p>
            <a:r>
              <a:rPr lang="da-DK" sz="2400" dirty="0">
                <a:ea typeface="Apple Symbols" panose="02000000000000000000" pitchFamily="2" charset="-79"/>
                <a:cs typeface="Apple Symbols" panose="02000000000000000000" pitchFamily="2" charset="-79"/>
              </a:rPr>
              <a:t>Du svarer som ved jeres sædvanlige 1 major  - 2NT </a:t>
            </a:r>
          </a:p>
          <a:p>
            <a:endParaRPr lang="da-DK" sz="2400" dirty="0">
              <a:ea typeface="Apple Symbols" panose="02000000000000000000" pitchFamily="2" charset="-79"/>
              <a:cs typeface="Apple Symbols" panose="02000000000000000000" pitchFamily="2" charset="-79"/>
            </a:endParaRPr>
          </a:p>
          <a:p>
            <a:r>
              <a:rPr lang="da-DK" sz="2400" dirty="0">
                <a:ea typeface="Apple Symbols" panose="02000000000000000000" pitchFamily="2" charset="-79"/>
                <a:cs typeface="Apple Symbols" panose="02000000000000000000" pitchFamily="2" charset="-79"/>
              </a:rPr>
              <a:t>tilpasset så I kan stoppe på 3 trinnet. </a:t>
            </a:r>
            <a:endParaRPr lang="da-DK" dirty="0"/>
          </a:p>
        </p:txBody>
      </p:sp>
    </p:spTree>
    <p:extLst>
      <p:ext uri="{BB962C8B-B14F-4D97-AF65-F5344CB8AC3E}">
        <p14:creationId xmlns:p14="http://schemas.microsoft.com/office/powerpoint/2010/main" val="3912168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p:tgtEl>
                                          <p:spTgt spid="5"/>
                                        </p:tgtEl>
                                        <p:attrNameLst>
                                          <p:attrName>ppt_y</p:attrName>
                                        </p:attrNameLst>
                                      </p:cBhvr>
                                      <p:tavLst>
                                        <p:tav tm="0">
                                          <p:val>
                                            <p:strVal val="#ppt_y+#ppt_h*1.125000"/>
                                          </p:val>
                                        </p:tav>
                                        <p:tav tm="100000">
                                          <p:val>
                                            <p:strVal val="#ppt_y"/>
                                          </p:val>
                                        </p:tav>
                                      </p:tavLst>
                                    </p:anim>
                                    <p:animEffect transition="in" filter="wipe(up)">
                                      <p:cBhvr>
                                        <p:cTn id="8" dur="500"/>
                                        <p:tgtEl>
                                          <p:spTgt spid="5"/>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p:tgtEl>
                                          <p:spTgt spid="4"/>
                                        </p:tgtEl>
                                        <p:attrNameLst>
                                          <p:attrName>ppt_y</p:attrName>
                                        </p:attrNameLst>
                                      </p:cBhvr>
                                      <p:tavLst>
                                        <p:tav tm="0">
                                          <p:val>
                                            <p:strVal val="#ppt_y+#ppt_h*1.125000"/>
                                          </p:val>
                                        </p:tav>
                                        <p:tav tm="100000">
                                          <p:val>
                                            <p:strVal val="#ppt_y"/>
                                          </p:val>
                                        </p:tav>
                                      </p:tavLst>
                                    </p:anim>
                                    <p:animEffect transition="in" filter="wipe(up)">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p:tgtEl>
                                          <p:spTgt spid="6"/>
                                        </p:tgtEl>
                                        <p:attrNameLst>
                                          <p:attrName>ppt_y</p:attrName>
                                        </p:attrNameLst>
                                      </p:cBhvr>
                                      <p:tavLst>
                                        <p:tav tm="0">
                                          <p:val>
                                            <p:strVal val="#ppt_y+#ppt_h*1.125000"/>
                                          </p:val>
                                        </p:tav>
                                        <p:tav tm="100000">
                                          <p:val>
                                            <p:strVal val="#ppt_y"/>
                                          </p:val>
                                        </p:tav>
                                      </p:tavLst>
                                    </p:anim>
                                    <p:animEffect transition="in" filter="wipe(up)">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7"/>
                                        </p:tgtEl>
                                        <p:attrNameLst>
                                          <p:attrName>style.visibility</p:attrName>
                                        </p:attrNameLst>
                                      </p:cBhvr>
                                      <p:to>
                                        <p:strVal val="visible"/>
                                      </p:to>
                                    </p:set>
                                    <p:animEffect transition="in" filter="checkerboard(across)">
                                      <p:cBhvr>
                                        <p:cTn id="4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C4E413-A2BD-1044-8CE5-263B9EE7CDF1}"/>
              </a:ext>
            </a:extLst>
          </p:cNvPr>
          <p:cNvSpPr>
            <a:spLocks noGrp="1"/>
          </p:cNvSpPr>
          <p:nvPr>
            <p:ph type="title"/>
          </p:nvPr>
        </p:nvSpPr>
        <p:spPr/>
        <p:txBody>
          <a:bodyPr/>
          <a:lstStyle/>
          <a:p>
            <a:r>
              <a:rPr lang="da-DK" dirty="0" err="1"/>
              <a:t>Truscott</a:t>
            </a:r>
            <a:br>
              <a:rPr lang="da-DK" dirty="0"/>
            </a:br>
            <a:r>
              <a:rPr lang="da-DK" sz="2000" dirty="0"/>
              <a:t> - Når svarer har trumftilpasning - Men svag </a:t>
            </a:r>
          </a:p>
        </p:txBody>
      </p:sp>
      <p:sp>
        <p:nvSpPr>
          <p:cNvPr id="3" name="Pladsholder til indhold 2">
            <a:extLst>
              <a:ext uri="{FF2B5EF4-FFF2-40B4-BE49-F238E27FC236}">
                <a16:creationId xmlns:a16="http://schemas.microsoft.com/office/drawing/2014/main" id="{8E910500-31BE-744C-87C2-BBB315F7CB36}"/>
              </a:ext>
            </a:extLst>
          </p:cNvPr>
          <p:cNvSpPr>
            <a:spLocks noGrp="1"/>
          </p:cNvSpPr>
          <p:nvPr>
            <p:ph idx="1"/>
          </p:nvPr>
        </p:nvSpPr>
        <p:spPr/>
        <p:txBody>
          <a:bodyPr>
            <a:normAutofit lnSpcReduction="10000"/>
          </a:bodyPr>
          <a:lstStyle/>
          <a:p>
            <a:pPr marL="0" indent="0">
              <a:buNone/>
            </a:pPr>
            <a:r>
              <a:rPr lang="da-DK" dirty="0">
                <a:ea typeface="Apple Symbols" panose="02000000000000000000" pitchFamily="2" charset="-79"/>
                <a:cs typeface="Apple Symbols" panose="02000000000000000000" pitchFamily="2" charset="-79"/>
              </a:rPr>
              <a:t>Øvrige </a:t>
            </a:r>
            <a:r>
              <a:rPr lang="da-DK" dirty="0" err="1">
                <a:ea typeface="Apple Symbols" panose="02000000000000000000" pitchFamily="2" charset="-79"/>
                <a:cs typeface="Apple Symbols" panose="02000000000000000000" pitchFamily="2" charset="-79"/>
              </a:rPr>
              <a:t>fitvisende</a:t>
            </a:r>
            <a:r>
              <a:rPr lang="da-DK" dirty="0">
                <a:ea typeface="Apple Symbols" panose="02000000000000000000" pitchFamily="2" charset="-79"/>
                <a:cs typeface="Apple Symbols" panose="02000000000000000000" pitchFamily="2" charset="-79"/>
              </a:rPr>
              <a:t> hænder følger samme principper som var der ikke doblet. Dog kan støtten være ned til 4 </a:t>
            </a:r>
            <a:r>
              <a:rPr lang="da-DK" dirty="0" err="1">
                <a:ea typeface="Apple Symbols" panose="02000000000000000000" pitchFamily="2" charset="-79"/>
                <a:cs typeface="Apple Symbols" panose="02000000000000000000" pitchFamily="2" charset="-79"/>
              </a:rPr>
              <a:t>hp</a:t>
            </a:r>
            <a:r>
              <a:rPr lang="da-DK" dirty="0">
                <a:ea typeface="Apple Symbols" panose="02000000000000000000" pitchFamily="2" charset="-79"/>
                <a:cs typeface="Apple Symbols" panose="02000000000000000000" pitchFamily="2" charset="-79"/>
              </a:rPr>
              <a:t>. </a:t>
            </a:r>
          </a:p>
          <a:p>
            <a:pPr marL="0" indent="0">
              <a:buNone/>
            </a:pPr>
            <a:r>
              <a:rPr lang="da-DK" b="1" dirty="0">
                <a:ea typeface="Apple Symbols" panose="02000000000000000000" pitchFamily="2" charset="-79"/>
                <a:cs typeface="Apple Symbols" panose="02000000000000000000" pitchFamily="2" charset="-79"/>
              </a:rPr>
              <a:t>DIG		ØST		MAKKER</a:t>
            </a:r>
            <a:endParaRPr lang="da-DK" dirty="0">
              <a:ea typeface="Apple Symbols" panose="02000000000000000000" pitchFamily="2" charset="-79"/>
              <a:cs typeface="Apple Symbols" panose="02000000000000000000" pitchFamily="2" charset="-79"/>
            </a:endParaRPr>
          </a:p>
          <a:p>
            <a:pPr marL="0" indent="0">
              <a:buNone/>
            </a:pPr>
            <a:r>
              <a:rPr lang="da-DK" sz="2400" dirty="0">
                <a:ea typeface="Apple Symbols" panose="02000000000000000000" pitchFamily="2" charset="-79"/>
                <a:cs typeface="Apple Symbols" panose="02000000000000000000" pitchFamily="2" charset="-79"/>
              </a:rPr>
              <a:t>1 </a:t>
            </a:r>
            <a:r>
              <a:rPr lang="da-DK" sz="2400" dirty="0">
                <a:solidFill>
                  <a:srgbClr val="FF0000"/>
                </a:solidFill>
                <a:ea typeface="Apple Symbols" panose="02000000000000000000" pitchFamily="2" charset="-79"/>
                <a:cs typeface="Apple Symbols" panose="02000000000000000000" pitchFamily="2" charset="-79"/>
                <a:sym typeface="Apple Color Emoji" pitchFamily="2" charset="0"/>
              </a:rPr>
              <a:t>♥︎</a:t>
            </a:r>
            <a:r>
              <a:rPr lang="da-DK" sz="2400" dirty="0">
                <a:ea typeface="Apple Symbols" panose="02000000000000000000" pitchFamily="2" charset="-79"/>
                <a:cs typeface="Apple Symbols" panose="02000000000000000000" pitchFamily="2" charset="-79"/>
              </a:rPr>
              <a:t>		D		2</a:t>
            </a:r>
            <a:r>
              <a:rPr lang="da-DK" sz="2400" dirty="0">
                <a:solidFill>
                  <a:srgbClr val="FF0000"/>
                </a:solidFill>
                <a:ea typeface="Apple Symbols" panose="02000000000000000000" pitchFamily="2" charset="-79"/>
                <a:cs typeface="Apple Symbols" panose="02000000000000000000" pitchFamily="2" charset="-79"/>
                <a:sym typeface="Apple Color Emoji" pitchFamily="2" charset="0"/>
              </a:rPr>
              <a:t> ♥︎ </a:t>
            </a:r>
            <a:r>
              <a:rPr lang="da-DK" sz="2400" dirty="0">
                <a:ea typeface="Apple Symbols" panose="02000000000000000000" pitchFamily="2" charset="-79"/>
                <a:cs typeface="Apple Symbols" panose="02000000000000000000" pitchFamily="2" charset="-79"/>
              </a:rPr>
              <a:t>		= 3 kortstøtte og 4-9 </a:t>
            </a:r>
            <a:r>
              <a:rPr lang="da-DK" sz="2400" dirty="0" err="1">
                <a:ea typeface="Apple Symbols" panose="02000000000000000000" pitchFamily="2" charset="-79"/>
                <a:cs typeface="Apple Symbols" panose="02000000000000000000" pitchFamily="2" charset="-79"/>
              </a:rPr>
              <a:t>hp</a:t>
            </a:r>
            <a:r>
              <a:rPr lang="da-DK" sz="2400" dirty="0">
                <a:ea typeface="Apple Symbols" panose="02000000000000000000" pitchFamily="2" charset="-79"/>
                <a:cs typeface="Apple Symbols" panose="02000000000000000000" pitchFamily="2" charset="-79"/>
              </a:rPr>
              <a:t>. </a:t>
            </a:r>
          </a:p>
          <a:p>
            <a:pPr marL="0" indent="0">
              <a:buNone/>
            </a:pP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sym typeface="Apple Color Emoji" pitchFamily="2" charset="0"/>
              </a:rPr>
              <a:t> ♥︎ </a:t>
            </a:r>
            <a:r>
              <a:rPr lang="da-DK" sz="2400" dirty="0">
                <a:ea typeface="Apple Symbols" panose="02000000000000000000" pitchFamily="2" charset="-79"/>
                <a:cs typeface="Apple Symbols" panose="02000000000000000000" pitchFamily="2" charset="-79"/>
              </a:rPr>
              <a:t>		D		3</a:t>
            </a:r>
            <a:r>
              <a:rPr lang="da-DK" sz="2400" dirty="0">
                <a:solidFill>
                  <a:srgbClr val="FF0000"/>
                </a:solidFill>
                <a:ea typeface="Apple Symbols" panose="02000000000000000000" pitchFamily="2" charset="-79"/>
                <a:cs typeface="Apple Symbols" panose="02000000000000000000" pitchFamily="2" charset="-79"/>
                <a:sym typeface="Apple Color Emoji" pitchFamily="2" charset="0"/>
              </a:rPr>
              <a:t> ♥︎</a:t>
            </a:r>
            <a:r>
              <a:rPr lang="da-DK" sz="2400" dirty="0">
                <a:ea typeface="Apple Symbols" panose="02000000000000000000" pitchFamily="2" charset="-79"/>
                <a:cs typeface="Apple Symbols" panose="02000000000000000000" pitchFamily="2" charset="-79"/>
              </a:rPr>
              <a:t> 		= 4 kortstøtte og 4-9 </a:t>
            </a:r>
            <a:r>
              <a:rPr lang="da-DK" sz="2400" dirty="0" err="1">
                <a:ea typeface="Apple Symbols" panose="02000000000000000000" pitchFamily="2" charset="-79"/>
                <a:cs typeface="Apple Symbols" panose="02000000000000000000" pitchFamily="2" charset="-79"/>
              </a:rPr>
              <a:t>hp</a:t>
            </a:r>
            <a:r>
              <a:rPr lang="da-DK" sz="2400" dirty="0">
                <a:ea typeface="Apple Symbols" panose="02000000000000000000" pitchFamily="2" charset="-79"/>
                <a:cs typeface="Apple Symbols" panose="02000000000000000000" pitchFamily="2" charset="-79"/>
              </a:rPr>
              <a:t>. </a:t>
            </a:r>
          </a:p>
          <a:p>
            <a:pPr marL="0" indent="0">
              <a:buNone/>
            </a:pP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sym typeface="Apple Color Emoji" pitchFamily="2" charset="0"/>
              </a:rPr>
              <a:t> ♥︎ </a:t>
            </a:r>
            <a:r>
              <a:rPr lang="da-DK" sz="2400" dirty="0">
                <a:ea typeface="Apple Symbols" panose="02000000000000000000" pitchFamily="2" charset="-79"/>
                <a:cs typeface="Apple Symbols" panose="02000000000000000000" pitchFamily="2" charset="-79"/>
              </a:rPr>
              <a:t>		D		4</a:t>
            </a:r>
            <a:r>
              <a:rPr lang="da-DK" sz="2400" dirty="0">
                <a:solidFill>
                  <a:srgbClr val="FF0000"/>
                </a:solidFill>
                <a:ea typeface="Apple Symbols" panose="02000000000000000000" pitchFamily="2" charset="-79"/>
                <a:cs typeface="Apple Symbols" panose="02000000000000000000" pitchFamily="2" charset="-79"/>
                <a:sym typeface="Apple Color Emoji" pitchFamily="2" charset="0"/>
              </a:rPr>
              <a:t> ♥︎ </a:t>
            </a:r>
            <a:r>
              <a:rPr lang="da-DK" sz="2400" dirty="0">
                <a:ea typeface="Apple Symbols" panose="02000000000000000000" pitchFamily="2" charset="-79"/>
                <a:cs typeface="Apple Symbols" panose="02000000000000000000" pitchFamily="2" charset="-79"/>
              </a:rPr>
              <a:t>		= 5 kortstøtte og 4-9 </a:t>
            </a:r>
            <a:r>
              <a:rPr lang="da-DK" sz="2400" dirty="0" err="1">
                <a:ea typeface="Apple Symbols" panose="02000000000000000000" pitchFamily="2" charset="-79"/>
                <a:cs typeface="Apple Symbols" panose="02000000000000000000" pitchFamily="2" charset="-79"/>
              </a:rPr>
              <a:t>hp</a:t>
            </a:r>
            <a:r>
              <a:rPr lang="da-DK" sz="2400" dirty="0">
                <a:ea typeface="Apple Symbols" panose="02000000000000000000" pitchFamily="2" charset="-79"/>
                <a:cs typeface="Apple Symbols" panose="02000000000000000000" pitchFamily="2" charset="-79"/>
              </a:rPr>
              <a:t>. </a:t>
            </a:r>
          </a:p>
          <a:p>
            <a:pPr marL="0" indent="0">
              <a:buNone/>
            </a:pPr>
            <a:r>
              <a:rPr lang="da-DK" sz="2400" dirty="0">
                <a:ea typeface="Apple Symbols" panose="02000000000000000000" pitchFamily="2" charset="-79"/>
                <a:cs typeface="Apple Symbols" panose="02000000000000000000" pitchFamily="2" charset="-79"/>
              </a:rPr>
              <a:t> </a:t>
            </a:r>
          </a:p>
          <a:p>
            <a:pPr marL="0" indent="0">
              <a:buNone/>
            </a:pPr>
            <a:endParaRPr lang="da-DK" dirty="0"/>
          </a:p>
        </p:txBody>
      </p:sp>
    </p:spTree>
    <p:extLst>
      <p:ext uri="{BB962C8B-B14F-4D97-AF65-F5344CB8AC3E}">
        <p14:creationId xmlns:p14="http://schemas.microsoft.com/office/powerpoint/2010/main" val="241516351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820B97-F790-3E47-88A5-EF56F546997C}"/>
              </a:ext>
            </a:extLst>
          </p:cNvPr>
          <p:cNvSpPr>
            <a:spLocks noGrp="1"/>
          </p:cNvSpPr>
          <p:nvPr>
            <p:ph type="title"/>
          </p:nvPr>
        </p:nvSpPr>
        <p:spPr/>
        <p:txBody>
          <a:bodyPr/>
          <a:lstStyle/>
          <a:p>
            <a:r>
              <a:rPr lang="da-DK" dirty="0" err="1"/>
              <a:t>Truscott</a:t>
            </a:r>
            <a:br>
              <a:rPr lang="da-DK" dirty="0"/>
            </a:br>
            <a:r>
              <a:rPr lang="da-DK" dirty="0"/>
              <a:t> </a:t>
            </a:r>
            <a:r>
              <a:rPr lang="da-DK" sz="2000" dirty="0"/>
              <a:t>- særligt for eksperten</a:t>
            </a:r>
          </a:p>
        </p:txBody>
      </p:sp>
      <p:sp>
        <p:nvSpPr>
          <p:cNvPr id="3" name="Pladsholder til indhold 2">
            <a:extLst>
              <a:ext uri="{FF2B5EF4-FFF2-40B4-BE49-F238E27FC236}">
                <a16:creationId xmlns:a16="http://schemas.microsoft.com/office/drawing/2014/main" id="{CA483B0F-8150-1144-84F6-855B53924D4F}"/>
              </a:ext>
            </a:extLst>
          </p:cNvPr>
          <p:cNvSpPr>
            <a:spLocks noGrp="1"/>
          </p:cNvSpPr>
          <p:nvPr>
            <p:ph idx="1"/>
          </p:nvPr>
        </p:nvSpPr>
        <p:spPr>
          <a:xfrm>
            <a:off x="1451579" y="2015732"/>
            <a:ext cx="9603275" cy="3711968"/>
          </a:xfrm>
        </p:spPr>
        <p:txBody>
          <a:bodyPr>
            <a:normAutofit/>
          </a:bodyPr>
          <a:lstStyle/>
          <a:p>
            <a:pPr marL="0" indent="0">
              <a:buNone/>
            </a:pPr>
            <a:r>
              <a:rPr lang="da-DK" dirty="0">
                <a:ea typeface="Apple Symbols" panose="02000000000000000000" pitchFamily="2" charset="-79"/>
                <a:cs typeface="Apple Symbols" panose="02000000000000000000" pitchFamily="2" charset="-79"/>
              </a:rPr>
              <a:t>Spring til 4 trinnet efter makkers majoråbning er splinter</a:t>
            </a:r>
            <a:br>
              <a:rPr lang="da-DK" dirty="0">
                <a:ea typeface="Apple Symbols" panose="02000000000000000000" pitchFamily="2" charset="-79"/>
                <a:cs typeface="Apple Symbols" panose="02000000000000000000" pitchFamily="2" charset="-79"/>
              </a:rPr>
            </a:br>
            <a:r>
              <a:rPr lang="da-DK" b="1" dirty="0">
                <a:ea typeface="Apple Symbols" panose="02000000000000000000" pitchFamily="2" charset="-79"/>
                <a:cs typeface="Apple Symbols" panose="02000000000000000000" pitchFamily="2" charset="-79"/>
              </a:rPr>
              <a:t>Nord		Øst		Syd</a:t>
            </a:r>
            <a:endParaRPr lang="da-DK" dirty="0">
              <a:ea typeface="Apple Symbols" panose="02000000000000000000" pitchFamily="2" charset="-79"/>
              <a:cs typeface="Apple Symbols" panose="02000000000000000000" pitchFamily="2" charset="-79"/>
            </a:endParaRPr>
          </a:p>
          <a:p>
            <a:pPr marL="0" indent="0">
              <a:buNone/>
            </a:pPr>
            <a:r>
              <a:rPr lang="da-DK" sz="2400" dirty="0">
                <a:ea typeface="Apple Symbols" panose="02000000000000000000" pitchFamily="2" charset="-79"/>
                <a:cs typeface="Apple Symbols" panose="02000000000000000000" pitchFamily="2" charset="-79"/>
              </a:rPr>
              <a:t>1</a:t>
            </a:r>
            <a:r>
              <a:rPr lang="da-DK" sz="2400" dirty="0">
                <a:ea typeface="Apple Symbols" panose="02000000000000000000" pitchFamily="2" charset="-79"/>
                <a:cs typeface="Apple Symbols" panose="02000000000000000000" pitchFamily="2" charset="-79"/>
                <a:sym typeface="Apple Color Emoji" pitchFamily="2" charset="0"/>
              </a:rPr>
              <a:t>♠︎</a:t>
            </a:r>
            <a:r>
              <a:rPr lang="da-DK" sz="2400" dirty="0">
                <a:ea typeface="Apple Symbols" panose="02000000000000000000" pitchFamily="2" charset="-79"/>
                <a:cs typeface="Apple Symbols" panose="02000000000000000000" pitchFamily="2" charset="-79"/>
              </a:rPr>
              <a:t>		D		4</a:t>
            </a:r>
            <a:r>
              <a:rPr lang="da-DK" sz="2400" dirty="0">
                <a:solidFill>
                  <a:srgbClr val="00B050"/>
                </a:solidFill>
                <a:ea typeface="Apple Symbols" panose="02000000000000000000" pitchFamily="2" charset="-79"/>
                <a:cs typeface="Apple Symbols" panose="02000000000000000000" pitchFamily="2" charset="-79"/>
                <a:sym typeface="Apple Color Emoji" pitchFamily="2" charset="0"/>
              </a:rPr>
              <a:t>♣︎</a:t>
            </a:r>
            <a:r>
              <a:rPr lang="da-DK" sz="2400" dirty="0">
                <a:solidFill>
                  <a:srgbClr val="00B050"/>
                </a:solidFill>
                <a:ea typeface="Apple Symbols" panose="02000000000000000000" pitchFamily="2" charset="-79"/>
                <a:cs typeface="Apple Symbols" panose="02000000000000000000" pitchFamily="2" charset="-79"/>
              </a:rPr>
              <a:t> </a:t>
            </a:r>
            <a:r>
              <a:rPr lang="da-DK" sz="2400" dirty="0">
                <a:ea typeface="Apple Symbols" panose="02000000000000000000" pitchFamily="2" charset="-79"/>
                <a:cs typeface="Apple Symbols" panose="02000000000000000000" pitchFamily="2" charset="-79"/>
              </a:rPr>
              <a:t>	=  4 kortstøtte og renonce i klør </a:t>
            </a:r>
          </a:p>
          <a:p>
            <a:pPr marL="0" indent="0">
              <a:buNone/>
            </a:pPr>
            <a:r>
              <a:rPr lang="da-DK" sz="2400" dirty="0">
                <a:ea typeface="Apple Symbols" panose="02000000000000000000" pitchFamily="2" charset="-79"/>
                <a:cs typeface="Apple Symbols" panose="02000000000000000000" pitchFamily="2" charset="-79"/>
              </a:rPr>
              <a:t>1</a:t>
            </a:r>
            <a:r>
              <a:rPr lang="da-DK" sz="2400" dirty="0">
                <a:ea typeface="Apple Symbols" panose="02000000000000000000" pitchFamily="2" charset="-79"/>
                <a:cs typeface="Apple Symbols" panose="02000000000000000000" pitchFamily="2" charset="-79"/>
                <a:sym typeface="Apple Color Emoji" pitchFamily="2" charset="0"/>
              </a:rPr>
              <a:t>♠︎</a:t>
            </a:r>
            <a:r>
              <a:rPr lang="da-DK" sz="2400" dirty="0">
                <a:ea typeface="Apple Symbols" panose="02000000000000000000" pitchFamily="2" charset="-79"/>
                <a:cs typeface="Apple Symbols" panose="02000000000000000000" pitchFamily="2" charset="-79"/>
              </a:rPr>
              <a:t>		D		4</a:t>
            </a:r>
            <a:r>
              <a:rPr lang="da-DK" sz="2400" dirty="0">
                <a:solidFill>
                  <a:srgbClr val="C00000"/>
                </a:solidFill>
                <a:ea typeface="Apple Symbols" panose="02000000000000000000" pitchFamily="2" charset="-79"/>
                <a:cs typeface="Apple Symbols" panose="02000000000000000000" pitchFamily="2" charset="-79"/>
                <a:sym typeface="Apple Color Emoji" pitchFamily="2" charset="0"/>
              </a:rPr>
              <a:t>♦︎</a:t>
            </a:r>
            <a:r>
              <a:rPr lang="da-DK" sz="2400" dirty="0">
                <a:solidFill>
                  <a:srgbClr val="C00000"/>
                </a:solidFill>
                <a:ea typeface="Apple Symbols" panose="02000000000000000000" pitchFamily="2" charset="-79"/>
                <a:cs typeface="Apple Symbols" panose="02000000000000000000" pitchFamily="2" charset="-79"/>
              </a:rPr>
              <a:t> </a:t>
            </a:r>
            <a:r>
              <a:rPr lang="da-DK" sz="2400" dirty="0">
                <a:ea typeface="Apple Symbols" panose="02000000000000000000" pitchFamily="2" charset="-79"/>
                <a:cs typeface="Apple Symbols" panose="02000000000000000000" pitchFamily="2" charset="-79"/>
              </a:rPr>
              <a:t>	=  4 kortstøtte og renonce i ruder</a:t>
            </a:r>
          </a:p>
          <a:p>
            <a:pPr marL="0" indent="0">
              <a:buNone/>
            </a:pPr>
            <a:r>
              <a:rPr lang="da-DK" sz="2400" dirty="0">
                <a:ea typeface="Apple Symbols" panose="02000000000000000000" pitchFamily="2" charset="-79"/>
                <a:cs typeface="Apple Symbols" panose="02000000000000000000" pitchFamily="2" charset="-79"/>
              </a:rPr>
              <a:t>1</a:t>
            </a:r>
            <a:r>
              <a:rPr lang="da-DK" sz="2400" dirty="0">
                <a:ea typeface="Apple Symbols" panose="02000000000000000000" pitchFamily="2" charset="-79"/>
                <a:cs typeface="Apple Symbols" panose="02000000000000000000" pitchFamily="2" charset="-79"/>
                <a:sym typeface="Apple Color Emoji" pitchFamily="2" charset="0"/>
              </a:rPr>
              <a:t>♠︎</a:t>
            </a:r>
            <a:r>
              <a:rPr lang="da-DK" sz="2400" dirty="0">
                <a:ea typeface="Apple Symbols" panose="02000000000000000000" pitchFamily="2" charset="-79"/>
                <a:cs typeface="Apple Symbols" panose="02000000000000000000" pitchFamily="2" charset="-79"/>
              </a:rPr>
              <a:t>		D	 	4</a:t>
            </a:r>
            <a:r>
              <a:rPr lang="da-DK" sz="2400" dirty="0">
                <a:solidFill>
                  <a:srgbClr val="FF0000"/>
                </a:solidFill>
                <a:ea typeface="Apple Symbols" panose="02000000000000000000" pitchFamily="2" charset="-79"/>
                <a:cs typeface="Apple Symbols" panose="02000000000000000000" pitchFamily="2" charset="-79"/>
                <a:sym typeface="Apple Color Emoji" pitchFamily="2" charset="0"/>
              </a:rPr>
              <a:t>♥︎</a:t>
            </a:r>
            <a:r>
              <a:rPr lang="da-DK" sz="2400" dirty="0">
                <a:solidFill>
                  <a:srgbClr val="FF0000"/>
                </a:solidFill>
                <a:ea typeface="Apple Symbols" panose="02000000000000000000" pitchFamily="2" charset="-79"/>
                <a:cs typeface="Apple Symbols" panose="02000000000000000000" pitchFamily="2" charset="-79"/>
              </a:rPr>
              <a:t> </a:t>
            </a:r>
            <a:r>
              <a:rPr lang="da-DK" sz="2400" dirty="0">
                <a:ea typeface="Apple Symbols" panose="02000000000000000000" pitchFamily="2" charset="-79"/>
                <a:cs typeface="Apple Symbols" panose="02000000000000000000" pitchFamily="2" charset="-79"/>
              </a:rPr>
              <a:t>	=  4 kortstøtte og renonce i hjerter </a:t>
            </a:r>
          </a:p>
          <a:p>
            <a:pPr marL="0" indent="0">
              <a:buNone/>
            </a:pPr>
            <a:r>
              <a:rPr lang="da-DK" sz="2400" dirty="0">
                <a:ea typeface="Apple Symbols" panose="02000000000000000000" pitchFamily="2" charset="-79"/>
                <a:cs typeface="Apple Symbols" panose="02000000000000000000" pitchFamily="2" charset="-79"/>
              </a:rPr>
              <a:t>Samt</a:t>
            </a:r>
          </a:p>
          <a:p>
            <a:pPr marL="0" indent="0">
              <a:buNone/>
            </a:pP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		</a:t>
            </a:r>
            <a:r>
              <a:rPr lang="da-DK" sz="2400" dirty="0">
                <a:ea typeface="Apple Symbols" panose="02000000000000000000" pitchFamily="2" charset="-79"/>
                <a:cs typeface="Apple Symbols" panose="02000000000000000000" pitchFamily="2" charset="-79"/>
              </a:rPr>
              <a:t>D		3</a:t>
            </a:r>
            <a:r>
              <a:rPr lang="da-DK" sz="2400" dirty="0">
                <a:ea typeface="Apple Symbols" panose="02000000000000000000" pitchFamily="2" charset="-79"/>
                <a:cs typeface="Apple Symbols" panose="02000000000000000000" pitchFamily="2" charset="-79"/>
                <a:sym typeface="Apple Color Emoji" pitchFamily="2" charset="0"/>
              </a:rPr>
              <a:t>♠︎	= </a:t>
            </a:r>
            <a:r>
              <a:rPr lang="da-DK" sz="2400" dirty="0">
                <a:ea typeface="Apple Symbols" panose="02000000000000000000" pitchFamily="2" charset="-79"/>
                <a:cs typeface="Apple Symbols" panose="02000000000000000000" pitchFamily="2" charset="-79"/>
              </a:rPr>
              <a:t>4 kortstøtte og renonce i spar</a:t>
            </a:r>
          </a:p>
          <a:p>
            <a:pPr marL="0" indent="0">
              <a:buNone/>
            </a:pPr>
            <a:endParaRPr lang="da-DK" sz="2400" dirty="0">
              <a:ea typeface="Apple Symbols" panose="02000000000000000000" pitchFamily="2" charset="-79"/>
              <a:cs typeface="Apple Symbols" panose="02000000000000000000" pitchFamily="2" charset="-79"/>
            </a:endParaRPr>
          </a:p>
          <a:p>
            <a:pPr marL="0" indent="0">
              <a:buNone/>
            </a:pPr>
            <a:endParaRPr lang="da-DK" dirty="0"/>
          </a:p>
        </p:txBody>
      </p:sp>
    </p:spTree>
    <p:extLst>
      <p:ext uri="{BB962C8B-B14F-4D97-AF65-F5344CB8AC3E}">
        <p14:creationId xmlns:p14="http://schemas.microsoft.com/office/powerpoint/2010/main" val="454671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F4CCE2-2044-1447-A47C-EEBACACC281F}"/>
              </a:ext>
            </a:extLst>
          </p:cNvPr>
          <p:cNvSpPr>
            <a:spLocks noGrp="1"/>
          </p:cNvSpPr>
          <p:nvPr>
            <p:ph type="title"/>
          </p:nvPr>
        </p:nvSpPr>
        <p:spPr/>
        <p:txBody>
          <a:bodyPr>
            <a:normAutofit fontScale="90000"/>
          </a:bodyPr>
          <a:lstStyle/>
          <a:p>
            <a:r>
              <a:rPr lang="da-DK" dirty="0" err="1"/>
              <a:t>Truscott</a:t>
            </a:r>
            <a:br>
              <a:rPr lang="da-DK" dirty="0"/>
            </a:br>
            <a:r>
              <a:rPr lang="da-DK" dirty="0"/>
              <a:t> </a:t>
            </a:r>
            <a:r>
              <a:rPr lang="da-DK" sz="2000" dirty="0"/>
              <a:t>- </a:t>
            </a:r>
            <a:r>
              <a:rPr lang="da-DK" sz="2000" dirty="0">
                <a:ea typeface="Apple Symbols" panose="02000000000000000000" pitchFamily="2" charset="-79"/>
                <a:cs typeface="Apple Symbols" panose="02000000000000000000" pitchFamily="2" charset="-79"/>
              </a:rPr>
              <a:t>De videre meldinger efter syds redobling 1</a:t>
            </a:r>
            <a:br>
              <a:rPr lang="da-DK" dirty="0">
                <a:ea typeface="Apple Symbols" panose="02000000000000000000" pitchFamily="2" charset="-79"/>
                <a:cs typeface="Apple Symbols" panose="02000000000000000000" pitchFamily="2" charset="-79"/>
              </a:rPr>
            </a:br>
            <a:endParaRPr lang="da-DK" dirty="0"/>
          </a:p>
        </p:txBody>
      </p:sp>
      <p:sp>
        <p:nvSpPr>
          <p:cNvPr id="3" name="Pladsholder til indhold 2">
            <a:extLst>
              <a:ext uri="{FF2B5EF4-FFF2-40B4-BE49-F238E27FC236}">
                <a16:creationId xmlns:a16="http://schemas.microsoft.com/office/drawing/2014/main" id="{D9D3E050-EDBD-0046-AD3C-92306DD064C2}"/>
              </a:ext>
            </a:extLst>
          </p:cNvPr>
          <p:cNvSpPr>
            <a:spLocks noGrp="1"/>
          </p:cNvSpPr>
          <p:nvPr>
            <p:ph idx="1"/>
          </p:nvPr>
        </p:nvSpPr>
        <p:spPr>
          <a:xfrm>
            <a:off x="1451579" y="2015732"/>
            <a:ext cx="9603275" cy="3750068"/>
          </a:xfrm>
        </p:spPr>
        <p:txBody>
          <a:bodyPr>
            <a:normAutofit/>
          </a:bodyPr>
          <a:lstStyle/>
          <a:p>
            <a:pPr marL="0" indent="0">
              <a:buNone/>
            </a:pPr>
            <a:r>
              <a:rPr lang="da-DK" dirty="0">
                <a:ea typeface="Apple Symbols" panose="02000000000000000000" pitchFamily="2" charset="-79"/>
                <a:cs typeface="Apple Symbols" panose="02000000000000000000" pitchFamily="2" charset="-79"/>
              </a:rPr>
              <a:t>Når vest melder pas efter en </a:t>
            </a:r>
            <a:r>
              <a:rPr lang="da-DK" dirty="0" err="1">
                <a:ea typeface="Apple Symbols" panose="02000000000000000000" pitchFamily="2" charset="-79"/>
                <a:cs typeface="Apple Symbols" panose="02000000000000000000" pitchFamily="2" charset="-79"/>
              </a:rPr>
              <a:t>minoråbning</a:t>
            </a:r>
            <a:endParaRPr lang="da-DK" dirty="0">
              <a:ea typeface="Apple Symbols" panose="02000000000000000000" pitchFamily="2" charset="-79"/>
              <a:cs typeface="Apple Symbols" panose="02000000000000000000" pitchFamily="2" charset="-79"/>
            </a:endParaRPr>
          </a:p>
          <a:p>
            <a:pPr marL="0" indent="0">
              <a:buNone/>
            </a:pPr>
            <a:r>
              <a:rPr lang="da-DK" dirty="0">
                <a:ea typeface="Apple Symbols" panose="02000000000000000000" pitchFamily="2" charset="-79"/>
                <a:cs typeface="Apple Symbols" panose="02000000000000000000" pitchFamily="2" charset="-79"/>
              </a:rPr>
              <a:t> </a:t>
            </a:r>
            <a:r>
              <a:rPr lang="da-DK" b="1" dirty="0">
                <a:ea typeface="Apple Symbols" panose="02000000000000000000" pitchFamily="2" charset="-79"/>
                <a:cs typeface="Apple Symbols" panose="02000000000000000000" pitchFamily="2" charset="-79"/>
              </a:rPr>
              <a:t>Dig 		Øst		Makker		Vest	</a:t>
            </a:r>
            <a:endParaRPr lang="da-DK" dirty="0">
              <a:ea typeface="Apple Symbols" panose="02000000000000000000" pitchFamily="2" charset="-79"/>
              <a:cs typeface="Apple Symbols" panose="02000000000000000000" pitchFamily="2" charset="-79"/>
            </a:endParaRPr>
          </a:p>
          <a:p>
            <a:pPr marL="0" indent="0">
              <a:buNone/>
            </a:pPr>
            <a:endParaRPr lang="da-DK" dirty="0">
              <a:ea typeface="Apple Symbols" panose="02000000000000000000" pitchFamily="2" charset="-79"/>
              <a:cs typeface="Apple Symbols" panose="02000000000000000000" pitchFamily="2" charset="-79"/>
            </a:endParaRPr>
          </a:p>
          <a:p>
            <a:pPr marL="0" indent="0">
              <a:buNone/>
            </a:pPr>
            <a:endParaRPr lang="da-DK" dirty="0">
              <a:ea typeface="Apple Symbols" panose="02000000000000000000" pitchFamily="2" charset="-79"/>
              <a:cs typeface="Apple Symbols" panose="02000000000000000000" pitchFamily="2" charset="-79"/>
            </a:endParaRPr>
          </a:p>
          <a:p>
            <a:pPr marL="0" indent="0">
              <a:buNone/>
            </a:pPr>
            <a:r>
              <a:rPr lang="da-DK" dirty="0">
                <a:ea typeface="Apple Symbols" panose="02000000000000000000" pitchFamily="2" charset="-79"/>
                <a:cs typeface="Apple Symbols" panose="02000000000000000000" pitchFamily="2" charset="-79"/>
              </a:rPr>
              <a:t>            ” fint med mig. Jeg har en sund åbningshånd og mindst 4</a:t>
            </a:r>
            <a:r>
              <a:rPr lang="da-DK" dirty="0">
                <a:solidFill>
                  <a:srgbClr val="00B050"/>
                </a:solidFill>
                <a:ea typeface="Apple Symbols" panose="02000000000000000000" pitchFamily="2" charset="-79"/>
                <a:cs typeface="Apple Symbols" panose="02000000000000000000" pitchFamily="2" charset="-79"/>
              </a:rPr>
              <a:t>♣︎</a:t>
            </a:r>
            <a:r>
              <a:rPr lang="da-DK" dirty="0">
                <a:ea typeface="Apple Symbols" panose="02000000000000000000" pitchFamily="2" charset="-79"/>
                <a:cs typeface="Apple Symbols" panose="02000000000000000000" pitchFamily="2" charset="-79"/>
              </a:rPr>
              <a:t>”</a:t>
            </a:r>
          </a:p>
          <a:p>
            <a:pPr marL="0" indent="0">
              <a:buNone/>
            </a:pPr>
            <a:r>
              <a:rPr lang="da-DK" dirty="0">
                <a:ea typeface="Apple Symbols" panose="02000000000000000000" pitchFamily="2" charset="-79"/>
                <a:cs typeface="Apple Symbols" panose="02000000000000000000" pitchFamily="2" charset="-79"/>
              </a:rPr>
              <a:t>            </a:t>
            </a:r>
          </a:p>
          <a:p>
            <a:pPr marL="0" indent="0">
              <a:buNone/>
            </a:pPr>
            <a:r>
              <a:rPr lang="da-DK" dirty="0">
                <a:ea typeface="Apple Symbols" panose="02000000000000000000" pitchFamily="2" charset="-79"/>
                <a:cs typeface="Apple Symbols" panose="02000000000000000000" pitchFamily="2" charset="-79"/>
              </a:rPr>
              <a:t>	for at spille hvis åbningen 1</a:t>
            </a:r>
            <a:r>
              <a:rPr lang="da-DK" dirty="0">
                <a:solidFill>
                  <a:srgbClr val="00B05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kan være på en doubleton.  </a:t>
            </a:r>
          </a:p>
          <a:p>
            <a:pPr marL="0" indent="0">
              <a:buNone/>
            </a:pPr>
            <a:endParaRPr lang="da-DK" dirty="0"/>
          </a:p>
        </p:txBody>
      </p:sp>
      <p:sp>
        <p:nvSpPr>
          <p:cNvPr id="4" name="Tekstfelt 3">
            <a:extLst>
              <a:ext uri="{FF2B5EF4-FFF2-40B4-BE49-F238E27FC236}">
                <a16:creationId xmlns:a16="http://schemas.microsoft.com/office/drawing/2014/main" id="{BBA4330E-2E1E-6442-A029-EF47C80A2038}"/>
              </a:ext>
            </a:extLst>
          </p:cNvPr>
          <p:cNvSpPr txBox="1"/>
          <p:nvPr/>
        </p:nvSpPr>
        <p:spPr>
          <a:xfrm>
            <a:off x="3274745" y="2967335"/>
            <a:ext cx="792480" cy="461665"/>
          </a:xfrm>
          <a:prstGeom prst="rect">
            <a:avLst/>
          </a:prstGeom>
          <a:solidFill>
            <a:srgbClr val="FF000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D</a:t>
            </a:r>
            <a:endParaRPr lang="da-DK" dirty="0">
              <a:solidFill>
                <a:schemeClr val="bg1"/>
              </a:solidFill>
            </a:endParaRPr>
          </a:p>
        </p:txBody>
      </p:sp>
      <p:sp>
        <p:nvSpPr>
          <p:cNvPr id="5" name="Tekstfelt 4">
            <a:extLst>
              <a:ext uri="{FF2B5EF4-FFF2-40B4-BE49-F238E27FC236}">
                <a16:creationId xmlns:a16="http://schemas.microsoft.com/office/drawing/2014/main" id="{F524CFBB-B0EC-BD4A-A282-90BB7B5674F8}"/>
              </a:ext>
            </a:extLst>
          </p:cNvPr>
          <p:cNvSpPr txBox="1"/>
          <p:nvPr/>
        </p:nvSpPr>
        <p:spPr>
          <a:xfrm>
            <a:off x="5097911" y="2967334"/>
            <a:ext cx="792480" cy="461665"/>
          </a:xfrm>
          <a:prstGeom prst="rect">
            <a:avLst/>
          </a:prstGeom>
          <a:solidFill>
            <a:srgbClr val="0070C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RD</a:t>
            </a:r>
            <a:endParaRPr lang="da-DK" dirty="0">
              <a:solidFill>
                <a:schemeClr val="bg1"/>
              </a:solidFill>
            </a:endParaRPr>
          </a:p>
        </p:txBody>
      </p:sp>
      <p:sp>
        <p:nvSpPr>
          <p:cNvPr id="6" name="Tekstfelt 5">
            <a:extLst>
              <a:ext uri="{FF2B5EF4-FFF2-40B4-BE49-F238E27FC236}">
                <a16:creationId xmlns:a16="http://schemas.microsoft.com/office/drawing/2014/main" id="{5DD4E494-E17C-C44F-BBC4-25C48F13A726}"/>
              </a:ext>
            </a:extLst>
          </p:cNvPr>
          <p:cNvSpPr txBox="1"/>
          <p:nvPr/>
        </p:nvSpPr>
        <p:spPr>
          <a:xfrm>
            <a:off x="1451579" y="2967335"/>
            <a:ext cx="79248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a-DK" sz="2400" dirty="0">
                <a:ea typeface="Apple Symbols" panose="02000000000000000000" pitchFamily="2" charset="-79"/>
                <a:cs typeface="Apple Symbols" panose="02000000000000000000" pitchFamily="2" charset="-79"/>
              </a:rPr>
              <a:t>1</a:t>
            </a:r>
            <a:r>
              <a:rPr lang="da-DK" sz="2400" dirty="0">
                <a:solidFill>
                  <a:srgbClr val="00B050"/>
                </a:solidFill>
                <a:ea typeface="Apple Symbols" panose="02000000000000000000" pitchFamily="2" charset="-79"/>
                <a:cs typeface="Apple Symbols" panose="02000000000000000000" pitchFamily="2" charset="-79"/>
              </a:rPr>
              <a:t>♣︎</a:t>
            </a:r>
            <a:endParaRPr lang="da-DK" sz="2400" dirty="0">
              <a:solidFill>
                <a:srgbClr val="00B050"/>
              </a:solidFill>
            </a:endParaRPr>
          </a:p>
        </p:txBody>
      </p:sp>
      <p:sp>
        <p:nvSpPr>
          <p:cNvPr id="7" name="Tekstfelt 6">
            <a:extLst>
              <a:ext uri="{FF2B5EF4-FFF2-40B4-BE49-F238E27FC236}">
                <a16:creationId xmlns:a16="http://schemas.microsoft.com/office/drawing/2014/main" id="{CEC27980-D380-A04A-B0FB-A78F4E219C6D}"/>
              </a:ext>
            </a:extLst>
          </p:cNvPr>
          <p:cNvSpPr txBox="1"/>
          <p:nvPr/>
        </p:nvSpPr>
        <p:spPr>
          <a:xfrm>
            <a:off x="6897676" y="2967333"/>
            <a:ext cx="792480"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dirty="0">
              <a:solidFill>
                <a:schemeClr val="bg1"/>
              </a:solidFill>
            </a:endParaRPr>
          </a:p>
        </p:txBody>
      </p:sp>
      <p:sp>
        <p:nvSpPr>
          <p:cNvPr id="8" name="Tekstfelt 7">
            <a:extLst>
              <a:ext uri="{FF2B5EF4-FFF2-40B4-BE49-F238E27FC236}">
                <a16:creationId xmlns:a16="http://schemas.microsoft.com/office/drawing/2014/main" id="{BBBA8CB7-9544-AB4D-92FC-08C6A6DAFDA4}"/>
              </a:ext>
            </a:extLst>
          </p:cNvPr>
          <p:cNvSpPr txBox="1"/>
          <p:nvPr/>
        </p:nvSpPr>
        <p:spPr>
          <a:xfrm>
            <a:off x="1451579" y="3938876"/>
            <a:ext cx="792480"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dirty="0">
              <a:solidFill>
                <a:schemeClr val="bg1"/>
              </a:solidFill>
            </a:endParaRPr>
          </a:p>
        </p:txBody>
      </p:sp>
      <p:sp>
        <p:nvSpPr>
          <p:cNvPr id="9" name="Tekstfelt 8">
            <a:extLst>
              <a:ext uri="{FF2B5EF4-FFF2-40B4-BE49-F238E27FC236}">
                <a16:creationId xmlns:a16="http://schemas.microsoft.com/office/drawing/2014/main" id="{6FA5C0F0-DE32-1C45-9826-A18A1176E783}"/>
              </a:ext>
            </a:extLst>
          </p:cNvPr>
          <p:cNvSpPr txBox="1"/>
          <p:nvPr/>
        </p:nvSpPr>
        <p:spPr>
          <a:xfrm>
            <a:off x="1451579" y="5007410"/>
            <a:ext cx="79248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a-DK" sz="2400" dirty="0">
                <a:ea typeface="Apple Symbols" panose="02000000000000000000" pitchFamily="2" charset="-79"/>
                <a:cs typeface="Apple Symbols" panose="02000000000000000000" pitchFamily="2" charset="-79"/>
              </a:rPr>
              <a:t>1NT</a:t>
            </a:r>
            <a:endParaRPr lang="da-DK" sz="2400" dirty="0">
              <a:solidFill>
                <a:srgbClr val="00B050"/>
              </a:solidFill>
            </a:endParaRPr>
          </a:p>
        </p:txBody>
      </p:sp>
    </p:spTree>
    <p:extLst>
      <p:ext uri="{BB962C8B-B14F-4D97-AF65-F5344CB8AC3E}">
        <p14:creationId xmlns:p14="http://schemas.microsoft.com/office/powerpoint/2010/main" val="357710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p:tgtEl>
                                          <p:spTgt spid="6"/>
                                        </p:tgtEl>
                                        <p:attrNameLst>
                                          <p:attrName>ppt_y</p:attrName>
                                        </p:attrNameLst>
                                      </p:cBhvr>
                                      <p:tavLst>
                                        <p:tav tm="0">
                                          <p:val>
                                            <p:strVal val="#ppt_y+#ppt_h*1.125000"/>
                                          </p:val>
                                        </p:tav>
                                        <p:tav tm="100000">
                                          <p:val>
                                            <p:strVal val="#ppt_y"/>
                                          </p:val>
                                        </p:tav>
                                      </p:tavLst>
                                    </p:anim>
                                    <p:animEffect transition="in" filter="wipe(up)">
                                      <p:cBhvr>
                                        <p:cTn id="8" dur="500"/>
                                        <p:tgtEl>
                                          <p:spTgt spid="6"/>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p:tgtEl>
                                          <p:spTgt spid="4"/>
                                        </p:tgtEl>
                                        <p:attrNameLst>
                                          <p:attrName>ppt_y</p:attrName>
                                        </p:attrNameLst>
                                      </p:cBhvr>
                                      <p:tavLst>
                                        <p:tav tm="0">
                                          <p:val>
                                            <p:strVal val="#ppt_y+#ppt_h*1.125000"/>
                                          </p:val>
                                        </p:tav>
                                        <p:tav tm="100000">
                                          <p:val>
                                            <p:strVal val="#ppt_y"/>
                                          </p:val>
                                        </p:tav>
                                      </p:tavLst>
                                    </p:anim>
                                    <p:animEffect transition="in" filter="wipe(up)">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ppt_y</p:attrName>
                                        </p:attrNameLst>
                                      </p:cBhvr>
                                      <p:tavLst>
                                        <p:tav tm="0">
                                          <p:val>
                                            <p:strVal val="#ppt_y+#ppt_h*1.125000"/>
                                          </p:val>
                                        </p:tav>
                                        <p:tav tm="100000">
                                          <p:val>
                                            <p:strVal val="#ppt_y"/>
                                          </p:val>
                                        </p:tav>
                                      </p:tavLst>
                                    </p:anim>
                                    <p:animEffect transition="in" filter="wipe(up)">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p:tgtEl>
                                          <p:spTgt spid="9"/>
                                        </p:tgtEl>
                                        <p:attrNameLst>
                                          <p:attrName>ppt_y</p:attrName>
                                        </p:attrNameLst>
                                      </p:cBhvr>
                                      <p:tavLst>
                                        <p:tav tm="0">
                                          <p:val>
                                            <p:strVal val="#ppt_y+#ppt_h*1.125000"/>
                                          </p:val>
                                        </p:tav>
                                        <p:tav tm="100000">
                                          <p:val>
                                            <p:strVal val="#ppt_y"/>
                                          </p:val>
                                        </p:tav>
                                      </p:tavLst>
                                    </p:anim>
                                    <p:animEffect transition="in" filter="wipe(up)">
                                      <p:cBhvr>
                                        <p:cTn id="44" dur="500"/>
                                        <p:tgtEl>
                                          <p:spTgt spid="9"/>
                                        </p:tgtEl>
                                      </p:cBhvr>
                                    </p:animEffect>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EF2E9D-A559-004B-8065-60C3003C4FB7}"/>
              </a:ext>
            </a:extLst>
          </p:cNvPr>
          <p:cNvSpPr>
            <a:spLocks noGrp="1"/>
          </p:cNvSpPr>
          <p:nvPr>
            <p:ph type="title"/>
          </p:nvPr>
        </p:nvSpPr>
        <p:spPr/>
        <p:txBody>
          <a:bodyPr/>
          <a:lstStyle/>
          <a:p>
            <a:r>
              <a:rPr lang="da-DK" dirty="0" err="1"/>
              <a:t>Truscott</a:t>
            </a:r>
            <a:br>
              <a:rPr lang="da-DK" dirty="0"/>
            </a:br>
            <a:r>
              <a:rPr lang="da-DK" dirty="0"/>
              <a:t> </a:t>
            </a:r>
            <a:r>
              <a:rPr lang="da-DK" sz="2000" dirty="0"/>
              <a:t>- </a:t>
            </a:r>
            <a:r>
              <a:rPr lang="da-DK" sz="2000" dirty="0">
                <a:ea typeface="Apple Symbols" panose="02000000000000000000" pitchFamily="2" charset="-79"/>
                <a:cs typeface="Apple Symbols" panose="02000000000000000000" pitchFamily="2" charset="-79"/>
              </a:rPr>
              <a:t>De videre meldinger efter syds redobling 11</a:t>
            </a:r>
            <a:endParaRPr lang="da-DK" sz="2000" dirty="0"/>
          </a:p>
        </p:txBody>
      </p:sp>
      <p:sp>
        <p:nvSpPr>
          <p:cNvPr id="3" name="Pladsholder til indhold 2">
            <a:extLst>
              <a:ext uri="{FF2B5EF4-FFF2-40B4-BE49-F238E27FC236}">
                <a16:creationId xmlns:a16="http://schemas.microsoft.com/office/drawing/2014/main" id="{3643902E-8B13-F449-9871-817B8A2916AD}"/>
              </a:ext>
            </a:extLst>
          </p:cNvPr>
          <p:cNvSpPr>
            <a:spLocks noGrp="1"/>
          </p:cNvSpPr>
          <p:nvPr>
            <p:ph idx="1"/>
          </p:nvPr>
        </p:nvSpPr>
        <p:spPr>
          <a:xfrm>
            <a:off x="1451579" y="2015732"/>
            <a:ext cx="9603275" cy="3750068"/>
          </a:xfrm>
        </p:spPr>
        <p:txBody>
          <a:bodyPr>
            <a:normAutofit lnSpcReduction="10000"/>
          </a:bodyPr>
          <a:lstStyle/>
          <a:p>
            <a:pPr marL="0" indent="0">
              <a:buNone/>
            </a:pPr>
            <a:r>
              <a:rPr lang="da-DK" dirty="0">
                <a:ea typeface="Apple Symbols" panose="02000000000000000000" pitchFamily="2" charset="-79"/>
                <a:cs typeface="Apple Symbols" panose="02000000000000000000" pitchFamily="2" charset="-79"/>
              </a:rPr>
              <a:t>Når vest melder pas</a:t>
            </a:r>
          </a:p>
          <a:p>
            <a:pPr marL="0" indent="0">
              <a:buNone/>
            </a:pPr>
            <a:r>
              <a:rPr lang="da-DK" dirty="0">
                <a:ea typeface="Apple Symbols" panose="02000000000000000000" pitchFamily="2" charset="-79"/>
                <a:cs typeface="Apple Symbols" panose="02000000000000000000" pitchFamily="2" charset="-79"/>
              </a:rPr>
              <a:t> </a:t>
            </a:r>
            <a:r>
              <a:rPr lang="da-DK" b="1" dirty="0">
                <a:ea typeface="Apple Symbols" panose="02000000000000000000" pitchFamily="2" charset="-79"/>
                <a:cs typeface="Apple Symbols" panose="02000000000000000000" pitchFamily="2" charset="-79"/>
              </a:rPr>
              <a:t>Dig 		Øst		Makker		Vest	</a:t>
            </a:r>
          </a:p>
          <a:p>
            <a:pPr marL="0" indent="0">
              <a:buNone/>
            </a:pPr>
            <a:endParaRPr lang="da-DK" dirty="0">
              <a:ea typeface="Apple Symbols" panose="02000000000000000000" pitchFamily="2" charset="-79"/>
              <a:cs typeface="Apple Symbols" panose="02000000000000000000" pitchFamily="2" charset="-79"/>
            </a:endParaRPr>
          </a:p>
          <a:p>
            <a:pPr marL="0" indent="0">
              <a:buNone/>
            </a:pPr>
            <a:r>
              <a:rPr lang="da-DK" dirty="0">
                <a:ea typeface="Apple Symbols" panose="02000000000000000000" pitchFamily="2" charset="-79"/>
                <a:cs typeface="Apple Symbols" panose="02000000000000000000" pitchFamily="2" charset="-79"/>
              </a:rPr>
              <a:t>	</a:t>
            </a:r>
          </a:p>
          <a:p>
            <a:pPr marL="0" indent="0">
              <a:buNone/>
            </a:pPr>
            <a:r>
              <a:rPr lang="da-DK" dirty="0">
                <a:ea typeface="Apple Symbols" panose="02000000000000000000" pitchFamily="2" charset="-79"/>
                <a:cs typeface="Apple Symbols" panose="02000000000000000000" pitchFamily="2" charset="-79"/>
              </a:rPr>
              <a:t>	</a:t>
            </a:r>
          </a:p>
          <a:p>
            <a:pPr marL="0" indent="0">
              <a:buNone/>
            </a:pPr>
            <a:endParaRPr lang="da-DK" dirty="0">
              <a:ea typeface="Apple Symbols" panose="02000000000000000000" pitchFamily="2" charset="-79"/>
              <a:cs typeface="Apple Symbols" panose="02000000000000000000" pitchFamily="2" charset="-79"/>
            </a:endParaRPr>
          </a:p>
          <a:p>
            <a:pPr marL="0" indent="0">
              <a:buNone/>
            </a:pPr>
            <a:r>
              <a:rPr lang="da-DK" dirty="0">
                <a:ea typeface="Apple Symbols" panose="02000000000000000000" pitchFamily="2" charset="-79"/>
                <a:cs typeface="Apple Symbols" panose="02000000000000000000" pitchFamily="2" charset="-79"/>
              </a:rPr>
              <a:t>Andet fx                for at spille/beder om præference. Min åbningshånd er skæv og ikke specielt honnørstærk. </a:t>
            </a:r>
          </a:p>
          <a:p>
            <a:pPr marL="0" indent="0">
              <a:buNone/>
            </a:pPr>
            <a:endParaRPr lang="da-DK" dirty="0"/>
          </a:p>
        </p:txBody>
      </p:sp>
      <p:sp>
        <p:nvSpPr>
          <p:cNvPr id="4" name="Tekstfelt 3">
            <a:extLst>
              <a:ext uri="{FF2B5EF4-FFF2-40B4-BE49-F238E27FC236}">
                <a16:creationId xmlns:a16="http://schemas.microsoft.com/office/drawing/2014/main" id="{C82909FA-4C5D-BD47-84EB-2EF2E84D0AF9}"/>
              </a:ext>
            </a:extLst>
          </p:cNvPr>
          <p:cNvSpPr txBox="1"/>
          <p:nvPr/>
        </p:nvSpPr>
        <p:spPr>
          <a:xfrm>
            <a:off x="3227296" y="2967334"/>
            <a:ext cx="792480" cy="461665"/>
          </a:xfrm>
          <a:prstGeom prst="rect">
            <a:avLst/>
          </a:prstGeom>
          <a:solidFill>
            <a:srgbClr val="FF000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D</a:t>
            </a:r>
            <a:endParaRPr lang="da-DK" dirty="0">
              <a:solidFill>
                <a:schemeClr val="bg1"/>
              </a:solidFill>
            </a:endParaRPr>
          </a:p>
        </p:txBody>
      </p:sp>
      <p:sp>
        <p:nvSpPr>
          <p:cNvPr id="5" name="Tekstfelt 4">
            <a:extLst>
              <a:ext uri="{FF2B5EF4-FFF2-40B4-BE49-F238E27FC236}">
                <a16:creationId xmlns:a16="http://schemas.microsoft.com/office/drawing/2014/main" id="{1243EDE6-39A4-E949-842F-B2C43411E248}"/>
              </a:ext>
            </a:extLst>
          </p:cNvPr>
          <p:cNvSpPr txBox="1"/>
          <p:nvPr/>
        </p:nvSpPr>
        <p:spPr>
          <a:xfrm>
            <a:off x="5152913" y="2967334"/>
            <a:ext cx="792480" cy="461665"/>
          </a:xfrm>
          <a:prstGeom prst="rect">
            <a:avLst/>
          </a:prstGeom>
          <a:solidFill>
            <a:srgbClr val="0070C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RD</a:t>
            </a:r>
            <a:endParaRPr lang="da-DK" dirty="0">
              <a:solidFill>
                <a:schemeClr val="bg1"/>
              </a:solidFill>
            </a:endParaRPr>
          </a:p>
        </p:txBody>
      </p:sp>
      <p:sp>
        <p:nvSpPr>
          <p:cNvPr id="6" name="Tekstfelt 5">
            <a:extLst>
              <a:ext uri="{FF2B5EF4-FFF2-40B4-BE49-F238E27FC236}">
                <a16:creationId xmlns:a16="http://schemas.microsoft.com/office/drawing/2014/main" id="{2F5C3D16-BEA1-2848-8F6F-DDD939861FFF}"/>
              </a:ext>
            </a:extLst>
          </p:cNvPr>
          <p:cNvSpPr txBox="1"/>
          <p:nvPr/>
        </p:nvSpPr>
        <p:spPr>
          <a:xfrm>
            <a:off x="1451579" y="2967335"/>
            <a:ext cx="79248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endParaRPr lang="da-DK" sz="2400" dirty="0">
              <a:solidFill>
                <a:srgbClr val="FF0000"/>
              </a:solidFill>
            </a:endParaRPr>
          </a:p>
        </p:txBody>
      </p:sp>
      <p:sp>
        <p:nvSpPr>
          <p:cNvPr id="8" name="Tekstfelt 7">
            <a:extLst>
              <a:ext uri="{FF2B5EF4-FFF2-40B4-BE49-F238E27FC236}">
                <a16:creationId xmlns:a16="http://schemas.microsoft.com/office/drawing/2014/main" id="{9A29E5CF-FB8C-8147-B746-FB66564A99C6}"/>
              </a:ext>
            </a:extLst>
          </p:cNvPr>
          <p:cNvSpPr txBox="1"/>
          <p:nvPr/>
        </p:nvSpPr>
        <p:spPr>
          <a:xfrm>
            <a:off x="6976079" y="2967333"/>
            <a:ext cx="792480"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dirty="0">
              <a:solidFill>
                <a:schemeClr val="bg1"/>
              </a:solidFill>
            </a:endParaRPr>
          </a:p>
        </p:txBody>
      </p:sp>
      <p:sp>
        <p:nvSpPr>
          <p:cNvPr id="9" name="Tekstfelt 8">
            <a:extLst>
              <a:ext uri="{FF2B5EF4-FFF2-40B4-BE49-F238E27FC236}">
                <a16:creationId xmlns:a16="http://schemas.microsoft.com/office/drawing/2014/main" id="{31852B21-AA90-8548-9FA6-4B3FAD6B97D1}"/>
              </a:ext>
            </a:extLst>
          </p:cNvPr>
          <p:cNvSpPr txBox="1"/>
          <p:nvPr/>
        </p:nvSpPr>
        <p:spPr>
          <a:xfrm>
            <a:off x="1451579" y="3986007"/>
            <a:ext cx="792480"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dirty="0">
              <a:solidFill>
                <a:schemeClr val="bg1"/>
              </a:solidFill>
            </a:endParaRPr>
          </a:p>
        </p:txBody>
      </p:sp>
      <p:sp>
        <p:nvSpPr>
          <p:cNvPr id="10" name="Tekstfelt 9">
            <a:extLst>
              <a:ext uri="{FF2B5EF4-FFF2-40B4-BE49-F238E27FC236}">
                <a16:creationId xmlns:a16="http://schemas.microsoft.com/office/drawing/2014/main" id="{BC0AB58A-0407-CC49-A577-1495568B3099}"/>
              </a:ext>
            </a:extLst>
          </p:cNvPr>
          <p:cNvSpPr txBox="1"/>
          <p:nvPr/>
        </p:nvSpPr>
        <p:spPr>
          <a:xfrm>
            <a:off x="2554196" y="4719485"/>
            <a:ext cx="79248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a-DK" sz="2400" dirty="0">
                <a:ea typeface="Apple Symbols" panose="02000000000000000000" pitchFamily="2" charset="-79"/>
                <a:cs typeface="Apple Symbols" panose="02000000000000000000" pitchFamily="2" charset="-79"/>
              </a:rPr>
              <a:t>2</a:t>
            </a:r>
            <a:r>
              <a:rPr lang="da-DK" sz="2400" dirty="0">
                <a:solidFill>
                  <a:srgbClr val="C0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FF0000"/>
              </a:solidFill>
            </a:endParaRPr>
          </a:p>
        </p:txBody>
      </p:sp>
      <p:sp>
        <p:nvSpPr>
          <p:cNvPr id="7" name="Tekstfelt 6">
            <a:extLst>
              <a:ext uri="{FF2B5EF4-FFF2-40B4-BE49-F238E27FC236}">
                <a16:creationId xmlns:a16="http://schemas.microsoft.com/office/drawing/2014/main" id="{14315C0F-16B0-F348-9DEF-FFEEA3573C66}"/>
              </a:ext>
            </a:extLst>
          </p:cNvPr>
          <p:cNvSpPr txBox="1"/>
          <p:nvPr/>
        </p:nvSpPr>
        <p:spPr>
          <a:xfrm>
            <a:off x="2554196" y="3890766"/>
            <a:ext cx="2137725" cy="369332"/>
          </a:xfrm>
          <a:prstGeom prst="rect">
            <a:avLst/>
          </a:prstGeom>
          <a:noFill/>
        </p:spPr>
        <p:txBody>
          <a:bodyPr wrap="square" rtlCol="0">
            <a:spAutoFit/>
          </a:bodyPr>
          <a:lstStyle/>
          <a:p>
            <a:r>
              <a:rPr lang="da-DK" dirty="0">
                <a:ea typeface="Apple Symbols" panose="02000000000000000000" pitchFamily="2" charset="-79"/>
                <a:cs typeface="Apple Symbols" panose="02000000000000000000" pitchFamily="2" charset="-79"/>
              </a:rPr>
              <a:t>”fint med mig”. </a:t>
            </a:r>
            <a:endParaRPr lang="da-DK" dirty="0">
              <a:solidFill>
                <a:srgbClr val="00B050"/>
              </a:solidFill>
              <a:ea typeface="Apple Symbols" panose="02000000000000000000" pitchFamily="2" charset="-79"/>
              <a:cs typeface="Apple Symbols" panose="02000000000000000000" pitchFamily="2" charset="-79"/>
            </a:endParaRPr>
          </a:p>
        </p:txBody>
      </p:sp>
    </p:spTree>
    <p:extLst>
      <p:ext uri="{BB962C8B-B14F-4D97-AF65-F5344CB8AC3E}">
        <p14:creationId xmlns:p14="http://schemas.microsoft.com/office/powerpoint/2010/main" val="343882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p:tgtEl>
                                          <p:spTgt spid="6"/>
                                        </p:tgtEl>
                                        <p:attrNameLst>
                                          <p:attrName>ppt_y</p:attrName>
                                        </p:attrNameLst>
                                      </p:cBhvr>
                                      <p:tavLst>
                                        <p:tav tm="0">
                                          <p:val>
                                            <p:strVal val="#ppt_y+#ppt_h*1.125000"/>
                                          </p:val>
                                        </p:tav>
                                        <p:tav tm="100000">
                                          <p:val>
                                            <p:strVal val="#ppt_y"/>
                                          </p:val>
                                        </p:tav>
                                      </p:tavLst>
                                    </p:anim>
                                    <p:animEffect transition="in" filter="wipe(up)">
                                      <p:cBhvr>
                                        <p:cTn id="8" dur="500"/>
                                        <p:tgtEl>
                                          <p:spTgt spid="6"/>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p:tgtEl>
                                          <p:spTgt spid="4"/>
                                        </p:tgtEl>
                                        <p:attrNameLst>
                                          <p:attrName>ppt_y</p:attrName>
                                        </p:attrNameLst>
                                      </p:cBhvr>
                                      <p:tavLst>
                                        <p:tav tm="0">
                                          <p:val>
                                            <p:strVal val="#ppt_y+#ppt_h*1.125000"/>
                                          </p:val>
                                        </p:tav>
                                        <p:tav tm="100000">
                                          <p:val>
                                            <p:strVal val="#ppt_y"/>
                                          </p:val>
                                        </p:tav>
                                      </p:tavLst>
                                    </p:anim>
                                    <p:animEffect transition="in" filter="wipe(up)">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ppt_y</p:attrName>
                                        </p:attrNameLst>
                                      </p:cBhvr>
                                      <p:tavLst>
                                        <p:tav tm="0">
                                          <p:val>
                                            <p:strVal val="#ppt_y+#ppt_h*1.125000"/>
                                          </p:val>
                                        </p:tav>
                                        <p:tav tm="100000">
                                          <p:val>
                                            <p:strVal val="#ppt_y"/>
                                          </p:val>
                                        </p:tav>
                                      </p:tavLst>
                                    </p:anim>
                                    <p:animEffect transition="in" filter="wipe(up)">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2" presetClass="entr" presetSubtype="4"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p:tgtEl>
                                          <p:spTgt spid="10"/>
                                        </p:tgtEl>
                                        <p:attrNameLst>
                                          <p:attrName>ppt_y</p:attrName>
                                        </p:attrNameLst>
                                      </p:cBhvr>
                                      <p:tavLst>
                                        <p:tav tm="0">
                                          <p:val>
                                            <p:strVal val="#ppt_y+#ppt_h*1.125000"/>
                                          </p:val>
                                        </p:tav>
                                        <p:tav tm="100000">
                                          <p:val>
                                            <p:strVal val="#ppt_y"/>
                                          </p:val>
                                        </p:tav>
                                      </p:tavLst>
                                    </p:anim>
                                    <p:animEffect transition="in" filter="wipe(up)">
                                      <p:cBhvr>
                                        <p:cTn id="5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8" grpId="0" animBg="1"/>
      <p:bldP spid="9" grpId="0" animBg="1"/>
      <p:bldP spid="10" grpId="0" animBg="1"/>
      <p:bldP spid="7"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51CFCB-E122-3846-871F-D5C9532516D1}"/>
              </a:ext>
            </a:extLst>
          </p:cNvPr>
          <p:cNvSpPr>
            <a:spLocks noGrp="1"/>
          </p:cNvSpPr>
          <p:nvPr>
            <p:ph type="title"/>
          </p:nvPr>
        </p:nvSpPr>
        <p:spPr/>
        <p:txBody>
          <a:bodyPr/>
          <a:lstStyle/>
          <a:p>
            <a:r>
              <a:rPr lang="da-DK" dirty="0" err="1"/>
              <a:t>Truscott</a:t>
            </a:r>
            <a:br>
              <a:rPr lang="da-DK" dirty="0"/>
            </a:br>
            <a:r>
              <a:rPr lang="da-DK" sz="2000" dirty="0"/>
              <a:t> - </a:t>
            </a:r>
            <a:r>
              <a:rPr lang="da-DK" sz="2000" dirty="0">
                <a:ea typeface="Apple Symbols" panose="02000000000000000000" pitchFamily="2" charset="-79"/>
                <a:cs typeface="Apple Symbols" panose="02000000000000000000" pitchFamily="2" charset="-79"/>
              </a:rPr>
              <a:t>De videre meldinger efter syds redobling 11</a:t>
            </a:r>
            <a:endParaRPr lang="da-DK" sz="2000" dirty="0"/>
          </a:p>
        </p:txBody>
      </p:sp>
      <p:sp>
        <p:nvSpPr>
          <p:cNvPr id="3" name="Pladsholder til indhold 2">
            <a:extLst>
              <a:ext uri="{FF2B5EF4-FFF2-40B4-BE49-F238E27FC236}">
                <a16:creationId xmlns:a16="http://schemas.microsoft.com/office/drawing/2014/main" id="{394AC12A-5742-9848-A8BE-0F3BB1A9AD4C}"/>
              </a:ext>
            </a:extLst>
          </p:cNvPr>
          <p:cNvSpPr>
            <a:spLocks noGrp="1"/>
          </p:cNvSpPr>
          <p:nvPr>
            <p:ph idx="1"/>
          </p:nvPr>
        </p:nvSpPr>
        <p:spPr>
          <a:xfrm>
            <a:off x="1451579" y="1853754"/>
            <a:ext cx="9603275" cy="4052194"/>
          </a:xfrm>
        </p:spPr>
        <p:txBody>
          <a:bodyPr/>
          <a:lstStyle/>
          <a:p>
            <a:pPr marL="0" indent="0">
              <a:buNone/>
            </a:pPr>
            <a:r>
              <a:rPr lang="da-DK" dirty="0">
                <a:ea typeface="Apple Symbols" panose="02000000000000000000" pitchFamily="2" charset="-79"/>
                <a:cs typeface="Apple Symbols" panose="02000000000000000000" pitchFamily="2" charset="-79"/>
              </a:rPr>
              <a:t>Når vest melder farve eller NT</a:t>
            </a:r>
          </a:p>
          <a:p>
            <a:pPr marL="0" indent="0">
              <a:buNone/>
            </a:pPr>
            <a:r>
              <a:rPr lang="da-DK" b="1" dirty="0">
                <a:ea typeface="Apple Symbols" panose="02000000000000000000" pitchFamily="2" charset="-79"/>
                <a:cs typeface="Apple Symbols" panose="02000000000000000000" pitchFamily="2" charset="-79"/>
              </a:rPr>
              <a:t>Dig		Øst		Makker		Vest	</a:t>
            </a:r>
            <a:endParaRPr lang="da-DK" dirty="0">
              <a:ea typeface="Apple Symbols" panose="02000000000000000000" pitchFamily="2" charset="-79"/>
              <a:cs typeface="Apple Symbols" panose="02000000000000000000" pitchFamily="2" charset="-79"/>
            </a:endParaRPr>
          </a:p>
          <a:p>
            <a:pPr marL="0" indent="0">
              <a:buNone/>
            </a:pPr>
            <a:endParaRPr lang="da-DK" dirty="0">
              <a:solidFill>
                <a:srgbClr val="C00000"/>
              </a:solidFill>
              <a:ea typeface="Apple Symbols" panose="02000000000000000000" pitchFamily="2" charset="-79"/>
              <a:cs typeface="Apple Symbols" panose="02000000000000000000" pitchFamily="2" charset="-79"/>
            </a:endParaRPr>
          </a:p>
          <a:p>
            <a:pPr marL="0" indent="0">
              <a:buNone/>
            </a:pPr>
            <a:r>
              <a:rPr lang="da-DK" dirty="0">
                <a:ea typeface="Apple Symbols" panose="02000000000000000000" pitchFamily="2" charset="-79"/>
                <a:cs typeface="Apple Symbols" panose="02000000000000000000" pitchFamily="2" charset="-79"/>
              </a:rPr>
              <a:t>	”Jeg har en god åbningshånd men ikke fire ruder så jeg kan ikke doble dem. 		Hvad siger du makker ? ”</a:t>
            </a:r>
          </a:p>
          <a:p>
            <a:pPr marL="0" indent="0">
              <a:buNone/>
            </a:pPr>
            <a:r>
              <a:rPr lang="da-DK" dirty="0">
                <a:ea typeface="Apple Symbols" panose="02000000000000000000" pitchFamily="2" charset="-79"/>
                <a:cs typeface="Apple Symbols" panose="02000000000000000000" pitchFamily="2" charset="-79"/>
              </a:rPr>
              <a:t>	”mindst 4  ruder og lad os fange dem i en doblet kontrakt eller selv finde en 	delkontrakt – eller muligvis udgang!”</a:t>
            </a:r>
          </a:p>
          <a:p>
            <a:pPr marL="0" indent="0">
              <a:buNone/>
            </a:pPr>
            <a:r>
              <a:rPr lang="da-DK" dirty="0">
                <a:ea typeface="Apple Symbols" panose="02000000000000000000" pitchFamily="2" charset="-79"/>
                <a:cs typeface="Apple Symbols" panose="02000000000000000000" pitchFamily="2" charset="-79"/>
              </a:rPr>
              <a:t>	”Det kan godt være du har mindst 10 </a:t>
            </a:r>
            <a:r>
              <a:rPr lang="da-DK" dirty="0" err="1">
                <a:ea typeface="Apple Symbols" panose="02000000000000000000" pitchFamily="2" charset="-79"/>
                <a:cs typeface="Apple Symbols" panose="02000000000000000000" pitchFamily="2" charset="-79"/>
              </a:rPr>
              <a:t>hp</a:t>
            </a:r>
            <a:r>
              <a:rPr lang="da-DK" dirty="0">
                <a:ea typeface="Apple Symbols" panose="02000000000000000000" pitchFamily="2" charset="-79"/>
                <a:cs typeface="Apple Symbols" panose="02000000000000000000" pitchFamily="2" charset="-79"/>
              </a:rPr>
              <a:t>. makker men min åbning er baseret på 	længde i hjerter og ikke så meget på antallet af honnørpoint!”</a:t>
            </a:r>
            <a:endParaRPr lang="da-DK" dirty="0"/>
          </a:p>
        </p:txBody>
      </p:sp>
      <p:sp>
        <p:nvSpPr>
          <p:cNvPr id="4" name="Tekstfelt 3">
            <a:extLst>
              <a:ext uri="{FF2B5EF4-FFF2-40B4-BE49-F238E27FC236}">
                <a16:creationId xmlns:a16="http://schemas.microsoft.com/office/drawing/2014/main" id="{C63B326C-48E5-9745-8B43-41969DCFD97F}"/>
              </a:ext>
            </a:extLst>
          </p:cNvPr>
          <p:cNvSpPr txBox="1"/>
          <p:nvPr/>
        </p:nvSpPr>
        <p:spPr>
          <a:xfrm>
            <a:off x="3227296" y="2781531"/>
            <a:ext cx="792480" cy="461665"/>
          </a:xfrm>
          <a:prstGeom prst="rect">
            <a:avLst/>
          </a:prstGeom>
          <a:solidFill>
            <a:srgbClr val="FF000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D</a:t>
            </a:r>
            <a:endParaRPr lang="da-DK" dirty="0">
              <a:solidFill>
                <a:schemeClr val="bg1"/>
              </a:solidFill>
            </a:endParaRPr>
          </a:p>
        </p:txBody>
      </p:sp>
      <p:sp>
        <p:nvSpPr>
          <p:cNvPr id="5" name="Tekstfelt 4">
            <a:extLst>
              <a:ext uri="{FF2B5EF4-FFF2-40B4-BE49-F238E27FC236}">
                <a16:creationId xmlns:a16="http://schemas.microsoft.com/office/drawing/2014/main" id="{270585DB-A59F-5B4B-A664-691AD06E172F}"/>
              </a:ext>
            </a:extLst>
          </p:cNvPr>
          <p:cNvSpPr txBox="1"/>
          <p:nvPr/>
        </p:nvSpPr>
        <p:spPr>
          <a:xfrm>
            <a:off x="5152913" y="2781531"/>
            <a:ext cx="792480" cy="461665"/>
          </a:xfrm>
          <a:prstGeom prst="rect">
            <a:avLst/>
          </a:prstGeom>
          <a:solidFill>
            <a:srgbClr val="0070C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RD</a:t>
            </a:r>
            <a:endParaRPr lang="da-DK" dirty="0">
              <a:solidFill>
                <a:schemeClr val="bg1"/>
              </a:solidFill>
            </a:endParaRPr>
          </a:p>
        </p:txBody>
      </p:sp>
      <p:sp>
        <p:nvSpPr>
          <p:cNvPr id="6" name="Tekstfelt 5">
            <a:extLst>
              <a:ext uri="{FF2B5EF4-FFF2-40B4-BE49-F238E27FC236}">
                <a16:creationId xmlns:a16="http://schemas.microsoft.com/office/drawing/2014/main" id="{79AD7F3D-82C5-A546-966B-0459228CCB3C}"/>
              </a:ext>
            </a:extLst>
          </p:cNvPr>
          <p:cNvSpPr txBox="1"/>
          <p:nvPr/>
        </p:nvSpPr>
        <p:spPr>
          <a:xfrm>
            <a:off x="1451579" y="2781532"/>
            <a:ext cx="79248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endParaRPr lang="da-DK" sz="2400" dirty="0">
              <a:solidFill>
                <a:srgbClr val="FF0000"/>
              </a:solidFill>
            </a:endParaRPr>
          </a:p>
        </p:txBody>
      </p:sp>
      <p:sp>
        <p:nvSpPr>
          <p:cNvPr id="8" name="Tekstfelt 7">
            <a:extLst>
              <a:ext uri="{FF2B5EF4-FFF2-40B4-BE49-F238E27FC236}">
                <a16:creationId xmlns:a16="http://schemas.microsoft.com/office/drawing/2014/main" id="{2DB2237B-1FA8-134C-8DD1-BCE960E8DE62}"/>
              </a:ext>
            </a:extLst>
          </p:cNvPr>
          <p:cNvSpPr txBox="1"/>
          <p:nvPr/>
        </p:nvSpPr>
        <p:spPr>
          <a:xfrm>
            <a:off x="7078530" y="2781531"/>
            <a:ext cx="79248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a-DK" sz="2400" dirty="0">
                <a:ea typeface="Apple Symbols" panose="02000000000000000000" pitchFamily="2" charset="-79"/>
                <a:cs typeface="Apple Symbols" panose="02000000000000000000" pitchFamily="2" charset="-79"/>
              </a:rPr>
              <a:t>2</a:t>
            </a:r>
            <a:r>
              <a:rPr lang="da-DK" sz="2400" dirty="0">
                <a:solidFill>
                  <a:srgbClr val="C00000"/>
                </a:solidFill>
                <a:ea typeface="Apple Symbols" panose="02000000000000000000" pitchFamily="2" charset="-79"/>
                <a:cs typeface="Apple Symbols" panose="02000000000000000000" pitchFamily="2" charset="-79"/>
              </a:rPr>
              <a:t>♦︎</a:t>
            </a:r>
            <a:endParaRPr lang="da-DK" sz="2400" dirty="0">
              <a:solidFill>
                <a:srgbClr val="C00000"/>
              </a:solidFill>
            </a:endParaRPr>
          </a:p>
        </p:txBody>
      </p:sp>
      <p:sp>
        <p:nvSpPr>
          <p:cNvPr id="9" name="Tekstfelt 8">
            <a:extLst>
              <a:ext uri="{FF2B5EF4-FFF2-40B4-BE49-F238E27FC236}">
                <a16:creationId xmlns:a16="http://schemas.microsoft.com/office/drawing/2014/main" id="{D9AC8B3A-5D59-7C41-82B6-49A1AC6757B5}"/>
              </a:ext>
            </a:extLst>
          </p:cNvPr>
          <p:cNvSpPr txBox="1"/>
          <p:nvPr/>
        </p:nvSpPr>
        <p:spPr>
          <a:xfrm>
            <a:off x="1451579" y="3379652"/>
            <a:ext cx="792480"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dirty="0">
              <a:solidFill>
                <a:schemeClr val="bg1"/>
              </a:solidFill>
            </a:endParaRPr>
          </a:p>
        </p:txBody>
      </p:sp>
      <p:sp>
        <p:nvSpPr>
          <p:cNvPr id="10" name="Tekstfelt 9">
            <a:extLst>
              <a:ext uri="{FF2B5EF4-FFF2-40B4-BE49-F238E27FC236}">
                <a16:creationId xmlns:a16="http://schemas.microsoft.com/office/drawing/2014/main" id="{4D982DFF-BA20-E340-873A-7DC40F793CD6}"/>
              </a:ext>
            </a:extLst>
          </p:cNvPr>
          <p:cNvSpPr txBox="1"/>
          <p:nvPr/>
        </p:nvSpPr>
        <p:spPr>
          <a:xfrm>
            <a:off x="1451579" y="4299930"/>
            <a:ext cx="792480" cy="461665"/>
          </a:xfrm>
          <a:prstGeom prst="rect">
            <a:avLst/>
          </a:prstGeom>
          <a:solidFill>
            <a:srgbClr val="FF000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D</a:t>
            </a:r>
            <a:endParaRPr lang="da-DK" dirty="0">
              <a:solidFill>
                <a:schemeClr val="bg1"/>
              </a:solidFill>
            </a:endParaRPr>
          </a:p>
        </p:txBody>
      </p:sp>
      <p:sp>
        <p:nvSpPr>
          <p:cNvPr id="11" name="Tekstfelt 10">
            <a:extLst>
              <a:ext uri="{FF2B5EF4-FFF2-40B4-BE49-F238E27FC236}">
                <a16:creationId xmlns:a16="http://schemas.microsoft.com/office/drawing/2014/main" id="{94100882-94F7-7443-A18C-7195A92CBAD5}"/>
              </a:ext>
            </a:extLst>
          </p:cNvPr>
          <p:cNvSpPr txBox="1"/>
          <p:nvPr/>
        </p:nvSpPr>
        <p:spPr>
          <a:xfrm>
            <a:off x="1451579" y="5220209"/>
            <a:ext cx="79248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a-DK" sz="2400" dirty="0">
                <a:ea typeface="Apple Symbols" panose="02000000000000000000" pitchFamily="2" charset="-79"/>
                <a:cs typeface="Apple Symbols" panose="02000000000000000000" pitchFamily="2" charset="-79"/>
              </a:rPr>
              <a:t>2</a:t>
            </a:r>
            <a:r>
              <a:rPr lang="da-DK" sz="2400" dirty="0">
                <a:solidFill>
                  <a:srgbClr val="FF0000"/>
                </a:solidFill>
                <a:ea typeface="Apple Symbols" panose="02000000000000000000" pitchFamily="2" charset="-79"/>
                <a:cs typeface="Apple Symbols" panose="02000000000000000000" pitchFamily="2" charset="-79"/>
              </a:rPr>
              <a:t>♥︎</a:t>
            </a:r>
            <a:endParaRPr lang="da-DK" sz="2400" dirty="0">
              <a:solidFill>
                <a:srgbClr val="FF0000"/>
              </a:solidFill>
            </a:endParaRPr>
          </a:p>
        </p:txBody>
      </p:sp>
    </p:spTree>
    <p:extLst>
      <p:ext uri="{BB962C8B-B14F-4D97-AF65-F5344CB8AC3E}">
        <p14:creationId xmlns:p14="http://schemas.microsoft.com/office/powerpoint/2010/main" val="957493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p:tgtEl>
                                          <p:spTgt spid="6"/>
                                        </p:tgtEl>
                                        <p:attrNameLst>
                                          <p:attrName>ppt_y</p:attrName>
                                        </p:attrNameLst>
                                      </p:cBhvr>
                                      <p:tavLst>
                                        <p:tav tm="0">
                                          <p:val>
                                            <p:strVal val="#ppt_y+#ppt_h*1.125000"/>
                                          </p:val>
                                        </p:tav>
                                        <p:tav tm="100000">
                                          <p:val>
                                            <p:strVal val="#ppt_y"/>
                                          </p:val>
                                        </p:tav>
                                      </p:tavLst>
                                    </p:anim>
                                    <p:animEffect transition="in" filter="wipe(up)">
                                      <p:cBhvr>
                                        <p:cTn id="8" dur="500"/>
                                        <p:tgtEl>
                                          <p:spTgt spid="6"/>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p:tgtEl>
                                          <p:spTgt spid="4"/>
                                        </p:tgtEl>
                                        <p:attrNameLst>
                                          <p:attrName>ppt_y</p:attrName>
                                        </p:attrNameLst>
                                      </p:cBhvr>
                                      <p:tavLst>
                                        <p:tav tm="0">
                                          <p:val>
                                            <p:strVal val="#ppt_y+#ppt_h*1.125000"/>
                                          </p:val>
                                        </p:tav>
                                        <p:tav tm="100000">
                                          <p:val>
                                            <p:strVal val="#ppt_y"/>
                                          </p:val>
                                        </p:tav>
                                      </p:tavLst>
                                    </p:anim>
                                    <p:animEffect transition="in" filter="wipe(up)">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ppt_y</p:attrName>
                                        </p:attrNameLst>
                                      </p:cBhvr>
                                      <p:tavLst>
                                        <p:tav tm="0">
                                          <p:val>
                                            <p:strVal val="#ppt_y+#ppt_h*1.125000"/>
                                          </p:val>
                                        </p:tav>
                                        <p:tav tm="100000">
                                          <p:val>
                                            <p:strVal val="#ppt_y"/>
                                          </p:val>
                                        </p:tav>
                                      </p:tavLst>
                                    </p:anim>
                                    <p:animEffect transition="in" filter="wipe(up)">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p:tgtEl>
                                          <p:spTgt spid="8"/>
                                        </p:tgtEl>
                                        <p:attrNameLst>
                                          <p:attrName>ppt_y</p:attrName>
                                        </p:attrNameLst>
                                      </p:cBhvr>
                                      <p:tavLst>
                                        <p:tav tm="0">
                                          <p:val>
                                            <p:strVal val="#ppt_y+#ppt_h*1.125000"/>
                                          </p:val>
                                        </p:tav>
                                        <p:tav tm="100000">
                                          <p:val>
                                            <p:strVal val="#ppt_y"/>
                                          </p:val>
                                        </p:tav>
                                      </p:tavLst>
                                    </p:anim>
                                    <p:animEffect transition="in" filter="wipe(up)">
                                      <p:cBhvr>
                                        <p:cTn id="26" dur="5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additive="base">
                                        <p:cTn id="37"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38" dur="500"/>
                                        <p:tgtEl>
                                          <p:spTgt spid="3">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anim calcmode="lin" valueType="num">
                                      <p:cBhvr additive="base">
                                        <p:cTn id="4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2" presetClass="entr" presetSubtype="4"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additive="base">
                                        <p:cTn id="55" dur="500"/>
                                        <p:tgtEl>
                                          <p:spTgt spid="11"/>
                                        </p:tgtEl>
                                        <p:attrNameLst>
                                          <p:attrName>ppt_y</p:attrName>
                                        </p:attrNameLst>
                                      </p:cBhvr>
                                      <p:tavLst>
                                        <p:tav tm="0">
                                          <p:val>
                                            <p:strVal val="#ppt_y+#ppt_h*1.125000"/>
                                          </p:val>
                                        </p:tav>
                                        <p:tav tm="100000">
                                          <p:val>
                                            <p:strVal val="#ppt_y"/>
                                          </p:val>
                                        </p:tav>
                                      </p:tavLst>
                                    </p:anim>
                                    <p:animEffect transition="in" filter="wipe(up)">
                                      <p:cBhvr>
                                        <p:cTn id="56" dur="500"/>
                                        <p:tgtEl>
                                          <p:spTgt spid="11"/>
                                        </p:tgtEl>
                                      </p:cBhvr>
                                    </p:animEffect>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5" end="5"/>
                                            </p:txEl>
                                          </p:spTgt>
                                        </p:tgtEl>
                                        <p:attrNameLst>
                                          <p:attrName>style.visibility</p:attrName>
                                        </p:attrNameLst>
                                      </p:cBhvr>
                                      <p:to>
                                        <p:strVal val="visible"/>
                                      </p:to>
                                    </p:set>
                                    <p:anim calcmode="lin" valueType="num">
                                      <p:cBhvr additive="base">
                                        <p:cTn id="6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8" grpId="0" animBg="1"/>
      <p:bldP spid="9" grpId="0" animBg="1"/>
      <p:bldP spid="10"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5A57E0-7E24-BA4F-91CC-DD19CAA86BBB}"/>
              </a:ext>
            </a:extLst>
          </p:cNvPr>
          <p:cNvSpPr>
            <a:spLocks noGrp="1"/>
          </p:cNvSpPr>
          <p:nvPr>
            <p:ph type="title"/>
          </p:nvPr>
        </p:nvSpPr>
        <p:spPr/>
        <p:txBody>
          <a:bodyPr/>
          <a:lstStyle/>
          <a:p>
            <a:r>
              <a:rPr lang="da-DK" dirty="0"/>
              <a:t>Begynd at Lav jeres udspilsaftaler NU!</a:t>
            </a:r>
          </a:p>
        </p:txBody>
      </p:sp>
      <p:sp>
        <p:nvSpPr>
          <p:cNvPr id="3" name="Pladsholder til indhold 2">
            <a:extLst>
              <a:ext uri="{FF2B5EF4-FFF2-40B4-BE49-F238E27FC236}">
                <a16:creationId xmlns:a16="http://schemas.microsoft.com/office/drawing/2014/main" id="{AA515537-27F5-5642-AE01-9B2844E38335}"/>
              </a:ext>
            </a:extLst>
          </p:cNvPr>
          <p:cNvSpPr>
            <a:spLocks noGrp="1"/>
          </p:cNvSpPr>
          <p:nvPr>
            <p:ph idx="1"/>
          </p:nvPr>
        </p:nvSpPr>
        <p:spPr/>
        <p:txBody>
          <a:bodyPr>
            <a:normAutofit/>
          </a:bodyPr>
          <a:lstStyle/>
          <a:p>
            <a:pPr marL="0" indent="0">
              <a:buNone/>
            </a:pPr>
            <a:r>
              <a:rPr lang="da-DK" sz="2800" dirty="0"/>
              <a:t>Der er 3 muligheder</a:t>
            </a:r>
          </a:p>
          <a:p>
            <a:pPr marL="457200" indent="-457200">
              <a:buAutoNum type="arabicPeriod"/>
            </a:pPr>
            <a:r>
              <a:rPr lang="da-DK" sz="2800" dirty="0"/>
              <a:t>Attitude</a:t>
            </a:r>
          </a:p>
          <a:p>
            <a:pPr marL="457200" indent="-457200">
              <a:buAutoNum type="arabicPeriod"/>
            </a:pPr>
            <a:r>
              <a:rPr lang="da-DK" sz="2800" dirty="0"/>
              <a:t>1.3.5 højeste</a:t>
            </a:r>
          </a:p>
          <a:p>
            <a:pPr marL="457200" indent="-457200">
              <a:buAutoNum type="arabicPeriod"/>
            </a:pPr>
            <a:r>
              <a:rPr lang="da-DK" sz="2800" dirty="0"/>
              <a:t>2.4 højeste</a:t>
            </a:r>
          </a:p>
          <a:p>
            <a:pPr marL="457200" indent="-457200">
              <a:buAutoNum type="arabicPeriod"/>
            </a:pPr>
            <a:r>
              <a:rPr lang="da-DK" sz="2800" dirty="0"/>
              <a:t>Hvad vælger I ?</a:t>
            </a:r>
          </a:p>
        </p:txBody>
      </p:sp>
    </p:spTree>
    <p:extLst>
      <p:ext uri="{BB962C8B-B14F-4D97-AF65-F5344CB8AC3E}">
        <p14:creationId xmlns:p14="http://schemas.microsoft.com/office/powerpoint/2010/main" val="2870329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AC9AA2-BA2A-074A-ADCE-9406A030B5ED}"/>
              </a:ext>
            </a:extLst>
          </p:cNvPr>
          <p:cNvSpPr>
            <a:spLocks noGrp="1"/>
          </p:cNvSpPr>
          <p:nvPr>
            <p:ph type="title"/>
          </p:nvPr>
        </p:nvSpPr>
        <p:spPr/>
        <p:txBody>
          <a:bodyPr/>
          <a:lstStyle/>
          <a:p>
            <a:r>
              <a:rPr lang="da-DK" dirty="0"/>
              <a:t>Summen &amp; Spørgsmål?</a:t>
            </a:r>
          </a:p>
        </p:txBody>
      </p:sp>
      <p:sp>
        <p:nvSpPr>
          <p:cNvPr id="3" name="Pladsholder til indhold 2">
            <a:extLst>
              <a:ext uri="{FF2B5EF4-FFF2-40B4-BE49-F238E27FC236}">
                <a16:creationId xmlns:a16="http://schemas.microsoft.com/office/drawing/2014/main" id="{63FA13F5-8AA8-824A-84C0-085B5D546735}"/>
              </a:ext>
            </a:extLst>
          </p:cNvPr>
          <p:cNvSpPr>
            <a:spLocks noGrp="1"/>
          </p:cNvSpPr>
          <p:nvPr>
            <p:ph idx="1"/>
          </p:nvPr>
        </p:nvSpPr>
        <p:spPr/>
        <p:txBody>
          <a:bodyPr/>
          <a:lstStyle/>
          <a:p>
            <a:endParaRPr lang="da-DK"/>
          </a:p>
        </p:txBody>
      </p:sp>
    </p:spTree>
    <p:extLst>
      <p:ext uri="{BB962C8B-B14F-4D97-AF65-F5344CB8AC3E}">
        <p14:creationId xmlns:p14="http://schemas.microsoft.com/office/powerpoint/2010/main" val="317770807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74AD53-BEFE-1643-A8DE-C2BE40AB0B5B}"/>
              </a:ext>
            </a:extLst>
          </p:cNvPr>
          <p:cNvSpPr>
            <a:spLocks noGrp="1"/>
          </p:cNvSpPr>
          <p:nvPr>
            <p:ph type="title"/>
          </p:nvPr>
        </p:nvSpPr>
        <p:spPr/>
        <p:txBody>
          <a:bodyPr/>
          <a:lstStyle/>
          <a:p>
            <a:r>
              <a:rPr lang="da-DK" dirty="0" err="1"/>
              <a:t>Voidwood</a:t>
            </a:r>
            <a:br>
              <a:rPr lang="da-DK" dirty="0"/>
            </a:br>
            <a:r>
              <a:rPr lang="da-DK" dirty="0"/>
              <a:t> </a:t>
            </a:r>
            <a:r>
              <a:rPr lang="da-DK" sz="2000" dirty="0"/>
              <a:t>- 1430 med indbygget renoncevisning</a:t>
            </a:r>
          </a:p>
        </p:txBody>
      </p:sp>
      <p:sp>
        <p:nvSpPr>
          <p:cNvPr id="3" name="Pladsholder til indhold 2">
            <a:extLst>
              <a:ext uri="{FF2B5EF4-FFF2-40B4-BE49-F238E27FC236}">
                <a16:creationId xmlns:a16="http://schemas.microsoft.com/office/drawing/2014/main" id="{488BFA05-A5B7-2F47-B318-C66569591A73}"/>
              </a:ext>
            </a:extLst>
          </p:cNvPr>
          <p:cNvSpPr>
            <a:spLocks noGrp="1"/>
          </p:cNvSpPr>
          <p:nvPr>
            <p:ph idx="1"/>
          </p:nvPr>
        </p:nvSpPr>
        <p:spPr/>
        <p:txBody>
          <a:bodyPr/>
          <a:lstStyle/>
          <a:p>
            <a:pPr marL="0" indent="0">
              <a:buNone/>
            </a:pPr>
            <a:r>
              <a:rPr lang="da-DK" dirty="0"/>
              <a:t>Makker </a:t>
            </a:r>
            <a:r>
              <a:rPr lang="da-DK" dirty="0">
                <a:ea typeface="Apple Symbols" panose="02000000000000000000" pitchFamily="2" charset="-79"/>
                <a:cs typeface="Apple Symbols" panose="02000000000000000000" pitchFamily="2" charset="-79"/>
              </a:rPr>
              <a:t>åbner med 1</a:t>
            </a:r>
            <a:r>
              <a:rPr lang="da-DK" dirty="0">
                <a:solidFill>
                  <a:srgbClr val="00B05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og du sidder med ♠︎</a:t>
            </a:r>
            <a:r>
              <a:rPr lang="da-DK" dirty="0">
                <a:ea typeface="Apple Symbols" panose="02000000000000000000" pitchFamily="2" charset="-79"/>
                <a:cs typeface="Apple Symbols" panose="02000000000000000000" pitchFamily="2" charset="-79"/>
                <a:sym typeface="Apple Color Emoji" pitchFamily="2" charset="0"/>
              </a:rPr>
              <a:t> </a:t>
            </a:r>
            <a:r>
              <a:rPr lang="da-DK" dirty="0">
                <a:ea typeface="Apple Symbols" panose="02000000000000000000" pitchFamily="2" charset="-79"/>
                <a:cs typeface="Apple Symbols" panose="02000000000000000000" pitchFamily="2" charset="-79"/>
              </a:rPr>
              <a:t>K B 5 3 2 </a:t>
            </a:r>
            <a:r>
              <a:rPr lang="da-DK" dirty="0">
                <a:solidFill>
                  <a:srgbClr val="FF0000"/>
                </a:solidFill>
                <a:ea typeface="Apple Symbols" panose="02000000000000000000" pitchFamily="2" charset="-79"/>
                <a:cs typeface="Apple Symbols" panose="02000000000000000000" pitchFamily="2" charset="-79"/>
              </a:rPr>
              <a:t>♥</a:t>
            </a:r>
            <a:r>
              <a:rPr lang="da-DK" dirty="0">
                <a:ea typeface="Apple Symbols" panose="02000000000000000000" pitchFamily="2" charset="-79"/>
                <a:cs typeface="Apple Symbols" panose="02000000000000000000" pitchFamily="2" charset="-79"/>
              </a:rPr>
              <a:t> E 4 </a:t>
            </a:r>
            <a:r>
              <a:rPr lang="da-DK" dirty="0">
                <a:solidFill>
                  <a:srgbClr val="C00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K D B 9 8 7 </a:t>
            </a:r>
            <a:r>
              <a:rPr lang="da-DK" dirty="0">
                <a:solidFill>
                  <a:srgbClr val="00B05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 </a:t>
            </a:r>
          </a:p>
          <a:p>
            <a:pPr marL="0" indent="0">
              <a:buNone/>
            </a:pPr>
            <a:r>
              <a:rPr lang="da-DK" b="1" dirty="0">
                <a:ea typeface="Apple Symbols" panose="02000000000000000000" pitchFamily="2" charset="-79"/>
                <a:cs typeface="Apple Symbols" panose="02000000000000000000" pitchFamily="2" charset="-79"/>
              </a:rPr>
              <a:t>MAKKER		Øst		DIG		Vest</a:t>
            </a:r>
            <a:endParaRPr lang="da-DK" dirty="0">
              <a:ea typeface="Apple Symbols" panose="02000000000000000000" pitchFamily="2" charset="-79"/>
              <a:cs typeface="Apple Symbols" panose="02000000000000000000" pitchFamily="2" charset="-79"/>
            </a:endParaRPr>
          </a:p>
          <a:p>
            <a:pPr marL="0" indent="0">
              <a:buNone/>
            </a:pPr>
            <a:r>
              <a:rPr lang="da-DK" dirty="0">
                <a:solidFill>
                  <a:srgbClr val="00B05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			</a:t>
            </a:r>
            <a:endParaRPr lang="da-DK" dirty="0"/>
          </a:p>
        </p:txBody>
      </p:sp>
      <p:sp>
        <p:nvSpPr>
          <p:cNvPr id="4" name="Tekstfelt 3">
            <a:extLst>
              <a:ext uri="{FF2B5EF4-FFF2-40B4-BE49-F238E27FC236}">
                <a16:creationId xmlns:a16="http://schemas.microsoft.com/office/drawing/2014/main" id="{4BCB125E-FC7E-024F-9427-3A5E7FB66387}"/>
              </a:ext>
            </a:extLst>
          </p:cNvPr>
          <p:cNvSpPr txBox="1"/>
          <p:nvPr/>
        </p:nvSpPr>
        <p:spPr>
          <a:xfrm>
            <a:off x="1635162" y="3059668"/>
            <a:ext cx="79248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a-DK" sz="2400" dirty="0">
                <a:ea typeface="Apple Symbols" panose="02000000000000000000" pitchFamily="2" charset="-79"/>
                <a:cs typeface="Apple Symbols" panose="02000000000000000000" pitchFamily="2" charset="-79"/>
              </a:rPr>
              <a:t>1</a:t>
            </a:r>
            <a:r>
              <a:rPr lang="da-DK" sz="2400" dirty="0">
                <a:solidFill>
                  <a:srgbClr val="00B050"/>
                </a:solidFill>
                <a:ea typeface="Apple Symbols" panose="02000000000000000000" pitchFamily="2" charset="-79"/>
                <a:cs typeface="Apple Symbols" panose="02000000000000000000" pitchFamily="2" charset="-79"/>
              </a:rPr>
              <a:t>♣︎</a:t>
            </a:r>
            <a:endParaRPr lang="da-DK" sz="2400" dirty="0"/>
          </a:p>
        </p:txBody>
      </p:sp>
      <p:sp>
        <p:nvSpPr>
          <p:cNvPr id="5" name="Tekstfelt 4">
            <a:extLst>
              <a:ext uri="{FF2B5EF4-FFF2-40B4-BE49-F238E27FC236}">
                <a16:creationId xmlns:a16="http://schemas.microsoft.com/office/drawing/2014/main" id="{C8E8F69C-751D-0C49-BBAA-B2EEE10C24B2}"/>
              </a:ext>
            </a:extLst>
          </p:cNvPr>
          <p:cNvSpPr txBox="1"/>
          <p:nvPr/>
        </p:nvSpPr>
        <p:spPr>
          <a:xfrm>
            <a:off x="4184725" y="3059668"/>
            <a:ext cx="792480"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dirty="0">
              <a:solidFill>
                <a:schemeClr val="bg1"/>
              </a:solidFill>
            </a:endParaRPr>
          </a:p>
        </p:txBody>
      </p:sp>
      <p:sp>
        <p:nvSpPr>
          <p:cNvPr id="7" name="Tekstfelt 6">
            <a:extLst>
              <a:ext uri="{FF2B5EF4-FFF2-40B4-BE49-F238E27FC236}">
                <a16:creationId xmlns:a16="http://schemas.microsoft.com/office/drawing/2014/main" id="{66466F21-03F7-1D40-B7CC-613586113F80}"/>
              </a:ext>
            </a:extLst>
          </p:cNvPr>
          <p:cNvSpPr txBox="1"/>
          <p:nvPr/>
        </p:nvSpPr>
        <p:spPr>
          <a:xfrm>
            <a:off x="6096000" y="3059667"/>
            <a:ext cx="79248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a-DK" sz="2400" dirty="0">
                <a:ea typeface="Apple Symbols" panose="02000000000000000000" pitchFamily="2" charset="-79"/>
                <a:cs typeface="Apple Symbols" panose="02000000000000000000" pitchFamily="2" charset="-79"/>
              </a:rPr>
              <a:t>1♠︎</a:t>
            </a:r>
            <a:endParaRPr lang="da-DK" sz="2400" dirty="0"/>
          </a:p>
        </p:txBody>
      </p:sp>
      <p:sp>
        <p:nvSpPr>
          <p:cNvPr id="9" name="Tekstfelt 8">
            <a:extLst>
              <a:ext uri="{FF2B5EF4-FFF2-40B4-BE49-F238E27FC236}">
                <a16:creationId xmlns:a16="http://schemas.microsoft.com/office/drawing/2014/main" id="{03078870-4655-964C-A06E-DBD85C86271F}"/>
              </a:ext>
            </a:extLst>
          </p:cNvPr>
          <p:cNvSpPr txBox="1"/>
          <p:nvPr/>
        </p:nvSpPr>
        <p:spPr>
          <a:xfrm>
            <a:off x="7972998" y="3059667"/>
            <a:ext cx="792480"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dirty="0">
              <a:solidFill>
                <a:schemeClr val="bg1"/>
              </a:solidFill>
            </a:endParaRPr>
          </a:p>
        </p:txBody>
      </p:sp>
      <p:sp>
        <p:nvSpPr>
          <p:cNvPr id="10" name="Tekstfelt 9">
            <a:extLst>
              <a:ext uri="{FF2B5EF4-FFF2-40B4-BE49-F238E27FC236}">
                <a16:creationId xmlns:a16="http://schemas.microsoft.com/office/drawing/2014/main" id="{661E790D-ED22-E54E-8794-2C6DD0A6266A}"/>
              </a:ext>
            </a:extLst>
          </p:cNvPr>
          <p:cNvSpPr txBox="1"/>
          <p:nvPr/>
        </p:nvSpPr>
        <p:spPr>
          <a:xfrm>
            <a:off x="1620818" y="3741038"/>
            <a:ext cx="806824"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a-DK" sz="2400" dirty="0">
                <a:ea typeface="Apple Symbols" panose="02000000000000000000" pitchFamily="2" charset="-79"/>
                <a:cs typeface="Apple Symbols" panose="02000000000000000000" pitchFamily="2" charset="-79"/>
              </a:rPr>
              <a:t>2♠︎</a:t>
            </a:r>
            <a:endParaRPr lang="da-DK" sz="2400" dirty="0"/>
          </a:p>
        </p:txBody>
      </p:sp>
      <p:sp>
        <p:nvSpPr>
          <p:cNvPr id="11" name="Tekstfelt 10">
            <a:extLst>
              <a:ext uri="{FF2B5EF4-FFF2-40B4-BE49-F238E27FC236}">
                <a16:creationId xmlns:a16="http://schemas.microsoft.com/office/drawing/2014/main" id="{2034522A-75B8-6940-8A6C-BF3E535D1A4A}"/>
              </a:ext>
            </a:extLst>
          </p:cNvPr>
          <p:cNvSpPr txBox="1"/>
          <p:nvPr/>
        </p:nvSpPr>
        <p:spPr>
          <a:xfrm>
            <a:off x="4184724" y="3741036"/>
            <a:ext cx="792480"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dirty="0">
              <a:solidFill>
                <a:schemeClr val="bg1"/>
              </a:solidFill>
            </a:endParaRPr>
          </a:p>
        </p:txBody>
      </p:sp>
      <p:sp>
        <p:nvSpPr>
          <p:cNvPr id="12" name="Tekstfelt 11">
            <a:extLst>
              <a:ext uri="{FF2B5EF4-FFF2-40B4-BE49-F238E27FC236}">
                <a16:creationId xmlns:a16="http://schemas.microsoft.com/office/drawing/2014/main" id="{E8135F30-ECC3-A74F-B313-7787D8191B65}"/>
              </a:ext>
            </a:extLst>
          </p:cNvPr>
          <p:cNvSpPr txBox="1"/>
          <p:nvPr/>
        </p:nvSpPr>
        <p:spPr>
          <a:xfrm>
            <a:off x="7996306" y="3741037"/>
            <a:ext cx="769172"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dirty="0">
              <a:solidFill>
                <a:schemeClr val="bg1"/>
              </a:solidFill>
            </a:endParaRPr>
          </a:p>
        </p:txBody>
      </p:sp>
      <p:sp>
        <p:nvSpPr>
          <p:cNvPr id="13" name="Tekstfelt 12">
            <a:extLst>
              <a:ext uri="{FF2B5EF4-FFF2-40B4-BE49-F238E27FC236}">
                <a16:creationId xmlns:a16="http://schemas.microsoft.com/office/drawing/2014/main" id="{0032EA2D-E08C-7D45-9937-86EAD776A514}"/>
              </a:ext>
            </a:extLst>
          </p:cNvPr>
          <p:cNvSpPr txBox="1"/>
          <p:nvPr/>
        </p:nvSpPr>
        <p:spPr>
          <a:xfrm>
            <a:off x="6090515" y="3741035"/>
            <a:ext cx="79248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a-DK" sz="2400" dirty="0">
                <a:solidFill>
                  <a:schemeClr val="tx1"/>
                </a:solidFill>
                <a:ea typeface="Apple Symbols" panose="02000000000000000000" pitchFamily="2" charset="-79"/>
                <a:cs typeface="Apple Symbols" panose="02000000000000000000" pitchFamily="2" charset="-79"/>
              </a:rPr>
              <a:t>5</a:t>
            </a:r>
            <a:r>
              <a:rPr lang="da-DK" sz="2400" dirty="0">
                <a:solidFill>
                  <a:srgbClr val="00B050"/>
                </a:solidFill>
                <a:ea typeface="Apple Symbols" panose="02000000000000000000" pitchFamily="2" charset="-79"/>
                <a:cs typeface="Apple Symbols" panose="02000000000000000000" pitchFamily="2" charset="-79"/>
              </a:rPr>
              <a:t>♣︎</a:t>
            </a:r>
            <a:endParaRPr lang="da-DK" sz="2400" dirty="0"/>
          </a:p>
        </p:txBody>
      </p:sp>
      <p:sp>
        <p:nvSpPr>
          <p:cNvPr id="14" name="Tekstfelt 13">
            <a:extLst>
              <a:ext uri="{FF2B5EF4-FFF2-40B4-BE49-F238E27FC236}">
                <a16:creationId xmlns:a16="http://schemas.microsoft.com/office/drawing/2014/main" id="{A13E3B50-A930-5749-BE1B-964B128627B0}"/>
              </a:ext>
            </a:extLst>
          </p:cNvPr>
          <p:cNvSpPr txBox="1"/>
          <p:nvPr/>
        </p:nvSpPr>
        <p:spPr>
          <a:xfrm>
            <a:off x="1635162" y="4428946"/>
            <a:ext cx="806824"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a-DK" sz="2400" dirty="0">
                <a:solidFill>
                  <a:schemeClr val="tx1"/>
                </a:solidFill>
                <a:ea typeface="Apple Symbols" panose="02000000000000000000" pitchFamily="2" charset="-79"/>
                <a:cs typeface="Apple Symbols" panose="02000000000000000000" pitchFamily="2" charset="-79"/>
              </a:rPr>
              <a:t>5NT</a:t>
            </a:r>
            <a:endParaRPr lang="da-DK" sz="2400" dirty="0"/>
          </a:p>
        </p:txBody>
      </p:sp>
      <p:sp>
        <p:nvSpPr>
          <p:cNvPr id="15" name="Tekstfelt 14">
            <a:extLst>
              <a:ext uri="{FF2B5EF4-FFF2-40B4-BE49-F238E27FC236}">
                <a16:creationId xmlns:a16="http://schemas.microsoft.com/office/drawing/2014/main" id="{1279DFE5-0050-774A-997E-2F6AD196A988}"/>
              </a:ext>
            </a:extLst>
          </p:cNvPr>
          <p:cNvSpPr txBox="1"/>
          <p:nvPr/>
        </p:nvSpPr>
        <p:spPr>
          <a:xfrm>
            <a:off x="4184724" y="4432329"/>
            <a:ext cx="792480"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dirty="0">
              <a:solidFill>
                <a:schemeClr val="bg1"/>
              </a:solidFill>
            </a:endParaRPr>
          </a:p>
        </p:txBody>
      </p:sp>
      <p:sp>
        <p:nvSpPr>
          <p:cNvPr id="16" name="Tekstfelt 15">
            <a:extLst>
              <a:ext uri="{FF2B5EF4-FFF2-40B4-BE49-F238E27FC236}">
                <a16:creationId xmlns:a16="http://schemas.microsoft.com/office/drawing/2014/main" id="{FB467BE2-DBC8-AE4D-8979-1CD655C1C08D}"/>
              </a:ext>
            </a:extLst>
          </p:cNvPr>
          <p:cNvSpPr txBox="1"/>
          <p:nvPr/>
        </p:nvSpPr>
        <p:spPr>
          <a:xfrm>
            <a:off x="6090515" y="4428946"/>
            <a:ext cx="79248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a-DK" sz="2400" dirty="0">
                <a:solidFill>
                  <a:schemeClr val="tx1"/>
                </a:solidFill>
                <a:ea typeface="Apple Symbols" panose="02000000000000000000" pitchFamily="2" charset="-79"/>
                <a:cs typeface="Apple Symbols" panose="02000000000000000000" pitchFamily="2" charset="-79"/>
              </a:rPr>
              <a:t>6</a:t>
            </a:r>
            <a:r>
              <a:rPr lang="da-DK" sz="2400" dirty="0">
                <a:solidFill>
                  <a:srgbClr val="FF0000"/>
                </a:solidFill>
                <a:ea typeface="Apple Symbols" panose="02000000000000000000" pitchFamily="2" charset="-79"/>
                <a:cs typeface="Apple Symbols" panose="02000000000000000000" pitchFamily="2" charset="-79"/>
              </a:rPr>
              <a:t>♥︎</a:t>
            </a:r>
            <a:endParaRPr lang="da-DK" sz="2400" dirty="0">
              <a:solidFill>
                <a:srgbClr val="FF0000"/>
              </a:solidFill>
            </a:endParaRPr>
          </a:p>
        </p:txBody>
      </p:sp>
      <p:sp>
        <p:nvSpPr>
          <p:cNvPr id="17" name="Tekstfelt 16">
            <a:extLst>
              <a:ext uri="{FF2B5EF4-FFF2-40B4-BE49-F238E27FC236}">
                <a16:creationId xmlns:a16="http://schemas.microsoft.com/office/drawing/2014/main" id="{8C3ED262-43D3-8D4F-B8CB-3F148385B427}"/>
              </a:ext>
            </a:extLst>
          </p:cNvPr>
          <p:cNvSpPr txBox="1"/>
          <p:nvPr/>
        </p:nvSpPr>
        <p:spPr>
          <a:xfrm>
            <a:off x="7986233" y="4422407"/>
            <a:ext cx="769172"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dirty="0">
              <a:solidFill>
                <a:schemeClr val="bg1"/>
              </a:solidFill>
            </a:endParaRPr>
          </a:p>
        </p:txBody>
      </p:sp>
      <p:sp>
        <p:nvSpPr>
          <p:cNvPr id="18" name="Tekstfelt 17">
            <a:extLst>
              <a:ext uri="{FF2B5EF4-FFF2-40B4-BE49-F238E27FC236}">
                <a16:creationId xmlns:a16="http://schemas.microsoft.com/office/drawing/2014/main" id="{FE020241-FAF9-C84E-8D45-53B69DE4C2B2}"/>
              </a:ext>
            </a:extLst>
          </p:cNvPr>
          <p:cNvSpPr txBox="1"/>
          <p:nvPr/>
        </p:nvSpPr>
        <p:spPr>
          <a:xfrm>
            <a:off x="1635162" y="5157875"/>
            <a:ext cx="806824"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a-DK" sz="2400" dirty="0">
                <a:ea typeface="Apple Symbols" panose="02000000000000000000" pitchFamily="2" charset="-79"/>
                <a:cs typeface="Apple Symbols" panose="02000000000000000000" pitchFamily="2" charset="-79"/>
              </a:rPr>
              <a:t>7♠︎</a:t>
            </a:r>
            <a:endParaRPr lang="da-DK" sz="2400" dirty="0"/>
          </a:p>
        </p:txBody>
      </p:sp>
    </p:spTree>
    <p:extLst>
      <p:ext uri="{BB962C8B-B14F-4D97-AF65-F5344CB8AC3E}">
        <p14:creationId xmlns:p14="http://schemas.microsoft.com/office/powerpoint/2010/main" val="3746209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p:tgtEl>
                                          <p:spTgt spid="5"/>
                                        </p:tgtEl>
                                        <p:attrNameLst>
                                          <p:attrName>ppt_y</p:attrName>
                                        </p:attrNameLst>
                                      </p:cBhvr>
                                      <p:tavLst>
                                        <p:tav tm="0">
                                          <p:val>
                                            <p:strVal val="#ppt_y+#ppt_h*1.125000"/>
                                          </p:val>
                                        </p:tav>
                                        <p:tav tm="100000">
                                          <p:val>
                                            <p:strVal val="#ppt_y"/>
                                          </p:val>
                                        </p:tav>
                                      </p:tavLst>
                                    </p:anim>
                                    <p:animEffect transition="in" filter="wipe(up)">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p:tgtEl>
                                          <p:spTgt spid="7"/>
                                        </p:tgtEl>
                                        <p:attrNameLst>
                                          <p:attrName>ppt_y</p:attrName>
                                        </p:attrNameLst>
                                      </p:cBhvr>
                                      <p:tavLst>
                                        <p:tav tm="0">
                                          <p:val>
                                            <p:strVal val="#ppt_y+#ppt_h*1.125000"/>
                                          </p:val>
                                        </p:tav>
                                        <p:tav tm="100000">
                                          <p:val>
                                            <p:strVal val="#ppt_y"/>
                                          </p:val>
                                        </p:tav>
                                      </p:tavLst>
                                    </p:anim>
                                    <p:animEffect transition="in" filter="wipe(up)">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p:tgtEl>
                                          <p:spTgt spid="9"/>
                                        </p:tgtEl>
                                        <p:attrNameLst>
                                          <p:attrName>ppt_y</p:attrName>
                                        </p:attrNameLst>
                                      </p:cBhvr>
                                      <p:tavLst>
                                        <p:tav tm="0">
                                          <p:val>
                                            <p:strVal val="#ppt_y+#ppt_h*1.125000"/>
                                          </p:val>
                                        </p:tav>
                                        <p:tav tm="100000">
                                          <p:val>
                                            <p:strVal val="#ppt_y"/>
                                          </p:val>
                                        </p:tav>
                                      </p:tavLst>
                                    </p:anim>
                                    <p:animEffect transition="in" filter="wipe(up)">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p:tgtEl>
                                          <p:spTgt spid="10"/>
                                        </p:tgtEl>
                                        <p:attrNameLst>
                                          <p:attrName>ppt_y</p:attrName>
                                        </p:attrNameLst>
                                      </p:cBhvr>
                                      <p:tavLst>
                                        <p:tav tm="0">
                                          <p:val>
                                            <p:strVal val="#ppt_y+#ppt_h*1.125000"/>
                                          </p:val>
                                        </p:tav>
                                        <p:tav tm="100000">
                                          <p:val>
                                            <p:strVal val="#ppt_y"/>
                                          </p:val>
                                        </p:tav>
                                      </p:tavLst>
                                    </p:anim>
                                    <p:animEffect transition="in" filter="wipe(up)">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p:tgtEl>
                                          <p:spTgt spid="11"/>
                                        </p:tgtEl>
                                        <p:attrNameLst>
                                          <p:attrName>ppt_y</p:attrName>
                                        </p:attrNameLst>
                                      </p:cBhvr>
                                      <p:tavLst>
                                        <p:tav tm="0">
                                          <p:val>
                                            <p:strVal val="#ppt_y+#ppt_h*1.125000"/>
                                          </p:val>
                                        </p:tav>
                                        <p:tav tm="100000">
                                          <p:val>
                                            <p:strVal val="#ppt_y"/>
                                          </p:val>
                                        </p:tav>
                                      </p:tavLst>
                                    </p:anim>
                                    <p:animEffect transition="in" filter="wipe(up)">
                                      <p:cBhvr>
                                        <p:cTn id="38" dur="500"/>
                                        <p:tgtEl>
                                          <p:spTgt spid="11"/>
                                        </p:tgtEl>
                                      </p:cBhvr>
                                    </p:animEffect>
                                  </p:childTnLst>
                                </p:cTn>
                              </p:par>
                            </p:childTnLst>
                          </p:cTn>
                        </p:par>
                      </p:childTnLst>
                    </p:cTn>
                  </p:par>
                  <p:par>
                    <p:cTn id="39" fill="hold">
                      <p:stCondLst>
                        <p:cond delay="indefinite"/>
                      </p:stCondLst>
                      <p:childTnLst>
                        <p:par>
                          <p:cTn id="40" fill="hold">
                            <p:stCondLst>
                              <p:cond delay="0"/>
                            </p:stCondLst>
                            <p:childTnLst>
                              <p:par>
                                <p:cTn id="41" presetID="1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p:tgtEl>
                                          <p:spTgt spid="13"/>
                                        </p:tgtEl>
                                        <p:attrNameLst>
                                          <p:attrName>ppt_y</p:attrName>
                                        </p:attrNameLst>
                                      </p:cBhvr>
                                      <p:tavLst>
                                        <p:tav tm="0">
                                          <p:val>
                                            <p:strVal val="#ppt_y+#ppt_h*1.125000"/>
                                          </p:val>
                                        </p:tav>
                                        <p:tav tm="100000">
                                          <p:val>
                                            <p:strVal val="#ppt_y"/>
                                          </p:val>
                                        </p:tav>
                                      </p:tavLst>
                                    </p:anim>
                                    <p:animEffect transition="in" filter="wipe(up)">
                                      <p:cBhvr>
                                        <p:cTn id="44" dur="500"/>
                                        <p:tgtEl>
                                          <p:spTgt spid="13"/>
                                        </p:tgtEl>
                                      </p:cBhvr>
                                    </p:animEffect>
                                  </p:childTnLst>
                                </p:cTn>
                              </p:par>
                            </p:childTnLst>
                          </p:cTn>
                        </p:par>
                      </p:childTnLst>
                    </p:cTn>
                  </p:par>
                  <p:par>
                    <p:cTn id="45" fill="hold">
                      <p:stCondLst>
                        <p:cond delay="indefinite"/>
                      </p:stCondLst>
                      <p:childTnLst>
                        <p:par>
                          <p:cTn id="46" fill="hold">
                            <p:stCondLst>
                              <p:cond delay="0"/>
                            </p:stCondLst>
                            <p:childTnLst>
                              <p:par>
                                <p:cTn id="47" presetID="12" presetClass="entr" presetSubtype="4"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p:tgtEl>
                                          <p:spTgt spid="12"/>
                                        </p:tgtEl>
                                        <p:attrNameLst>
                                          <p:attrName>ppt_y</p:attrName>
                                        </p:attrNameLst>
                                      </p:cBhvr>
                                      <p:tavLst>
                                        <p:tav tm="0">
                                          <p:val>
                                            <p:strVal val="#ppt_y+#ppt_h*1.125000"/>
                                          </p:val>
                                        </p:tav>
                                        <p:tav tm="100000">
                                          <p:val>
                                            <p:strVal val="#ppt_y"/>
                                          </p:val>
                                        </p:tav>
                                      </p:tavLst>
                                    </p:anim>
                                    <p:animEffect transition="in" filter="wipe(up)">
                                      <p:cBhvr>
                                        <p:cTn id="50" dur="500"/>
                                        <p:tgtEl>
                                          <p:spTgt spid="12"/>
                                        </p:tgtEl>
                                      </p:cBhvr>
                                    </p:animEffect>
                                  </p:childTnLst>
                                </p:cTn>
                              </p:par>
                            </p:childTnLst>
                          </p:cTn>
                        </p:par>
                      </p:childTnLst>
                    </p:cTn>
                  </p:par>
                  <p:par>
                    <p:cTn id="51" fill="hold">
                      <p:stCondLst>
                        <p:cond delay="indefinite"/>
                      </p:stCondLst>
                      <p:childTnLst>
                        <p:par>
                          <p:cTn id="52" fill="hold">
                            <p:stCondLst>
                              <p:cond delay="0"/>
                            </p:stCondLst>
                            <p:childTnLst>
                              <p:par>
                                <p:cTn id="53" presetID="12" presetClass="entr" presetSubtype="4"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500"/>
                                        <p:tgtEl>
                                          <p:spTgt spid="14"/>
                                        </p:tgtEl>
                                        <p:attrNameLst>
                                          <p:attrName>ppt_y</p:attrName>
                                        </p:attrNameLst>
                                      </p:cBhvr>
                                      <p:tavLst>
                                        <p:tav tm="0">
                                          <p:val>
                                            <p:strVal val="#ppt_y+#ppt_h*1.125000"/>
                                          </p:val>
                                        </p:tav>
                                        <p:tav tm="100000">
                                          <p:val>
                                            <p:strVal val="#ppt_y"/>
                                          </p:val>
                                        </p:tav>
                                      </p:tavLst>
                                    </p:anim>
                                    <p:animEffect transition="in" filter="wipe(up)">
                                      <p:cBhvr>
                                        <p:cTn id="56" dur="500"/>
                                        <p:tgtEl>
                                          <p:spTgt spid="14"/>
                                        </p:tgtEl>
                                      </p:cBhvr>
                                    </p:animEffect>
                                  </p:childTnLst>
                                </p:cTn>
                              </p:par>
                            </p:childTnLst>
                          </p:cTn>
                        </p:par>
                      </p:childTnLst>
                    </p:cTn>
                  </p:par>
                  <p:par>
                    <p:cTn id="57" fill="hold">
                      <p:stCondLst>
                        <p:cond delay="indefinite"/>
                      </p:stCondLst>
                      <p:childTnLst>
                        <p:par>
                          <p:cTn id="58" fill="hold">
                            <p:stCondLst>
                              <p:cond delay="0"/>
                            </p:stCondLst>
                            <p:childTnLst>
                              <p:par>
                                <p:cTn id="59" presetID="12" presetClass="entr" presetSubtype="4" fill="hold" grpId="0" nodeType="click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additive="base">
                                        <p:cTn id="61" dur="500"/>
                                        <p:tgtEl>
                                          <p:spTgt spid="15"/>
                                        </p:tgtEl>
                                        <p:attrNameLst>
                                          <p:attrName>ppt_y</p:attrName>
                                        </p:attrNameLst>
                                      </p:cBhvr>
                                      <p:tavLst>
                                        <p:tav tm="0">
                                          <p:val>
                                            <p:strVal val="#ppt_y+#ppt_h*1.125000"/>
                                          </p:val>
                                        </p:tav>
                                        <p:tav tm="100000">
                                          <p:val>
                                            <p:strVal val="#ppt_y"/>
                                          </p:val>
                                        </p:tav>
                                      </p:tavLst>
                                    </p:anim>
                                    <p:animEffect transition="in" filter="wipe(up)">
                                      <p:cBhvr>
                                        <p:cTn id="62" dur="500"/>
                                        <p:tgtEl>
                                          <p:spTgt spid="15"/>
                                        </p:tgtEl>
                                      </p:cBhvr>
                                    </p:animEffect>
                                  </p:childTnLst>
                                </p:cTn>
                              </p:par>
                            </p:childTnLst>
                          </p:cTn>
                        </p:par>
                      </p:childTnLst>
                    </p:cTn>
                  </p:par>
                  <p:par>
                    <p:cTn id="63" fill="hold">
                      <p:stCondLst>
                        <p:cond delay="indefinite"/>
                      </p:stCondLst>
                      <p:childTnLst>
                        <p:par>
                          <p:cTn id="64" fill="hold">
                            <p:stCondLst>
                              <p:cond delay="0"/>
                            </p:stCondLst>
                            <p:childTnLst>
                              <p:par>
                                <p:cTn id="65" presetID="12" presetClass="entr" presetSubtype="4"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cBhvr additive="base">
                                        <p:cTn id="67" dur="500"/>
                                        <p:tgtEl>
                                          <p:spTgt spid="16"/>
                                        </p:tgtEl>
                                        <p:attrNameLst>
                                          <p:attrName>ppt_y</p:attrName>
                                        </p:attrNameLst>
                                      </p:cBhvr>
                                      <p:tavLst>
                                        <p:tav tm="0">
                                          <p:val>
                                            <p:strVal val="#ppt_y+#ppt_h*1.125000"/>
                                          </p:val>
                                        </p:tav>
                                        <p:tav tm="100000">
                                          <p:val>
                                            <p:strVal val="#ppt_y"/>
                                          </p:val>
                                        </p:tav>
                                      </p:tavLst>
                                    </p:anim>
                                    <p:animEffect transition="in" filter="wipe(up)">
                                      <p:cBhvr>
                                        <p:cTn id="68" dur="500"/>
                                        <p:tgtEl>
                                          <p:spTgt spid="16"/>
                                        </p:tgtEl>
                                      </p:cBhvr>
                                    </p:animEffect>
                                  </p:childTnLst>
                                </p:cTn>
                              </p:par>
                            </p:childTnLst>
                          </p:cTn>
                        </p:par>
                      </p:childTnLst>
                    </p:cTn>
                  </p:par>
                  <p:par>
                    <p:cTn id="69" fill="hold">
                      <p:stCondLst>
                        <p:cond delay="indefinite"/>
                      </p:stCondLst>
                      <p:childTnLst>
                        <p:par>
                          <p:cTn id="70" fill="hold">
                            <p:stCondLst>
                              <p:cond delay="0"/>
                            </p:stCondLst>
                            <p:childTnLst>
                              <p:par>
                                <p:cTn id="71" presetID="12" presetClass="entr" presetSubtype="4" fill="hold" grpId="0" nodeType="clickEffect">
                                  <p:stCondLst>
                                    <p:cond delay="0"/>
                                  </p:stCondLst>
                                  <p:childTnLst>
                                    <p:set>
                                      <p:cBhvr>
                                        <p:cTn id="72" dur="1" fill="hold">
                                          <p:stCondLst>
                                            <p:cond delay="0"/>
                                          </p:stCondLst>
                                        </p:cTn>
                                        <p:tgtEl>
                                          <p:spTgt spid="17"/>
                                        </p:tgtEl>
                                        <p:attrNameLst>
                                          <p:attrName>style.visibility</p:attrName>
                                        </p:attrNameLst>
                                      </p:cBhvr>
                                      <p:to>
                                        <p:strVal val="visible"/>
                                      </p:to>
                                    </p:set>
                                    <p:anim calcmode="lin" valueType="num">
                                      <p:cBhvr additive="base">
                                        <p:cTn id="73" dur="500"/>
                                        <p:tgtEl>
                                          <p:spTgt spid="17"/>
                                        </p:tgtEl>
                                        <p:attrNameLst>
                                          <p:attrName>ppt_y</p:attrName>
                                        </p:attrNameLst>
                                      </p:cBhvr>
                                      <p:tavLst>
                                        <p:tav tm="0">
                                          <p:val>
                                            <p:strVal val="#ppt_y+#ppt_h*1.125000"/>
                                          </p:val>
                                        </p:tav>
                                        <p:tav tm="100000">
                                          <p:val>
                                            <p:strVal val="#ppt_y"/>
                                          </p:val>
                                        </p:tav>
                                      </p:tavLst>
                                    </p:anim>
                                    <p:animEffect transition="in" filter="wipe(up)">
                                      <p:cBhvr>
                                        <p:cTn id="74" dur="500"/>
                                        <p:tgtEl>
                                          <p:spTgt spid="17"/>
                                        </p:tgtEl>
                                      </p:cBhvr>
                                    </p:animEffect>
                                  </p:childTnLst>
                                </p:cTn>
                              </p:par>
                            </p:childTnLst>
                          </p:cTn>
                        </p:par>
                      </p:childTnLst>
                    </p:cTn>
                  </p:par>
                  <p:par>
                    <p:cTn id="75" fill="hold">
                      <p:stCondLst>
                        <p:cond delay="indefinite"/>
                      </p:stCondLst>
                      <p:childTnLst>
                        <p:par>
                          <p:cTn id="76" fill="hold">
                            <p:stCondLst>
                              <p:cond delay="0"/>
                            </p:stCondLst>
                            <p:childTnLst>
                              <p:par>
                                <p:cTn id="77" presetID="12" presetClass="entr" presetSubtype="4" fill="hold" grpId="0" nodeType="clickEffect">
                                  <p:stCondLst>
                                    <p:cond delay="0"/>
                                  </p:stCondLst>
                                  <p:childTnLst>
                                    <p:set>
                                      <p:cBhvr>
                                        <p:cTn id="78" dur="1" fill="hold">
                                          <p:stCondLst>
                                            <p:cond delay="0"/>
                                          </p:stCondLst>
                                        </p:cTn>
                                        <p:tgtEl>
                                          <p:spTgt spid="18"/>
                                        </p:tgtEl>
                                        <p:attrNameLst>
                                          <p:attrName>style.visibility</p:attrName>
                                        </p:attrNameLst>
                                      </p:cBhvr>
                                      <p:to>
                                        <p:strVal val="visible"/>
                                      </p:to>
                                    </p:set>
                                    <p:anim calcmode="lin" valueType="num">
                                      <p:cBhvr additive="base">
                                        <p:cTn id="79" dur="500"/>
                                        <p:tgtEl>
                                          <p:spTgt spid="18"/>
                                        </p:tgtEl>
                                        <p:attrNameLst>
                                          <p:attrName>ppt_y</p:attrName>
                                        </p:attrNameLst>
                                      </p:cBhvr>
                                      <p:tavLst>
                                        <p:tav tm="0">
                                          <p:val>
                                            <p:strVal val="#ppt_y+#ppt_h*1.125000"/>
                                          </p:val>
                                        </p:tav>
                                        <p:tav tm="100000">
                                          <p:val>
                                            <p:strVal val="#ppt_y"/>
                                          </p:val>
                                        </p:tav>
                                      </p:tavLst>
                                    </p:anim>
                                    <p:animEffect transition="in" filter="wipe(up)">
                                      <p:cBhvr>
                                        <p:cTn id="8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AC4C67-42B8-F344-A8FE-68BC97B3CA84}"/>
              </a:ext>
            </a:extLst>
          </p:cNvPr>
          <p:cNvSpPr>
            <a:spLocks noGrp="1"/>
          </p:cNvSpPr>
          <p:nvPr>
            <p:ph type="title"/>
          </p:nvPr>
        </p:nvSpPr>
        <p:spPr/>
        <p:txBody>
          <a:bodyPr/>
          <a:lstStyle/>
          <a:p>
            <a:r>
              <a:rPr lang="da-DK" dirty="0" err="1"/>
              <a:t>Voidwood</a:t>
            </a:r>
            <a:br>
              <a:rPr lang="da-DK" dirty="0"/>
            </a:br>
            <a:r>
              <a:rPr lang="da-DK" dirty="0"/>
              <a:t>definition</a:t>
            </a:r>
          </a:p>
        </p:txBody>
      </p:sp>
      <p:sp>
        <p:nvSpPr>
          <p:cNvPr id="3" name="Pladsholder til indhold 2">
            <a:extLst>
              <a:ext uri="{FF2B5EF4-FFF2-40B4-BE49-F238E27FC236}">
                <a16:creationId xmlns:a16="http://schemas.microsoft.com/office/drawing/2014/main" id="{29E9E5D3-63E6-1B40-89C1-65FD5A94CAD7}"/>
              </a:ext>
            </a:extLst>
          </p:cNvPr>
          <p:cNvSpPr>
            <a:spLocks noGrp="1"/>
          </p:cNvSpPr>
          <p:nvPr>
            <p:ph idx="1"/>
          </p:nvPr>
        </p:nvSpPr>
        <p:spPr/>
        <p:txBody>
          <a:bodyPr/>
          <a:lstStyle/>
          <a:p>
            <a:pPr marL="0" indent="0">
              <a:buNone/>
            </a:pPr>
            <a:r>
              <a:rPr lang="da-DK" dirty="0"/>
              <a:t>Spring til farve over udgangsniveau viser renonce og spørger efter esser</a:t>
            </a:r>
          </a:p>
          <a:p>
            <a:pPr marL="0" indent="0">
              <a:buNone/>
            </a:pPr>
            <a:r>
              <a:rPr lang="da-DK" dirty="0"/>
              <a:t>Svarer må IKKE medregne esset i makkers renoncefarve</a:t>
            </a:r>
          </a:p>
          <a:p>
            <a:pPr marL="0" indent="0">
              <a:buNone/>
            </a:pPr>
            <a:r>
              <a:rPr lang="da-DK" dirty="0"/>
              <a:t>Svartrinene er identiske med 1430 svarene:</a:t>
            </a:r>
          </a:p>
          <a:p>
            <a:pPr marL="0" indent="0">
              <a:buNone/>
            </a:pPr>
            <a:r>
              <a:rPr lang="da-DK" dirty="0"/>
              <a:t>1. trin 1 eller 4 esser</a:t>
            </a:r>
          </a:p>
          <a:p>
            <a:pPr marL="0" indent="0">
              <a:buNone/>
            </a:pPr>
            <a:r>
              <a:rPr lang="da-DK" dirty="0"/>
              <a:t>2. trin 0 eller 3 esser </a:t>
            </a:r>
          </a:p>
          <a:p>
            <a:pPr marL="0" indent="0">
              <a:buNone/>
            </a:pPr>
            <a:r>
              <a:rPr lang="da-DK" dirty="0"/>
              <a:t>3. trin 2 esser uden trumf dame</a:t>
            </a:r>
          </a:p>
          <a:p>
            <a:pPr marL="0" indent="0">
              <a:buNone/>
            </a:pPr>
            <a:r>
              <a:rPr lang="da-DK" dirty="0"/>
              <a:t>4. trin 2 esser med trumf dame  </a:t>
            </a:r>
          </a:p>
        </p:txBody>
      </p:sp>
    </p:spTree>
    <p:extLst>
      <p:ext uri="{BB962C8B-B14F-4D97-AF65-F5344CB8AC3E}">
        <p14:creationId xmlns:p14="http://schemas.microsoft.com/office/powerpoint/2010/main" val="3965262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
                                            <p:txEl>
                                              <p:pRg st="3" end="3"/>
                                            </p:txEl>
                                          </p:spTgt>
                                        </p:tgtEl>
                                      </p:cBhvr>
                                    </p:animEffect>
                                  </p:childTnLst>
                                </p:cTn>
                              </p:par>
                              <p:par>
                                <p:cTn id="27" presetID="12" presetClass="entr" presetSubtype="4"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p:tgtEl>
                                          <p:spTgt spid="3">
                                            <p:txEl>
                                              <p:pRg st="4" end="4"/>
                                            </p:txEl>
                                          </p:spTgt>
                                        </p:tgtEl>
                                        <p:attrNameLst>
                                          <p:attrName>ppt_y</p:attrName>
                                        </p:attrNameLst>
                                      </p:cBhvr>
                                      <p:tavLst>
                                        <p:tav tm="0">
                                          <p:val>
                                            <p:strVal val="#ppt_y+#ppt_h*1.125000"/>
                                          </p:val>
                                        </p:tav>
                                        <p:tav tm="100000">
                                          <p:val>
                                            <p:strVal val="#ppt_y"/>
                                          </p:val>
                                        </p:tav>
                                      </p:tavLst>
                                    </p:anim>
                                    <p:animEffect transition="in" filter="wipe(up)">
                                      <p:cBhvr>
                                        <p:cTn id="30" dur="500"/>
                                        <p:tgtEl>
                                          <p:spTgt spid="3">
                                            <p:txEl>
                                              <p:pRg st="4" end="4"/>
                                            </p:txEl>
                                          </p:spTgt>
                                        </p:tgtEl>
                                      </p:cBhvr>
                                    </p:animEffect>
                                  </p:childTnLst>
                                </p:cTn>
                              </p:par>
                              <p:par>
                                <p:cTn id="31" presetID="12" presetClass="entr" presetSubtype="4"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p:tgtEl>
                                          <p:spTgt spid="3">
                                            <p:txEl>
                                              <p:pRg st="5" end="5"/>
                                            </p:txEl>
                                          </p:spTgt>
                                        </p:tgtEl>
                                        <p:attrNameLst>
                                          <p:attrName>ppt_y</p:attrName>
                                        </p:attrNameLst>
                                      </p:cBhvr>
                                      <p:tavLst>
                                        <p:tav tm="0">
                                          <p:val>
                                            <p:strVal val="#ppt_y+#ppt_h*1.125000"/>
                                          </p:val>
                                        </p:tav>
                                        <p:tav tm="100000">
                                          <p:val>
                                            <p:strVal val="#ppt_y"/>
                                          </p:val>
                                        </p:tav>
                                      </p:tavLst>
                                    </p:anim>
                                    <p:animEffect transition="in" filter="wipe(up)">
                                      <p:cBhvr>
                                        <p:cTn id="34" dur="500"/>
                                        <p:tgtEl>
                                          <p:spTgt spid="3">
                                            <p:txEl>
                                              <p:pRg st="5" end="5"/>
                                            </p:txEl>
                                          </p:spTgt>
                                        </p:tgtEl>
                                      </p:cBhvr>
                                    </p:animEffect>
                                  </p:childTnLst>
                                </p:cTn>
                              </p:par>
                              <p:par>
                                <p:cTn id="35" presetID="12" presetClass="entr" presetSubtype="4"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p:tgtEl>
                                          <p:spTgt spid="3">
                                            <p:txEl>
                                              <p:pRg st="6" end="6"/>
                                            </p:txEl>
                                          </p:spTgt>
                                        </p:tgtEl>
                                        <p:attrNameLst>
                                          <p:attrName>ppt_y</p:attrName>
                                        </p:attrNameLst>
                                      </p:cBhvr>
                                      <p:tavLst>
                                        <p:tav tm="0">
                                          <p:val>
                                            <p:strVal val="#ppt_y+#ppt_h*1.125000"/>
                                          </p:val>
                                        </p:tav>
                                        <p:tav tm="100000">
                                          <p:val>
                                            <p:strVal val="#ppt_y"/>
                                          </p:val>
                                        </p:tav>
                                      </p:tavLst>
                                    </p:anim>
                                    <p:animEffect transition="in" filter="wipe(up)">
                                      <p:cBhvr>
                                        <p:cTn id="3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3ACE61-5F75-1046-9F51-F587AE14A3DB}"/>
              </a:ext>
            </a:extLst>
          </p:cNvPr>
          <p:cNvSpPr>
            <a:spLocks noGrp="1"/>
          </p:cNvSpPr>
          <p:nvPr>
            <p:ph type="title"/>
          </p:nvPr>
        </p:nvSpPr>
        <p:spPr/>
        <p:txBody>
          <a:bodyPr/>
          <a:lstStyle/>
          <a:p>
            <a:r>
              <a:rPr lang="da-DK" dirty="0"/>
              <a:t>Summen &amp; Spørgsmål?</a:t>
            </a:r>
          </a:p>
        </p:txBody>
      </p:sp>
      <p:sp>
        <p:nvSpPr>
          <p:cNvPr id="3" name="Pladsholder til indhold 2">
            <a:extLst>
              <a:ext uri="{FF2B5EF4-FFF2-40B4-BE49-F238E27FC236}">
                <a16:creationId xmlns:a16="http://schemas.microsoft.com/office/drawing/2014/main" id="{0A0B09D9-499A-E64B-9DCC-F17DB96FE715}"/>
              </a:ext>
            </a:extLst>
          </p:cNvPr>
          <p:cNvSpPr>
            <a:spLocks noGrp="1"/>
          </p:cNvSpPr>
          <p:nvPr>
            <p:ph idx="1"/>
          </p:nvPr>
        </p:nvSpPr>
        <p:spPr/>
        <p:txBody>
          <a:bodyPr/>
          <a:lstStyle/>
          <a:p>
            <a:pPr marL="0" indent="0">
              <a:buNone/>
            </a:pPr>
            <a:endParaRPr lang="da-DK" dirty="0"/>
          </a:p>
        </p:txBody>
      </p:sp>
    </p:spTree>
    <p:extLst>
      <p:ext uri="{BB962C8B-B14F-4D97-AF65-F5344CB8AC3E}">
        <p14:creationId xmlns:p14="http://schemas.microsoft.com/office/powerpoint/2010/main" val="231209702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F5D07D-3B95-DC4E-A0D6-5C3133FCEFF1}"/>
              </a:ext>
            </a:extLst>
          </p:cNvPr>
          <p:cNvSpPr>
            <a:spLocks noGrp="1"/>
          </p:cNvSpPr>
          <p:nvPr>
            <p:ph type="title"/>
          </p:nvPr>
        </p:nvSpPr>
        <p:spPr/>
        <p:txBody>
          <a:bodyPr/>
          <a:lstStyle/>
          <a:p>
            <a:r>
              <a:rPr lang="da-DK" dirty="0"/>
              <a:t>5 </a:t>
            </a:r>
            <a:r>
              <a:rPr lang="da-DK" dirty="0" err="1"/>
              <a:t>øvespil</a:t>
            </a:r>
            <a:endParaRPr lang="da-DK" dirty="0"/>
          </a:p>
        </p:txBody>
      </p:sp>
      <p:sp>
        <p:nvSpPr>
          <p:cNvPr id="3" name="Pladsholder til indhold 2">
            <a:extLst>
              <a:ext uri="{FF2B5EF4-FFF2-40B4-BE49-F238E27FC236}">
                <a16:creationId xmlns:a16="http://schemas.microsoft.com/office/drawing/2014/main" id="{8860F913-413B-004E-B6FB-5142A2A45DA7}"/>
              </a:ext>
            </a:extLst>
          </p:cNvPr>
          <p:cNvSpPr>
            <a:spLocks noGrp="1"/>
          </p:cNvSpPr>
          <p:nvPr>
            <p:ph idx="1"/>
          </p:nvPr>
        </p:nvSpPr>
        <p:spPr/>
        <p:txBody>
          <a:bodyPr/>
          <a:lstStyle/>
          <a:p>
            <a:r>
              <a:rPr lang="da-DK" dirty="0"/>
              <a:t>Vi spiller gul 1-4 samt spil 31 der er </a:t>
            </a:r>
            <a:r>
              <a:rPr lang="da-DK"/>
              <a:t>et problemspil </a:t>
            </a:r>
          </a:p>
        </p:txBody>
      </p:sp>
    </p:spTree>
    <p:extLst>
      <p:ext uri="{BB962C8B-B14F-4D97-AF65-F5344CB8AC3E}">
        <p14:creationId xmlns:p14="http://schemas.microsoft.com/office/powerpoint/2010/main" val="418350658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5365BD-5059-7F46-BAA2-1F2EA16B07FD}"/>
              </a:ext>
            </a:extLst>
          </p:cNvPr>
          <p:cNvSpPr>
            <a:spLocks noGrp="1"/>
          </p:cNvSpPr>
          <p:nvPr>
            <p:ph type="ctrTitle"/>
          </p:nvPr>
        </p:nvSpPr>
        <p:spPr>
          <a:xfrm>
            <a:off x="5770072" y="964769"/>
            <a:ext cx="4966432" cy="2376915"/>
          </a:xfrm>
        </p:spPr>
        <p:txBody>
          <a:bodyPr>
            <a:normAutofit/>
          </a:bodyPr>
          <a:lstStyle/>
          <a:p>
            <a:r>
              <a:rPr lang="da-DK" sz="5400" dirty="0" err="1"/>
              <a:t>Lebensohls</a:t>
            </a:r>
            <a:endParaRPr lang="da-DK" sz="5400" dirty="0"/>
          </a:p>
        </p:txBody>
      </p:sp>
      <p:sp>
        <p:nvSpPr>
          <p:cNvPr id="3" name="Undertitel 2">
            <a:extLst>
              <a:ext uri="{FF2B5EF4-FFF2-40B4-BE49-F238E27FC236}">
                <a16:creationId xmlns:a16="http://schemas.microsoft.com/office/drawing/2014/main" id="{DD752DCA-AEFB-8A41-95B3-B258CFDB3877}"/>
              </a:ext>
            </a:extLst>
          </p:cNvPr>
          <p:cNvSpPr>
            <a:spLocks noGrp="1"/>
          </p:cNvSpPr>
          <p:nvPr>
            <p:ph type="subTitle" idx="1"/>
          </p:nvPr>
        </p:nvSpPr>
        <p:spPr>
          <a:xfrm>
            <a:off x="5770074" y="3529159"/>
            <a:ext cx="4972063" cy="1612688"/>
          </a:xfrm>
        </p:spPr>
        <p:txBody>
          <a:bodyPr>
            <a:normAutofit/>
          </a:bodyPr>
          <a:lstStyle/>
          <a:p>
            <a:r>
              <a:rPr lang="da-DK" dirty="0"/>
              <a:t>- Bliv bedre til at kæmpe om kontrakten!</a:t>
            </a:r>
          </a:p>
        </p:txBody>
      </p:sp>
      <p:pic>
        <p:nvPicPr>
          <p:cNvPr id="5" name="Picture 2">
            <a:extLst>
              <a:ext uri="{FF2B5EF4-FFF2-40B4-BE49-F238E27FC236}">
                <a16:creationId xmlns:a16="http://schemas.microsoft.com/office/drawing/2014/main" id="{B68A7E3D-A3C7-EE48-B167-F1481DB5FD62}"/>
              </a:ext>
            </a:extLst>
          </p:cNvPr>
          <p:cNvPicPr>
            <a:picLocks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271223" y="1368360"/>
            <a:ext cx="3362141" cy="336214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pic>
    </p:spTree>
    <p:extLst>
      <p:ext uri="{BB962C8B-B14F-4D97-AF65-F5344CB8AC3E}">
        <p14:creationId xmlns:p14="http://schemas.microsoft.com/office/powerpoint/2010/main" val="400792069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402A01-C82D-634B-A726-A393FA969137}"/>
              </a:ext>
            </a:extLst>
          </p:cNvPr>
          <p:cNvSpPr>
            <a:spLocks noGrp="1"/>
          </p:cNvSpPr>
          <p:nvPr>
            <p:ph type="title"/>
          </p:nvPr>
        </p:nvSpPr>
        <p:spPr/>
        <p:txBody>
          <a:bodyPr/>
          <a:lstStyle/>
          <a:p>
            <a:r>
              <a:rPr lang="da-DK" dirty="0"/>
              <a:t>oprindelse</a:t>
            </a:r>
          </a:p>
        </p:txBody>
      </p:sp>
      <p:sp>
        <p:nvSpPr>
          <p:cNvPr id="3" name="Pladsholder til indhold 2">
            <a:extLst>
              <a:ext uri="{FF2B5EF4-FFF2-40B4-BE49-F238E27FC236}">
                <a16:creationId xmlns:a16="http://schemas.microsoft.com/office/drawing/2014/main" id="{7C0B49C3-7092-A445-AF37-8B3C3BF5CC53}"/>
              </a:ext>
            </a:extLst>
          </p:cNvPr>
          <p:cNvSpPr>
            <a:spLocks noGrp="1"/>
          </p:cNvSpPr>
          <p:nvPr>
            <p:ph idx="1"/>
          </p:nvPr>
        </p:nvSpPr>
        <p:spPr/>
        <p:txBody>
          <a:bodyPr/>
          <a:lstStyle/>
          <a:p>
            <a:pPr marL="0" indent="0">
              <a:buNone/>
            </a:pPr>
            <a:r>
              <a:rPr lang="da-DK" dirty="0">
                <a:ea typeface="Apple Symbols" panose="02000000000000000000" pitchFamily="2" charset="-79"/>
                <a:cs typeface="Apple Symbols" panose="02000000000000000000" pitchFamily="2" charset="-79"/>
              </a:rPr>
              <a:t> Stammer oprindeligt fra forsvar mod svage to åbninger udviklet af Georg </a:t>
            </a:r>
            <a:r>
              <a:rPr lang="da-DK" dirty="0" err="1">
                <a:ea typeface="Apple Symbols" panose="02000000000000000000" pitchFamily="2" charset="-79"/>
                <a:cs typeface="Apple Symbols" panose="02000000000000000000" pitchFamily="2" charset="-79"/>
              </a:rPr>
              <a:t>Boehm</a:t>
            </a:r>
            <a:r>
              <a:rPr lang="da-DK" dirty="0">
                <a:ea typeface="Apple Symbols" panose="02000000000000000000" pitchFamily="2" charset="-79"/>
                <a:cs typeface="Apple Symbols" panose="02000000000000000000" pitchFamily="2" charset="-79"/>
              </a:rPr>
              <a:t> i 1970</a:t>
            </a:r>
          </a:p>
          <a:p>
            <a:pPr marL="0" indent="0">
              <a:buNone/>
            </a:pPr>
            <a:r>
              <a:rPr lang="da-DK" dirty="0">
                <a:ea typeface="Apple Symbols" panose="02000000000000000000" pitchFamily="2" charset="-79"/>
                <a:cs typeface="Apple Symbols" panose="02000000000000000000" pitchFamily="2" charset="-79"/>
              </a:rPr>
              <a:t>	</a:t>
            </a:r>
          </a:p>
          <a:p>
            <a:pPr marL="0" indent="0">
              <a:buNone/>
            </a:pPr>
            <a:endParaRPr lang="da-DK" dirty="0">
              <a:ea typeface="Apple Symbols" panose="02000000000000000000" pitchFamily="2" charset="-79"/>
              <a:cs typeface="Apple Symbols" panose="02000000000000000000" pitchFamily="2" charset="-79"/>
            </a:endParaRPr>
          </a:p>
          <a:p>
            <a:pPr marL="0" indent="0">
              <a:buNone/>
            </a:pPr>
            <a:r>
              <a:rPr lang="da-DK" sz="2400" b="1" dirty="0"/>
              <a:t>Nord        Øst	   Syd        Vest</a:t>
            </a:r>
          </a:p>
          <a:p>
            <a:pPr marL="0" indent="0">
              <a:buNone/>
            </a:pPr>
            <a:endParaRPr lang="da-DK" dirty="0"/>
          </a:p>
          <a:p>
            <a:pPr marL="0" indent="0">
              <a:buNone/>
            </a:pPr>
            <a:endParaRPr lang="da-DK" dirty="0"/>
          </a:p>
        </p:txBody>
      </p:sp>
      <p:sp>
        <p:nvSpPr>
          <p:cNvPr id="4" name="Tekstfelt 3">
            <a:extLst>
              <a:ext uri="{FF2B5EF4-FFF2-40B4-BE49-F238E27FC236}">
                <a16:creationId xmlns:a16="http://schemas.microsoft.com/office/drawing/2014/main" id="{431CE2DE-8C50-FA4E-85FC-61595A4A6DA3}"/>
              </a:ext>
            </a:extLst>
          </p:cNvPr>
          <p:cNvSpPr txBox="1"/>
          <p:nvPr/>
        </p:nvSpPr>
        <p:spPr>
          <a:xfrm>
            <a:off x="1571499" y="4059308"/>
            <a:ext cx="1126729" cy="369332"/>
          </a:xfrm>
          <a:prstGeom prst="rect">
            <a:avLst/>
          </a:prstGeom>
          <a:noFill/>
        </p:spPr>
        <p:txBody>
          <a:bodyPr wrap="square" rtlCol="0">
            <a:noAutofit/>
          </a:bodyPr>
          <a:lstStyle/>
          <a:p>
            <a:r>
              <a:rPr lang="da-DK" sz="3600" dirty="0"/>
              <a:t>2</a:t>
            </a:r>
            <a:r>
              <a:rPr lang="da-DK" sz="3600" dirty="0">
                <a:ea typeface="Apple Symbols" panose="02000000000000000000" pitchFamily="2" charset="-79"/>
                <a:cs typeface="Apple Symbols" panose="02000000000000000000" pitchFamily="2" charset="-79"/>
              </a:rPr>
              <a:t>♠ </a:t>
            </a:r>
            <a:endParaRPr lang="da-DK" sz="3600" dirty="0"/>
          </a:p>
        </p:txBody>
      </p:sp>
      <p:sp>
        <p:nvSpPr>
          <p:cNvPr id="5" name="Tekstfelt 4">
            <a:extLst>
              <a:ext uri="{FF2B5EF4-FFF2-40B4-BE49-F238E27FC236}">
                <a16:creationId xmlns:a16="http://schemas.microsoft.com/office/drawing/2014/main" id="{4FF47DDF-A0F1-FE4B-ACFB-EC1ED4C5AB3F}"/>
              </a:ext>
            </a:extLst>
          </p:cNvPr>
          <p:cNvSpPr txBox="1"/>
          <p:nvPr/>
        </p:nvSpPr>
        <p:spPr>
          <a:xfrm>
            <a:off x="2986236" y="4059308"/>
            <a:ext cx="616945" cy="646331"/>
          </a:xfrm>
          <a:prstGeom prst="rect">
            <a:avLst/>
          </a:prstGeom>
          <a:noFill/>
        </p:spPr>
        <p:txBody>
          <a:bodyPr wrap="square" rtlCol="0">
            <a:spAutoFit/>
          </a:bodyPr>
          <a:lstStyle/>
          <a:p>
            <a:r>
              <a:rPr lang="da-DK" sz="3600" dirty="0">
                <a:ea typeface="Apple Symbols" panose="02000000000000000000" pitchFamily="2" charset="-79"/>
                <a:cs typeface="Apple Symbols" panose="02000000000000000000" pitchFamily="2" charset="-79"/>
              </a:rPr>
              <a:t>D</a:t>
            </a:r>
            <a:r>
              <a:rPr lang="da-DK" dirty="0">
                <a:ea typeface="Apple Symbols" panose="02000000000000000000" pitchFamily="2" charset="-79"/>
                <a:cs typeface="Apple Symbols" panose="02000000000000000000" pitchFamily="2" charset="-79"/>
              </a:rPr>
              <a:t> </a:t>
            </a:r>
            <a:endParaRPr lang="da-DK" dirty="0"/>
          </a:p>
        </p:txBody>
      </p:sp>
      <p:sp>
        <p:nvSpPr>
          <p:cNvPr id="6" name="Tekstfelt 5">
            <a:extLst>
              <a:ext uri="{FF2B5EF4-FFF2-40B4-BE49-F238E27FC236}">
                <a16:creationId xmlns:a16="http://schemas.microsoft.com/office/drawing/2014/main" id="{638E9961-D90A-7E4B-AAD8-FF5C19D9555E}"/>
              </a:ext>
            </a:extLst>
          </p:cNvPr>
          <p:cNvSpPr txBox="1"/>
          <p:nvPr/>
        </p:nvSpPr>
        <p:spPr>
          <a:xfrm>
            <a:off x="5622603" y="4059307"/>
            <a:ext cx="1231065" cy="646331"/>
          </a:xfrm>
          <a:prstGeom prst="rect">
            <a:avLst/>
          </a:prstGeom>
          <a:noFill/>
        </p:spPr>
        <p:txBody>
          <a:bodyPr wrap="square" rtlCol="0">
            <a:spAutoFit/>
          </a:bodyPr>
          <a:lstStyle/>
          <a:p>
            <a:r>
              <a:rPr lang="da-DK" sz="3600" dirty="0"/>
              <a:t>2</a:t>
            </a:r>
            <a:r>
              <a:rPr lang="da-DK" sz="3600" dirty="0">
                <a:ea typeface="Apple Symbols" panose="02000000000000000000" pitchFamily="2" charset="-79"/>
                <a:cs typeface="Apple Symbols" panose="02000000000000000000" pitchFamily="2" charset="-79"/>
              </a:rPr>
              <a:t>NT </a:t>
            </a:r>
            <a:endParaRPr lang="da-DK" sz="3600" dirty="0"/>
          </a:p>
        </p:txBody>
      </p:sp>
      <p:sp>
        <p:nvSpPr>
          <p:cNvPr id="7" name="Tekstfelt 6">
            <a:extLst>
              <a:ext uri="{FF2B5EF4-FFF2-40B4-BE49-F238E27FC236}">
                <a16:creationId xmlns:a16="http://schemas.microsoft.com/office/drawing/2014/main" id="{1809D60A-FF7F-064A-8F70-6060A4F2F3A1}"/>
              </a:ext>
            </a:extLst>
          </p:cNvPr>
          <p:cNvSpPr txBox="1"/>
          <p:nvPr/>
        </p:nvSpPr>
        <p:spPr>
          <a:xfrm>
            <a:off x="4360846" y="4059308"/>
            <a:ext cx="977488" cy="646331"/>
          </a:xfrm>
          <a:prstGeom prst="rect">
            <a:avLst/>
          </a:prstGeom>
          <a:noFill/>
        </p:spPr>
        <p:txBody>
          <a:bodyPr wrap="square" rtlCol="0">
            <a:spAutoFit/>
          </a:bodyPr>
          <a:lstStyle/>
          <a:p>
            <a:r>
              <a:rPr lang="da-DK" sz="3600" dirty="0">
                <a:ea typeface="Apple Symbols" panose="02000000000000000000" pitchFamily="2" charset="-79"/>
                <a:cs typeface="Apple Symbols" panose="02000000000000000000" pitchFamily="2" charset="-79"/>
              </a:rPr>
              <a:t>PAS </a:t>
            </a:r>
            <a:endParaRPr lang="da-DK" sz="3600" dirty="0"/>
          </a:p>
        </p:txBody>
      </p:sp>
    </p:spTree>
    <p:extLst>
      <p:ext uri="{BB962C8B-B14F-4D97-AF65-F5344CB8AC3E}">
        <p14:creationId xmlns:p14="http://schemas.microsoft.com/office/powerpoint/2010/main" val="1620443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59151" y="804519"/>
            <a:ext cx="9603275" cy="1049235"/>
          </a:xfrm>
        </p:spPr>
        <p:txBody>
          <a:bodyPr>
            <a:normAutofit/>
          </a:bodyPr>
          <a:lstStyle/>
          <a:p>
            <a:r>
              <a:rPr lang="da-DK" dirty="0" err="1"/>
              <a:t>Lebensohl</a:t>
            </a:r>
            <a:r>
              <a:rPr lang="da-DK" dirty="0"/>
              <a:t> – principper</a:t>
            </a:r>
            <a:br>
              <a:rPr lang="da-DK" dirty="0"/>
            </a:br>
            <a:r>
              <a:rPr lang="da-DK" dirty="0"/>
              <a:t> </a:t>
            </a:r>
            <a:r>
              <a:rPr lang="da-DK" sz="1800" dirty="0"/>
              <a:t>- 2NT er bare et relæ</a:t>
            </a:r>
          </a:p>
        </p:txBody>
      </p:sp>
      <p:sp>
        <p:nvSpPr>
          <p:cNvPr id="11" name="Pladsholder til indhold 10"/>
          <p:cNvSpPr>
            <a:spLocks noGrp="1"/>
          </p:cNvSpPr>
          <p:nvPr>
            <p:ph idx="1"/>
          </p:nvPr>
        </p:nvSpPr>
        <p:spPr>
          <a:xfrm>
            <a:off x="859150" y="2022360"/>
            <a:ext cx="10796229" cy="3782092"/>
          </a:xfrm>
        </p:spPr>
        <p:txBody>
          <a:bodyPr>
            <a:normAutofit/>
          </a:bodyPr>
          <a:lstStyle/>
          <a:p>
            <a:pPr marL="354013" indent="-265113"/>
            <a:r>
              <a:rPr lang="da-DK" dirty="0"/>
              <a:t>2NT beder makker om at </a:t>
            </a:r>
            <a:r>
              <a:rPr lang="da-DK" dirty="0">
                <a:ea typeface="Apple Symbols" panose="02000000000000000000" pitchFamily="2" charset="-79"/>
                <a:cs typeface="Apple Symbols" panose="02000000000000000000" pitchFamily="2" charset="-79"/>
              </a:rPr>
              <a:t>melde 3</a:t>
            </a:r>
            <a:r>
              <a:rPr lang="da-DK" dirty="0">
                <a:solidFill>
                  <a:srgbClr val="00B050"/>
                </a:solidFill>
                <a:ea typeface="Apple Symbols" panose="02000000000000000000" pitchFamily="2" charset="-79"/>
                <a:cs typeface="Apple Symbols" panose="02000000000000000000" pitchFamily="2" charset="-79"/>
              </a:rPr>
              <a:t>♣︎ </a:t>
            </a:r>
          </a:p>
          <a:p>
            <a:pPr marL="354013" indent="-265113"/>
            <a:r>
              <a:rPr lang="da-DK" dirty="0">
                <a:ea typeface="Apple Symbols" panose="02000000000000000000" pitchFamily="2" charset="-79"/>
                <a:cs typeface="Apple Symbols" panose="02000000000000000000" pitchFamily="2" charset="-79"/>
              </a:rPr>
              <a:t>Makker melder ALTID 3</a:t>
            </a:r>
            <a:r>
              <a:rPr lang="da-DK" dirty="0">
                <a:solidFill>
                  <a:srgbClr val="00B050"/>
                </a:solidFill>
                <a:ea typeface="Apple Symbols" panose="02000000000000000000" pitchFamily="2" charset="-79"/>
                <a:cs typeface="Apple Symbols" panose="02000000000000000000" pitchFamily="2" charset="-79"/>
              </a:rPr>
              <a:t>♣︎</a:t>
            </a:r>
            <a:r>
              <a:rPr lang="da-DK" dirty="0">
                <a:ea typeface="Apple Symbols" panose="02000000000000000000" pitchFamily="2" charset="-79"/>
                <a:cs typeface="Apple Symbols" panose="02000000000000000000" pitchFamily="2" charset="-79"/>
              </a:rPr>
              <a:t>, med mindre makker har doblet med 18+ </a:t>
            </a:r>
            <a:r>
              <a:rPr lang="da-DK" dirty="0" err="1">
                <a:ea typeface="Apple Symbols" panose="02000000000000000000" pitchFamily="2" charset="-79"/>
                <a:cs typeface="Apple Symbols" panose="02000000000000000000" pitchFamily="2" charset="-79"/>
              </a:rPr>
              <a:t>hp</a:t>
            </a:r>
            <a:r>
              <a:rPr lang="da-DK" dirty="0">
                <a:ea typeface="Apple Symbols" panose="02000000000000000000" pitchFamily="2" charset="-79"/>
                <a:cs typeface="Apple Symbols" panose="02000000000000000000" pitchFamily="2" charset="-79"/>
              </a:rPr>
              <a:t>. og derfor må bryde relæet.</a:t>
            </a:r>
          </a:p>
          <a:p>
            <a:pPr marL="354013" indent="-265113"/>
            <a:r>
              <a:rPr lang="da-DK" dirty="0">
                <a:ea typeface="Apple Symbols" panose="02000000000000000000" pitchFamily="2" charset="-79"/>
                <a:cs typeface="Apple Symbols" panose="02000000000000000000" pitchFamily="2" charset="-79"/>
              </a:rPr>
              <a:t>Har 2NT melder en klørfarve klør – så PASSER hun eller flytter kontrakten til egen farve </a:t>
            </a:r>
          </a:p>
          <a:p>
            <a:pPr marL="88900" indent="0">
              <a:buNone/>
            </a:pPr>
            <a:r>
              <a:rPr lang="da-DK" dirty="0"/>
              <a:t>Nord	Øst	Syd        Vest</a:t>
            </a:r>
          </a:p>
          <a:p>
            <a:pPr marL="354013" indent="-265113"/>
            <a:endParaRPr lang="da-DK" dirty="0"/>
          </a:p>
          <a:p>
            <a:pPr marL="354013" indent="-265113"/>
            <a:endParaRPr lang="da-DK" dirty="0"/>
          </a:p>
          <a:p>
            <a:pPr marL="88900" indent="0">
              <a:buNone/>
            </a:pPr>
            <a:endParaRPr lang="da-DK" dirty="0"/>
          </a:p>
          <a:p>
            <a:pPr>
              <a:buNone/>
            </a:pPr>
            <a:endParaRPr lang="da-DK" dirty="0"/>
          </a:p>
        </p:txBody>
      </p:sp>
      <p:sp>
        <p:nvSpPr>
          <p:cNvPr id="3" name="Tekstfelt 2">
            <a:extLst>
              <a:ext uri="{FF2B5EF4-FFF2-40B4-BE49-F238E27FC236}">
                <a16:creationId xmlns:a16="http://schemas.microsoft.com/office/drawing/2014/main" id="{30FBDFD2-F59D-CA41-8E8C-4DDB0B7295A9}"/>
              </a:ext>
            </a:extLst>
          </p:cNvPr>
          <p:cNvSpPr txBox="1"/>
          <p:nvPr/>
        </p:nvSpPr>
        <p:spPr>
          <a:xfrm>
            <a:off x="1001835" y="4362585"/>
            <a:ext cx="616945" cy="369332"/>
          </a:xfrm>
          <a:prstGeom prst="rect">
            <a:avLst/>
          </a:prstGeom>
          <a:noFill/>
        </p:spPr>
        <p:txBody>
          <a:bodyPr wrap="square" rtlCol="0">
            <a:spAutoFit/>
          </a:bodyPr>
          <a:lstStyle/>
          <a:p>
            <a:r>
              <a:rPr lang="da-DK" dirty="0"/>
              <a:t>2</a:t>
            </a:r>
            <a:r>
              <a:rPr lang="da-DK" dirty="0">
                <a:ea typeface="Apple Symbols" panose="02000000000000000000" pitchFamily="2" charset="-79"/>
                <a:cs typeface="Apple Symbols" panose="02000000000000000000" pitchFamily="2" charset="-79"/>
              </a:rPr>
              <a:t> ♠ </a:t>
            </a:r>
            <a:endParaRPr lang="da-DK" dirty="0"/>
          </a:p>
        </p:txBody>
      </p:sp>
      <p:sp>
        <p:nvSpPr>
          <p:cNvPr id="5" name="Tekstfelt 4">
            <a:extLst>
              <a:ext uri="{FF2B5EF4-FFF2-40B4-BE49-F238E27FC236}">
                <a16:creationId xmlns:a16="http://schemas.microsoft.com/office/drawing/2014/main" id="{5D53BFBE-304F-F04C-AE6A-6A4C125E539D}"/>
              </a:ext>
            </a:extLst>
          </p:cNvPr>
          <p:cNvSpPr txBox="1"/>
          <p:nvPr/>
        </p:nvSpPr>
        <p:spPr>
          <a:xfrm>
            <a:off x="1761465" y="4382363"/>
            <a:ext cx="616945" cy="369332"/>
          </a:xfrm>
          <a:prstGeom prst="rect">
            <a:avLst/>
          </a:prstGeom>
          <a:noFill/>
        </p:spPr>
        <p:txBody>
          <a:bodyPr wrap="square" rtlCol="0">
            <a:spAutoFit/>
          </a:bodyPr>
          <a:lstStyle/>
          <a:p>
            <a:r>
              <a:rPr lang="da-DK" dirty="0">
                <a:ea typeface="Apple Symbols" panose="02000000000000000000" pitchFamily="2" charset="-79"/>
                <a:cs typeface="Apple Symbols" panose="02000000000000000000" pitchFamily="2" charset="-79"/>
              </a:rPr>
              <a:t>D </a:t>
            </a:r>
            <a:endParaRPr lang="da-DK" dirty="0"/>
          </a:p>
        </p:txBody>
      </p:sp>
      <p:sp>
        <p:nvSpPr>
          <p:cNvPr id="6" name="Tekstfelt 5">
            <a:extLst>
              <a:ext uri="{FF2B5EF4-FFF2-40B4-BE49-F238E27FC236}">
                <a16:creationId xmlns:a16="http://schemas.microsoft.com/office/drawing/2014/main" id="{2D40D8CB-E87F-E142-BBE4-50431C2C0C62}"/>
              </a:ext>
            </a:extLst>
          </p:cNvPr>
          <p:cNvSpPr txBox="1"/>
          <p:nvPr/>
        </p:nvSpPr>
        <p:spPr>
          <a:xfrm>
            <a:off x="3551493" y="4392357"/>
            <a:ext cx="746392" cy="369332"/>
          </a:xfrm>
          <a:prstGeom prst="rect">
            <a:avLst/>
          </a:prstGeom>
          <a:noFill/>
        </p:spPr>
        <p:txBody>
          <a:bodyPr wrap="square" rtlCol="0">
            <a:spAutoFit/>
          </a:bodyPr>
          <a:lstStyle/>
          <a:p>
            <a:r>
              <a:rPr lang="da-DK" dirty="0"/>
              <a:t>2</a:t>
            </a:r>
            <a:r>
              <a:rPr lang="da-DK" dirty="0">
                <a:ea typeface="Apple Symbols" panose="02000000000000000000" pitchFamily="2" charset="-79"/>
                <a:cs typeface="Apple Symbols" panose="02000000000000000000" pitchFamily="2" charset="-79"/>
              </a:rPr>
              <a:t> NT </a:t>
            </a:r>
            <a:endParaRPr lang="da-DK" dirty="0"/>
          </a:p>
        </p:txBody>
      </p:sp>
      <p:sp>
        <p:nvSpPr>
          <p:cNvPr id="7" name="Tekstfelt 6">
            <a:extLst>
              <a:ext uri="{FF2B5EF4-FFF2-40B4-BE49-F238E27FC236}">
                <a16:creationId xmlns:a16="http://schemas.microsoft.com/office/drawing/2014/main" id="{5F237B16-ECAB-EB47-8CC0-B540D9436F89}"/>
              </a:ext>
            </a:extLst>
          </p:cNvPr>
          <p:cNvSpPr txBox="1"/>
          <p:nvPr/>
        </p:nvSpPr>
        <p:spPr>
          <a:xfrm>
            <a:off x="2535358" y="4382363"/>
            <a:ext cx="616945" cy="369332"/>
          </a:xfrm>
          <a:prstGeom prst="rect">
            <a:avLst/>
          </a:prstGeom>
          <a:noFill/>
        </p:spPr>
        <p:txBody>
          <a:bodyPr wrap="square" rtlCol="0">
            <a:spAutoFit/>
          </a:bodyPr>
          <a:lstStyle/>
          <a:p>
            <a:r>
              <a:rPr lang="da-DK" dirty="0">
                <a:ea typeface="Apple Symbols" panose="02000000000000000000" pitchFamily="2" charset="-79"/>
                <a:cs typeface="Apple Symbols" panose="02000000000000000000" pitchFamily="2" charset="-79"/>
              </a:rPr>
              <a:t>PAS </a:t>
            </a:r>
            <a:endParaRPr lang="da-DK" dirty="0"/>
          </a:p>
        </p:txBody>
      </p:sp>
      <p:sp>
        <p:nvSpPr>
          <p:cNvPr id="8" name="Tekstfelt 7">
            <a:extLst>
              <a:ext uri="{FF2B5EF4-FFF2-40B4-BE49-F238E27FC236}">
                <a16:creationId xmlns:a16="http://schemas.microsoft.com/office/drawing/2014/main" id="{68797FB3-5D46-5442-9FDA-82F3E130EE38}"/>
              </a:ext>
            </a:extLst>
          </p:cNvPr>
          <p:cNvSpPr txBox="1"/>
          <p:nvPr/>
        </p:nvSpPr>
        <p:spPr>
          <a:xfrm>
            <a:off x="967977" y="4772318"/>
            <a:ext cx="616945" cy="369332"/>
          </a:xfrm>
          <a:prstGeom prst="rect">
            <a:avLst/>
          </a:prstGeom>
          <a:noFill/>
        </p:spPr>
        <p:txBody>
          <a:bodyPr wrap="square" rtlCol="0">
            <a:spAutoFit/>
          </a:bodyPr>
          <a:lstStyle/>
          <a:p>
            <a:r>
              <a:rPr lang="da-DK" dirty="0">
                <a:ea typeface="Apple Symbols" panose="02000000000000000000" pitchFamily="2" charset="-79"/>
                <a:cs typeface="Apple Symbols" panose="02000000000000000000" pitchFamily="2" charset="-79"/>
              </a:rPr>
              <a:t>PAS </a:t>
            </a:r>
            <a:endParaRPr lang="da-DK" dirty="0"/>
          </a:p>
        </p:txBody>
      </p:sp>
      <p:sp>
        <p:nvSpPr>
          <p:cNvPr id="4" name="Tekstfelt 3">
            <a:extLst>
              <a:ext uri="{FF2B5EF4-FFF2-40B4-BE49-F238E27FC236}">
                <a16:creationId xmlns:a16="http://schemas.microsoft.com/office/drawing/2014/main" id="{267CBBBC-FCE2-D648-AEC5-281CDB7D1DC9}"/>
              </a:ext>
            </a:extLst>
          </p:cNvPr>
          <p:cNvSpPr txBox="1"/>
          <p:nvPr/>
        </p:nvSpPr>
        <p:spPr>
          <a:xfrm>
            <a:off x="1705540" y="4771472"/>
            <a:ext cx="539826" cy="369332"/>
          </a:xfrm>
          <a:prstGeom prst="rect">
            <a:avLst/>
          </a:prstGeom>
          <a:noFill/>
        </p:spPr>
        <p:txBody>
          <a:bodyPr wrap="square" rtlCol="0">
            <a:spAutoFit/>
          </a:bodyPr>
          <a:lstStyle/>
          <a:p>
            <a:r>
              <a:rPr lang="da-DK" dirty="0">
                <a:ea typeface="Apple Symbols" panose="02000000000000000000" pitchFamily="2" charset="-79"/>
                <a:cs typeface="Apple Symbols" panose="02000000000000000000" pitchFamily="2" charset="-79"/>
              </a:rPr>
              <a:t>3</a:t>
            </a:r>
            <a:r>
              <a:rPr lang="da-DK" dirty="0">
                <a:solidFill>
                  <a:srgbClr val="00B050"/>
                </a:solidFill>
                <a:ea typeface="Apple Symbols" panose="02000000000000000000" pitchFamily="2" charset="-79"/>
                <a:cs typeface="Apple Symbols" panose="02000000000000000000" pitchFamily="2" charset="-79"/>
              </a:rPr>
              <a:t>♣︎</a:t>
            </a:r>
            <a:endParaRPr lang="da-DK" dirty="0"/>
          </a:p>
        </p:txBody>
      </p:sp>
      <p:sp>
        <p:nvSpPr>
          <p:cNvPr id="10" name="Tekstfelt 9">
            <a:extLst>
              <a:ext uri="{FF2B5EF4-FFF2-40B4-BE49-F238E27FC236}">
                <a16:creationId xmlns:a16="http://schemas.microsoft.com/office/drawing/2014/main" id="{2ADD66C4-E4E9-4443-A5F4-9F89C91D6C2A}"/>
              </a:ext>
            </a:extLst>
          </p:cNvPr>
          <p:cNvSpPr txBox="1"/>
          <p:nvPr/>
        </p:nvSpPr>
        <p:spPr>
          <a:xfrm>
            <a:off x="2521644" y="4771472"/>
            <a:ext cx="616945" cy="369332"/>
          </a:xfrm>
          <a:prstGeom prst="rect">
            <a:avLst/>
          </a:prstGeom>
          <a:noFill/>
        </p:spPr>
        <p:txBody>
          <a:bodyPr wrap="square" rtlCol="0">
            <a:spAutoFit/>
          </a:bodyPr>
          <a:lstStyle/>
          <a:p>
            <a:r>
              <a:rPr lang="da-DK" dirty="0">
                <a:ea typeface="Apple Symbols" panose="02000000000000000000" pitchFamily="2" charset="-79"/>
                <a:cs typeface="Apple Symbols" panose="02000000000000000000" pitchFamily="2" charset="-79"/>
              </a:rPr>
              <a:t>PAS </a:t>
            </a:r>
            <a:endParaRPr lang="da-DK" dirty="0"/>
          </a:p>
        </p:txBody>
      </p:sp>
      <p:sp>
        <p:nvSpPr>
          <p:cNvPr id="12" name="Tekstfelt 11">
            <a:extLst>
              <a:ext uri="{FF2B5EF4-FFF2-40B4-BE49-F238E27FC236}">
                <a16:creationId xmlns:a16="http://schemas.microsoft.com/office/drawing/2014/main" id="{1F11FB31-C2C8-2946-AAF0-A28069315B2C}"/>
              </a:ext>
            </a:extLst>
          </p:cNvPr>
          <p:cNvSpPr txBox="1"/>
          <p:nvPr/>
        </p:nvSpPr>
        <p:spPr>
          <a:xfrm>
            <a:off x="3551493" y="4771472"/>
            <a:ext cx="539826" cy="369332"/>
          </a:xfrm>
          <a:prstGeom prst="rect">
            <a:avLst/>
          </a:prstGeom>
          <a:noFill/>
        </p:spPr>
        <p:txBody>
          <a:bodyPr wrap="square" rtlCol="0">
            <a:spAutoFit/>
          </a:bodyPr>
          <a:lstStyle/>
          <a:p>
            <a:r>
              <a:rPr lang="da-DK" dirty="0">
                <a:ea typeface="Apple Symbols" panose="02000000000000000000" pitchFamily="2" charset="-79"/>
                <a:cs typeface="Apple Symbols" panose="02000000000000000000" pitchFamily="2" charset="-79"/>
              </a:rPr>
              <a:t>3 </a:t>
            </a:r>
            <a:r>
              <a:rPr lang="da-DK" dirty="0">
                <a:solidFill>
                  <a:srgbClr val="C00000"/>
                </a:solidFill>
                <a:ea typeface="Apple Symbols" panose="02000000000000000000" pitchFamily="2" charset="-79"/>
                <a:cs typeface="Apple Symbols" panose="02000000000000000000" pitchFamily="2" charset="-79"/>
              </a:rPr>
              <a:t>♦︎</a:t>
            </a:r>
            <a:endParaRPr lang="da-DK" dirty="0"/>
          </a:p>
        </p:txBody>
      </p:sp>
      <p:sp>
        <p:nvSpPr>
          <p:cNvPr id="9" name="Tekstfelt 8">
            <a:extLst>
              <a:ext uri="{FF2B5EF4-FFF2-40B4-BE49-F238E27FC236}">
                <a16:creationId xmlns:a16="http://schemas.microsoft.com/office/drawing/2014/main" id="{987B2A2F-D317-FD45-83FF-AC1645D91E46}"/>
              </a:ext>
            </a:extLst>
          </p:cNvPr>
          <p:cNvSpPr txBox="1"/>
          <p:nvPr/>
        </p:nvSpPr>
        <p:spPr>
          <a:xfrm>
            <a:off x="5439289" y="5248752"/>
            <a:ext cx="5458560" cy="461665"/>
          </a:xfrm>
          <a:prstGeom prst="rect">
            <a:avLst/>
          </a:prstGeom>
          <a:noFill/>
        </p:spPr>
        <p:txBody>
          <a:bodyPr wrap="square" rtlCol="0">
            <a:spAutoFit/>
          </a:bodyPr>
          <a:lstStyle/>
          <a:p>
            <a:pPr marL="354013" indent="-265113"/>
            <a:r>
              <a:rPr lang="da-DK" sz="2400" dirty="0">
                <a:ea typeface="Apple Symbols" panose="02000000000000000000" pitchFamily="2" charset="-79"/>
                <a:cs typeface="Apple Symbols" panose="02000000000000000000" pitchFamily="2" charset="-79"/>
              </a:rPr>
              <a:t>Med ♠ ︎D 2 </a:t>
            </a:r>
            <a:r>
              <a:rPr lang="da-DK" sz="2400" dirty="0">
                <a:solidFill>
                  <a:srgbClr val="FF0000"/>
                </a:solidFill>
                <a:ea typeface="Apple Symbols" panose="02000000000000000000" pitchFamily="2" charset="-79"/>
                <a:cs typeface="Apple Symbols" panose="02000000000000000000" pitchFamily="2" charset="-79"/>
              </a:rPr>
              <a:t>♥︎ </a:t>
            </a:r>
            <a:r>
              <a:rPr lang="da-DK" sz="2400" dirty="0">
                <a:ea typeface="Apple Symbols" panose="02000000000000000000" pitchFamily="2" charset="-79"/>
                <a:cs typeface="Apple Symbols" panose="02000000000000000000" pitchFamily="2" charset="-79"/>
              </a:rPr>
              <a:t>3 </a:t>
            </a:r>
            <a:r>
              <a:rPr lang="da-DK" sz="2400" dirty="0">
                <a:solidFill>
                  <a:srgbClr val="C00000"/>
                </a:solidFill>
                <a:ea typeface="Apple Symbols" panose="02000000000000000000" pitchFamily="2" charset="-79"/>
                <a:cs typeface="Apple Symbols" panose="02000000000000000000" pitchFamily="2" charset="-79"/>
              </a:rPr>
              <a:t>♦︎</a:t>
            </a:r>
            <a:r>
              <a:rPr lang="da-DK" sz="2400" dirty="0">
                <a:solidFill>
                  <a:srgbClr val="FFC000"/>
                </a:solidFill>
                <a:ea typeface="Apple Symbols" panose="02000000000000000000" pitchFamily="2" charset="-79"/>
                <a:cs typeface="Apple Symbols" panose="02000000000000000000" pitchFamily="2" charset="-79"/>
              </a:rPr>
              <a:t> </a:t>
            </a:r>
            <a:r>
              <a:rPr lang="da-DK" sz="2400" dirty="0">
                <a:ea typeface="Apple Symbols" panose="02000000000000000000" pitchFamily="2" charset="-79"/>
                <a:cs typeface="Apple Symbols" panose="02000000000000000000" pitchFamily="2" charset="-79"/>
              </a:rPr>
              <a:t>B 9 8 6 5 2 ♣︎ B 9 </a:t>
            </a:r>
          </a:p>
        </p:txBody>
      </p:sp>
    </p:spTree>
    <p:extLst>
      <p:ext uri="{BB962C8B-B14F-4D97-AF65-F5344CB8AC3E}">
        <p14:creationId xmlns:p14="http://schemas.microsoft.com/office/powerpoint/2010/main" val="1053720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randombar(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randombar(horizontal)">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randombar(horizontal)">
                                      <p:cBhvr>
                                        <p:cTn id="17" dur="500"/>
                                        <p:tgtEl>
                                          <p:spTgt spid="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1">
                                            <p:txEl>
                                              <p:pRg st="3" end="3"/>
                                            </p:txEl>
                                          </p:spTgt>
                                        </p:tgtEl>
                                        <p:attrNameLst>
                                          <p:attrName>style.visibility</p:attrName>
                                        </p:attrNameLst>
                                      </p:cBhvr>
                                      <p:to>
                                        <p:strVal val="visible"/>
                                      </p:to>
                                    </p:set>
                                    <p:animEffect transition="in" filter="randombar(horizontal)">
                                      <p:cBhvr>
                                        <p:cTn id="22" dur="500"/>
                                        <p:tgtEl>
                                          <p:spTgt spid="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additive="base">
                                        <p:cTn id="27" dur="500" fill="hold"/>
                                        <p:tgtEl>
                                          <p:spTgt spid="3"/>
                                        </p:tgtEl>
                                        <p:attrNameLst>
                                          <p:attrName>ppt_x</p:attrName>
                                        </p:attrNameLst>
                                      </p:cBhvr>
                                      <p:tavLst>
                                        <p:tav tm="0">
                                          <p:val>
                                            <p:strVal val="#ppt_x"/>
                                          </p:val>
                                        </p:tav>
                                        <p:tav tm="100000">
                                          <p:val>
                                            <p:strVal val="#ppt_x"/>
                                          </p:val>
                                        </p:tav>
                                      </p:tavLst>
                                    </p:anim>
                                    <p:anim calcmode="lin" valueType="num">
                                      <p:cBhvr additive="base">
                                        <p:cTn id="2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additive="base">
                                        <p:cTn id="39" dur="500" fill="hold"/>
                                        <p:tgtEl>
                                          <p:spTgt spid="7"/>
                                        </p:tgtEl>
                                        <p:attrNameLst>
                                          <p:attrName>ppt_x</p:attrName>
                                        </p:attrNameLst>
                                      </p:cBhvr>
                                      <p:tavLst>
                                        <p:tav tm="0">
                                          <p:val>
                                            <p:strVal val="#ppt_x"/>
                                          </p:val>
                                        </p:tav>
                                        <p:tav tm="100000">
                                          <p:val>
                                            <p:strVal val="#ppt_x"/>
                                          </p:val>
                                        </p:tav>
                                      </p:tavLst>
                                    </p:anim>
                                    <p:anim calcmode="lin" valueType="num">
                                      <p:cBhvr additive="base">
                                        <p:cTn id="4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6"/>
                                        </p:tgtEl>
                                        <p:attrNameLst>
                                          <p:attrName>style.visibility</p:attrName>
                                        </p:attrNameLst>
                                      </p:cBhvr>
                                      <p:to>
                                        <p:strVal val="visible"/>
                                      </p:to>
                                    </p:set>
                                    <p:anim calcmode="lin" valueType="num">
                                      <p:cBhvr additive="base">
                                        <p:cTn id="45" dur="500" fill="hold"/>
                                        <p:tgtEl>
                                          <p:spTgt spid="6"/>
                                        </p:tgtEl>
                                        <p:attrNameLst>
                                          <p:attrName>ppt_x</p:attrName>
                                        </p:attrNameLst>
                                      </p:cBhvr>
                                      <p:tavLst>
                                        <p:tav tm="0">
                                          <p:val>
                                            <p:strVal val="#ppt_x"/>
                                          </p:val>
                                        </p:tav>
                                        <p:tav tm="100000">
                                          <p:val>
                                            <p:strVal val="#ppt_x"/>
                                          </p:val>
                                        </p:tav>
                                      </p:tavLst>
                                    </p:anim>
                                    <p:anim calcmode="lin" valueType="num">
                                      <p:cBhvr additive="base">
                                        <p:cTn id="4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8"/>
                                        </p:tgtEl>
                                        <p:attrNameLst>
                                          <p:attrName>style.visibility</p:attrName>
                                        </p:attrNameLst>
                                      </p:cBhvr>
                                      <p:to>
                                        <p:strVal val="visible"/>
                                      </p:to>
                                    </p:set>
                                    <p:anim calcmode="lin" valueType="num">
                                      <p:cBhvr additive="base">
                                        <p:cTn id="51" dur="500" fill="hold"/>
                                        <p:tgtEl>
                                          <p:spTgt spid="8"/>
                                        </p:tgtEl>
                                        <p:attrNameLst>
                                          <p:attrName>ppt_x</p:attrName>
                                        </p:attrNameLst>
                                      </p:cBhvr>
                                      <p:tavLst>
                                        <p:tav tm="0">
                                          <p:val>
                                            <p:strVal val="#ppt_x"/>
                                          </p:val>
                                        </p:tav>
                                        <p:tav tm="100000">
                                          <p:val>
                                            <p:strVal val="#ppt_x"/>
                                          </p:val>
                                        </p:tav>
                                      </p:tavLst>
                                    </p:anim>
                                    <p:anim calcmode="lin" valueType="num">
                                      <p:cBhvr additive="base">
                                        <p:cTn id="5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4"/>
                                        </p:tgtEl>
                                        <p:attrNameLst>
                                          <p:attrName>style.visibility</p:attrName>
                                        </p:attrNameLst>
                                      </p:cBhvr>
                                      <p:to>
                                        <p:strVal val="visible"/>
                                      </p:to>
                                    </p:set>
                                    <p:anim calcmode="lin" valueType="num">
                                      <p:cBhvr additive="base">
                                        <p:cTn id="57" dur="500" fill="hold"/>
                                        <p:tgtEl>
                                          <p:spTgt spid="4"/>
                                        </p:tgtEl>
                                        <p:attrNameLst>
                                          <p:attrName>ppt_x</p:attrName>
                                        </p:attrNameLst>
                                      </p:cBhvr>
                                      <p:tavLst>
                                        <p:tav tm="0">
                                          <p:val>
                                            <p:strVal val="#ppt_x"/>
                                          </p:val>
                                        </p:tav>
                                        <p:tav tm="100000">
                                          <p:val>
                                            <p:strVal val="#ppt_x"/>
                                          </p:val>
                                        </p:tav>
                                      </p:tavLst>
                                    </p:anim>
                                    <p:anim calcmode="lin" valueType="num">
                                      <p:cBhvr additive="base">
                                        <p:cTn id="5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0"/>
                                        </p:tgtEl>
                                        <p:attrNameLst>
                                          <p:attrName>style.visibility</p:attrName>
                                        </p:attrNameLst>
                                      </p:cBhvr>
                                      <p:to>
                                        <p:strVal val="visible"/>
                                      </p:to>
                                    </p:set>
                                    <p:anim calcmode="lin" valueType="num">
                                      <p:cBhvr additive="base">
                                        <p:cTn id="63" dur="500" fill="hold"/>
                                        <p:tgtEl>
                                          <p:spTgt spid="10"/>
                                        </p:tgtEl>
                                        <p:attrNameLst>
                                          <p:attrName>ppt_x</p:attrName>
                                        </p:attrNameLst>
                                      </p:cBhvr>
                                      <p:tavLst>
                                        <p:tav tm="0">
                                          <p:val>
                                            <p:strVal val="#ppt_x"/>
                                          </p:val>
                                        </p:tav>
                                        <p:tav tm="100000">
                                          <p:val>
                                            <p:strVal val="#ppt_x"/>
                                          </p:val>
                                        </p:tav>
                                      </p:tavLst>
                                    </p:anim>
                                    <p:anim calcmode="lin" valueType="num">
                                      <p:cBhvr additive="base">
                                        <p:cTn id="6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12"/>
                                        </p:tgtEl>
                                        <p:attrNameLst>
                                          <p:attrName>style.visibility</p:attrName>
                                        </p:attrNameLst>
                                      </p:cBhvr>
                                      <p:to>
                                        <p:strVal val="visible"/>
                                      </p:to>
                                    </p:set>
                                    <p:anim calcmode="lin" valueType="num">
                                      <p:cBhvr additive="base">
                                        <p:cTn id="69" dur="500" fill="hold"/>
                                        <p:tgtEl>
                                          <p:spTgt spid="12"/>
                                        </p:tgtEl>
                                        <p:attrNameLst>
                                          <p:attrName>ppt_x</p:attrName>
                                        </p:attrNameLst>
                                      </p:cBhvr>
                                      <p:tavLst>
                                        <p:tav tm="0">
                                          <p:val>
                                            <p:strVal val="#ppt_x"/>
                                          </p:val>
                                        </p:tav>
                                        <p:tav tm="100000">
                                          <p:val>
                                            <p:strVal val="#ppt_x"/>
                                          </p:val>
                                        </p:tav>
                                      </p:tavLst>
                                    </p:anim>
                                    <p:anim calcmode="lin" valueType="num">
                                      <p:cBhvr additive="base">
                                        <p:cTn id="7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9"/>
                                        </p:tgtEl>
                                        <p:attrNameLst>
                                          <p:attrName>style.visibility</p:attrName>
                                        </p:attrNameLst>
                                      </p:cBhvr>
                                      <p:to>
                                        <p:strVal val="visible"/>
                                      </p:to>
                                    </p:set>
                                    <p:anim calcmode="lin" valueType="num">
                                      <p:cBhvr additive="base">
                                        <p:cTn id="75" dur="500" fill="hold"/>
                                        <p:tgtEl>
                                          <p:spTgt spid="9"/>
                                        </p:tgtEl>
                                        <p:attrNameLst>
                                          <p:attrName>ppt_x</p:attrName>
                                        </p:attrNameLst>
                                      </p:cBhvr>
                                      <p:tavLst>
                                        <p:tav tm="0">
                                          <p:val>
                                            <p:strVal val="#ppt_x"/>
                                          </p:val>
                                        </p:tav>
                                        <p:tav tm="100000">
                                          <p:val>
                                            <p:strVal val="#ppt_x"/>
                                          </p:val>
                                        </p:tav>
                                      </p:tavLst>
                                    </p:anim>
                                    <p:anim calcmode="lin" valueType="num">
                                      <p:cBhvr additive="base">
                                        <p:cTn id="7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P spid="3" grpId="0"/>
      <p:bldP spid="5" grpId="0"/>
      <p:bldP spid="6" grpId="0"/>
      <p:bldP spid="7" grpId="0"/>
      <p:bldP spid="8" grpId="0"/>
      <p:bldP spid="4" grpId="0"/>
      <p:bldP spid="10" grpId="0"/>
      <p:bldP spid="12" grpId="0"/>
      <p:bldP spid="9"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98D3F9-1D91-EA44-BF56-15B2718D15B0}"/>
              </a:ext>
            </a:extLst>
          </p:cNvPr>
          <p:cNvSpPr>
            <a:spLocks noGrp="1"/>
          </p:cNvSpPr>
          <p:nvPr>
            <p:ph type="title"/>
          </p:nvPr>
        </p:nvSpPr>
        <p:spPr/>
        <p:txBody>
          <a:bodyPr/>
          <a:lstStyle/>
          <a:p>
            <a:r>
              <a:rPr lang="da-DK" dirty="0"/>
              <a:t>Du sidder med følgende hånd i meldeforløbet</a:t>
            </a:r>
          </a:p>
        </p:txBody>
      </p:sp>
      <p:pic>
        <p:nvPicPr>
          <p:cNvPr id="4" name="Picture 40">
            <a:extLst>
              <a:ext uri="{FF2B5EF4-FFF2-40B4-BE49-F238E27FC236}">
                <a16:creationId xmlns:a16="http://schemas.microsoft.com/office/drawing/2014/main" id="{35578DEB-A364-E547-B2BA-BF743153AC5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flipH="1">
            <a:off x="4658971" y="2731401"/>
            <a:ext cx="2272846" cy="2272846"/>
          </a:xfrm>
          <a:prstGeom prst="rect">
            <a:avLst/>
          </a:prstGeom>
          <a:noFill/>
          <a:extLst>
            <a:ext uri="{909E8E84-426E-40DD-AFC4-6F175D3DCCD1}">
              <a14:hiddenFill xmlns:a14="http://schemas.microsoft.com/office/drawing/2010/main">
                <a:solidFill>
                  <a:srgbClr val="FFFFFF"/>
                </a:solidFill>
              </a14:hiddenFill>
            </a:ext>
          </a:extLst>
        </p:spPr>
      </p:pic>
      <p:sp>
        <p:nvSpPr>
          <p:cNvPr id="5" name="Tekstfelt 4">
            <a:extLst>
              <a:ext uri="{FF2B5EF4-FFF2-40B4-BE49-F238E27FC236}">
                <a16:creationId xmlns:a16="http://schemas.microsoft.com/office/drawing/2014/main" id="{B44D698A-5CC4-9A44-979D-87B2309DF783}"/>
              </a:ext>
            </a:extLst>
          </p:cNvPr>
          <p:cNvSpPr txBox="1"/>
          <p:nvPr/>
        </p:nvSpPr>
        <p:spPr>
          <a:xfrm>
            <a:off x="4046107" y="5287202"/>
            <a:ext cx="3404801" cy="369332"/>
          </a:xfrm>
          <a:prstGeom prst="rect">
            <a:avLst/>
          </a:prstGeom>
          <a:noFill/>
        </p:spPr>
        <p:txBody>
          <a:bodyPr wrap="square" rtlCol="0">
            <a:spAutoFit/>
          </a:bodyPr>
          <a:lstStyle/>
          <a:p>
            <a:r>
              <a:rPr lang="da-DK" dirty="0">
                <a:ea typeface="Apple Symbols" panose="02000000000000000000" pitchFamily="2" charset="-79"/>
                <a:cs typeface="Apple Symbols" panose="02000000000000000000" pitchFamily="2" charset="-79"/>
              </a:rPr>
              <a:t>♠︎ D 2 </a:t>
            </a:r>
            <a:r>
              <a:rPr lang="da-DK" dirty="0">
                <a:solidFill>
                  <a:srgbClr val="FF0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3 </a:t>
            </a:r>
            <a:r>
              <a:rPr lang="da-DK" dirty="0">
                <a:solidFill>
                  <a:srgbClr val="FFC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B 5 2 ♣︎ B 9 8 6 4 3 2</a:t>
            </a:r>
            <a:endParaRPr lang="da-DK" dirty="0"/>
          </a:p>
        </p:txBody>
      </p:sp>
      <p:sp>
        <p:nvSpPr>
          <p:cNvPr id="7" name="Tekstfelt 6">
            <a:extLst>
              <a:ext uri="{FF2B5EF4-FFF2-40B4-BE49-F238E27FC236}">
                <a16:creationId xmlns:a16="http://schemas.microsoft.com/office/drawing/2014/main" id="{C3C3171B-A050-1041-8177-DE25ED2FAFAE}"/>
              </a:ext>
            </a:extLst>
          </p:cNvPr>
          <p:cNvSpPr txBox="1"/>
          <p:nvPr/>
        </p:nvSpPr>
        <p:spPr>
          <a:xfrm>
            <a:off x="3542590" y="3527661"/>
            <a:ext cx="768153" cy="461665"/>
          </a:xfrm>
          <a:prstGeom prst="rect">
            <a:avLst/>
          </a:prstGeom>
          <a:noFill/>
        </p:spPr>
        <p:txBody>
          <a:bodyPr wrap="square" rtlCol="0">
            <a:spAutoFit/>
          </a:bodyPr>
          <a:lstStyle/>
          <a:p>
            <a:r>
              <a:rPr lang="da-DK" sz="2400" dirty="0">
                <a:ea typeface="Apple Symbols" panose="02000000000000000000" pitchFamily="2" charset="-79"/>
                <a:cs typeface="Apple Symbols" panose="02000000000000000000" pitchFamily="2" charset="-79"/>
              </a:rPr>
              <a:t>2</a:t>
            </a:r>
            <a:r>
              <a:rPr lang="da-DK" sz="2400" dirty="0">
                <a:solidFill>
                  <a:srgbClr val="FF0000"/>
                </a:solidFill>
                <a:ea typeface="Apple Symbols" panose="02000000000000000000" pitchFamily="2" charset="-79"/>
                <a:cs typeface="Apple Symbols" panose="02000000000000000000" pitchFamily="2" charset="-79"/>
              </a:rPr>
              <a:t>♥︎</a:t>
            </a:r>
            <a:endParaRPr lang="da-DK" sz="2400" dirty="0"/>
          </a:p>
        </p:txBody>
      </p:sp>
      <p:sp>
        <p:nvSpPr>
          <p:cNvPr id="9" name="Tekstfelt 8">
            <a:extLst>
              <a:ext uri="{FF2B5EF4-FFF2-40B4-BE49-F238E27FC236}">
                <a16:creationId xmlns:a16="http://schemas.microsoft.com/office/drawing/2014/main" id="{F3F66B6D-E0F8-3048-BB80-CC38D0674218}"/>
              </a:ext>
            </a:extLst>
          </p:cNvPr>
          <p:cNvSpPr txBox="1"/>
          <p:nvPr/>
        </p:nvSpPr>
        <p:spPr>
          <a:xfrm>
            <a:off x="5575852" y="2251074"/>
            <a:ext cx="520148" cy="461665"/>
          </a:xfrm>
          <a:prstGeom prst="rect">
            <a:avLst/>
          </a:prstGeom>
          <a:noFill/>
        </p:spPr>
        <p:txBody>
          <a:bodyPr wrap="square" rtlCol="0">
            <a:spAutoFit/>
          </a:bodyPr>
          <a:lstStyle/>
          <a:p>
            <a:r>
              <a:rPr lang="da-DK" sz="2400" dirty="0"/>
              <a:t>D</a:t>
            </a:r>
          </a:p>
        </p:txBody>
      </p:sp>
      <p:sp>
        <p:nvSpPr>
          <p:cNvPr id="10" name="Tekstfelt 9">
            <a:extLst>
              <a:ext uri="{FF2B5EF4-FFF2-40B4-BE49-F238E27FC236}">
                <a16:creationId xmlns:a16="http://schemas.microsoft.com/office/drawing/2014/main" id="{3F3F4B07-6AA4-C643-B9CD-201EB466C57B}"/>
              </a:ext>
            </a:extLst>
          </p:cNvPr>
          <p:cNvSpPr txBox="1"/>
          <p:nvPr/>
        </p:nvSpPr>
        <p:spPr>
          <a:xfrm>
            <a:off x="7311352" y="3527661"/>
            <a:ext cx="739344" cy="461665"/>
          </a:xfrm>
          <a:prstGeom prst="rect">
            <a:avLst/>
          </a:prstGeom>
          <a:noFill/>
        </p:spPr>
        <p:txBody>
          <a:bodyPr wrap="square" rtlCol="0">
            <a:spAutoFit/>
          </a:bodyPr>
          <a:lstStyle/>
          <a:p>
            <a:r>
              <a:rPr lang="da-DK" sz="2400" dirty="0"/>
              <a:t>PAS</a:t>
            </a:r>
          </a:p>
        </p:txBody>
      </p:sp>
      <p:sp>
        <p:nvSpPr>
          <p:cNvPr id="11" name="Tekstfelt 10">
            <a:extLst>
              <a:ext uri="{FF2B5EF4-FFF2-40B4-BE49-F238E27FC236}">
                <a16:creationId xmlns:a16="http://schemas.microsoft.com/office/drawing/2014/main" id="{637BA444-0A8F-F04C-9A1E-CC7B304D9C35}"/>
              </a:ext>
            </a:extLst>
          </p:cNvPr>
          <p:cNvSpPr txBox="1"/>
          <p:nvPr/>
        </p:nvSpPr>
        <p:spPr>
          <a:xfrm>
            <a:off x="4007619" y="5339136"/>
            <a:ext cx="3575550" cy="369332"/>
          </a:xfrm>
          <a:prstGeom prst="rect">
            <a:avLst/>
          </a:prstGeom>
          <a:solidFill>
            <a:schemeClr val="bg1">
              <a:lumMod val="85000"/>
            </a:schemeClr>
          </a:solidFill>
        </p:spPr>
        <p:txBody>
          <a:bodyPr wrap="square" rtlCol="0">
            <a:spAutoFit/>
          </a:bodyPr>
          <a:lstStyle/>
          <a:p>
            <a:r>
              <a:rPr lang="da-DK" dirty="0">
                <a:ea typeface="Apple Symbols" panose="02000000000000000000" pitchFamily="2" charset="-79"/>
                <a:cs typeface="Apple Symbols" panose="02000000000000000000" pitchFamily="2" charset="-79"/>
              </a:rPr>
              <a:t>♠︎ D 2 </a:t>
            </a:r>
            <a:r>
              <a:rPr lang="da-DK" dirty="0">
                <a:solidFill>
                  <a:srgbClr val="FF0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3 2 </a:t>
            </a:r>
            <a:r>
              <a:rPr lang="da-DK" dirty="0">
                <a:solidFill>
                  <a:srgbClr val="FFC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B 5 2 ♣︎ E D 6 4 3 2</a:t>
            </a:r>
            <a:endParaRPr lang="da-DK" dirty="0"/>
          </a:p>
        </p:txBody>
      </p:sp>
      <p:sp>
        <p:nvSpPr>
          <p:cNvPr id="12" name="Tekstfelt 11">
            <a:extLst>
              <a:ext uri="{FF2B5EF4-FFF2-40B4-BE49-F238E27FC236}">
                <a16:creationId xmlns:a16="http://schemas.microsoft.com/office/drawing/2014/main" id="{B93DE73C-3710-0D4B-9658-376E0090E02D}"/>
              </a:ext>
            </a:extLst>
          </p:cNvPr>
          <p:cNvSpPr txBox="1"/>
          <p:nvPr/>
        </p:nvSpPr>
        <p:spPr>
          <a:xfrm>
            <a:off x="4007619" y="5283853"/>
            <a:ext cx="3575550" cy="369332"/>
          </a:xfrm>
          <a:prstGeom prst="rect">
            <a:avLst/>
          </a:prstGeom>
          <a:solidFill>
            <a:schemeClr val="bg1">
              <a:lumMod val="85000"/>
            </a:schemeClr>
          </a:solidFill>
        </p:spPr>
        <p:txBody>
          <a:bodyPr wrap="square" rtlCol="0">
            <a:spAutoFit/>
          </a:bodyPr>
          <a:lstStyle/>
          <a:p>
            <a:r>
              <a:rPr lang="da-DK" dirty="0">
                <a:ea typeface="Apple Symbols" panose="02000000000000000000" pitchFamily="2" charset="-79"/>
                <a:cs typeface="Apple Symbols" panose="02000000000000000000" pitchFamily="2" charset="-79"/>
              </a:rPr>
              <a:t>♠︎ E D T 5 2 </a:t>
            </a:r>
            <a:r>
              <a:rPr lang="da-DK" dirty="0">
                <a:solidFill>
                  <a:srgbClr val="FF0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3 2 </a:t>
            </a:r>
            <a:r>
              <a:rPr lang="da-DK" dirty="0">
                <a:solidFill>
                  <a:srgbClr val="FFC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B 5 ♣ ︎D 3 6 4</a:t>
            </a:r>
            <a:endParaRPr lang="da-DK" dirty="0"/>
          </a:p>
        </p:txBody>
      </p:sp>
      <p:sp>
        <p:nvSpPr>
          <p:cNvPr id="13" name="Tekstfelt 12">
            <a:extLst>
              <a:ext uri="{FF2B5EF4-FFF2-40B4-BE49-F238E27FC236}">
                <a16:creationId xmlns:a16="http://schemas.microsoft.com/office/drawing/2014/main" id="{76BB5DDF-ABF6-BA48-A89D-E1A71D75FC94}"/>
              </a:ext>
            </a:extLst>
          </p:cNvPr>
          <p:cNvSpPr txBox="1"/>
          <p:nvPr/>
        </p:nvSpPr>
        <p:spPr>
          <a:xfrm>
            <a:off x="4046107" y="5299758"/>
            <a:ext cx="3409122" cy="369332"/>
          </a:xfrm>
          <a:prstGeom prst="rect">
            <a:avLst/>
          </a:prstGeom>
          <a:solidFill>
            <a:schemeClr val="bg1">
              <a:lumMod val="85000"/>
            </a:schemeClr>
          </a:solidFill>
        </p:spPr>
        <p:txBody>
          <a:bodyPr wrap="square" rtlCol="0">
            <a:spAutoFit/>
          </a:bodyPr>
          <a:lstStyle/>
          <a:p>
            <a:r>
              <a:rPr lang="da-DK" dirty="0">
                <a:ea typeface="Apple Symbols" panose="02000000000000000000" pitchFamily="2" charset="-79"/>
                <a:cs typeface="Apple Symbols" panose="02000000000000000000" pitchFamily="2" charset="-79"/>
              </a:rPr>
              <a:t>♠︎ K T 9 6 5 2 </a:t>
            </a:r>
            <a:r>
              <a:rPr lang="da-DK" dirty="0">
                <a:solidFill>
                  <a:srgbClr val="FF0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3  </a:t>
            </a:r>
            <a:r>
              <a:rPr lang="da-DK" dirty="0">
                <a:solidFill>
                  <a:srgbClr val="FFC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B 5 ♣ ︎D 3 6 </a:t>
            </a:r>
            <a:endParaRPr lang="da-DK" dirty="0"/>
          </a:p>
        </p:txBody>
      </p:sp>
      <p:sp>
        <p:nvSpPr>
          <p:cNvPr id="14" name="Tekstfelt 13">
            <a:extLst>
              <a:ext uri="{FF2B5EF4-FFF2-40B4-BE49-F238E27FC236}">
                <a16:creationId xmlns:a16="http://schemas.microsoft.com/office/drawing/2014/main" id="{D1EBEB91-EB22-D84A-9107-8E930019FE68}"/>
              </a:ext>
            </a:extLst>
          </p:cNvPr>
          <p:cNvSpPr txBox="1"/>
          <p:nvPr/>
        </p:nvSpPr>
        <p:spPr>
          <a:xfrm>
            <a:off x="9351950" y="2417958"/>
            <a:ext cx="1338470" cy="707886"/>
          </a:xfrm>
          <a:prstGeom prst="rect">
            <a:avLst/>
          </a:prstGeom>
          <a:solidFill>
            <a:schemeClr val="bg1">
              <a:lumMod val="85000"/>
            </a:schemeClr>
          </a:solidFill>
        </p:spPr>
        <p:txBody>
          <a:bodyPr wrap="square" rtlCol="0">
            <a:spAutoFit/>
          </a:bodyPr>
          <a:lstStyle/>
          <a:p>
            <a:r>
              <a:rPr lang="da-DK" sz="4000" dirty="0"/>
              <a:t>2NT</a:t>
            </a:r>
          </a:p>
        </p:txBody>
      </p:sp>
      <p:sp>
        <p:nvSpPr>
          <p:cNvPr id="3" name="Tekstfelt 2">
            <a:extLst>
              <a:ext uri="{FF2B5EF4-FFF2-40B4-BE49-F238E27FC236}">
                <a16:creationId xmlns:a16="http://schemas.microsoft.com/office/drawing/2014/main" id="{2DDABA86-1858-D643-9D06-152C4970125D}"/>
              </a:ext>
            </a:extLst>
          </p:cNvPr>
          <p:cNvSpPr txBox="1"/>
          <p:nvPr/>
        </p:nvSpPr>
        <p:spPr>
          <a:xfrm>
            <a:off x="9351950" y="2506974"/>
            <a:ext cx="1338470" cy="707886"/>
          </a:xfrm>
          <a:prstGeom prst="rect">
            <a:avLst/>
          </a:prstGeom>
          <a:solidFill>
            <a:schemeClr val="bg1">
              <a:lumMod val="85000"/>
            </a:schemeClr>
          </a:solidFill>
        </p:spPr>
        <p:txBody>
          <a:bodyPr wrap="square" rtlCol="0">
            <a:spAutoFit/>
          </a:bodyPr>
          <a:lstStyle/>
          <a:p>
            <a:r>
              <a:rPr lang="da-DK" sz="4000" dirty="0"/>
              <a:t>3</a:t>
            </a:r>
            <a:r>
              <a:rPr lang="da-DK" sz="4000" dirty="0">
                <a:ea typeface="Apple Symbols" panose="02000000000000000000" pitchFamily="2" charset="-79"/>
                <a:cs typeface="Apple Symbols" panose="02000000000000000000" pitchFamily="2" charset="-79"/>
              </a:rPr>
              <a:t> </a:t>
            </a:r>
            <a:r>
              <a:rPr lang="da-DK" sz="4000" dirty="0">
                <a:solidFill>
                  <a:srgbClr val="00B050"/>
                </a:solidFill>
                <a:ea typeface="Apple Symbols" panose="02000000000000000000" pitchFamily="2" charset="-79"/>
                <a:cs typeface="Apple Symbols" panose="02000000000000000000" pitchFamily="2" charset="-79"/>
              </a:rPr>
              <a:t>♣</a:t>
            </a:r>
            <a:endParaRPr lang="da-DK" sz="4000" dirty="0">
              <a:solidFill>
                <a:srgbClr val="00B050"/>
              </a:solidFill>
            </a:endParaRPr>
          </a:p>
        </p:txBody>
      </p:sp>
      <p:sp>
        <p:nvSpPr>
          <p:cNvPr id="15" name="Tekstfelt 14">
            <a:extLst>
              <a:ext uri="{FF2B5EF4-FFF2-40B4-BE49-F238E27FC236}">
                <a16:creationId xmlns:a16="http://schemas.microsoft.com/office/drawing/2014/main" id="{D3083A0B-AFDE-F248-A92B-37EEDEC8B927}"/>
              </a:ext>
            </a:extLst>
          </p:cNvPr>
          <p:cNvSpPr txBox="1"/>
          <p:nvPr/>
        </p:nvSpPr>
        <p:spPr>
          <a:xfrm>
            <a:off x="9351950" y="2516913"/>
            <a:ext cx="1338470" cy="707886"/>
          </a:xfrm>
          <a:prstGeom prst="rect">
            <a:avLst/>
          </a:prstGeom>
          <a:solidFill>
            <a:schemeClr val="bg1">
              <a:lumMod val="85000"/>
            </a:schemeClr>
          </a:solidFill>
        </p:spPr>
        <p:txBody>
          <a:bodyPr wrap="square" rtlCol="0">
            <a:spAutoFit/>
          </a:bodyPr>
          <a:lstStyle/>
          <a:p>
            <a:r>
              <a:rPr lang="da-DK" sz="4000" dirty="0"/>
              <a:t>3</a:t>
            </a:r>
            <a:r>
              <a:rPr lang="da-DK" sz="4000" dirty="0">
                <a:ea typeface="Apple Symbols" panose="02000000000000000000" pitchFamily="2" charset="-79"/>
                <a:cs typeface="Apple Symbols" panose="02000000000000000000" pitchFamily="2" charset="-79"/>
              </a:rPr>
              <a:t> ♠︎</a:t>
            </a:r>
            <a:endParaRPr lang="da-DK" sz="4000" dirty="0"/>
          </a:p>
        </p:txBody>
      </p:sp>
      <p:sp>
        <p:nvSpPr>
          <p:cNvPr id="16" name="Tekstfelt 15">
            <a:extLst>
              <a:ext uri="{FF2B5EF4-FFF2-40B4-BE49-F238E27FC236}">
                <a16:creationId xmlns:a16="http://schemas.microsoft.com/office/drawing/2014/main" id="{5D042BE9-7984-F245-BD12-F5B06BA9D5F8}"/>
              </a:ext>
            </a:extLst>
          </p:cNvPr>
          <p:cNvSpPr txBox="1"/>
          <p:nvPr/>
        </p:nvSpPr>
        <p:spPr>
          <a:xfrm>
            <a:off x="9351950" y="2526852"/>
            <a:ext cx="1338470" cy="707886"/>
          </a:xfrm>
          <a:prstGeom prst="rect">
            <a:avLst/>
          </a:prstGeom>
          <a:solidFill>
            <a:schemeClr val="bg1">
              <a:lumMod val="85000"/>
            </a:schemeClr>
          </a:solidFill>
        </p:spPr>
        <p:txBody>
          <a:bodyPr wrap="square" rtlCol="0">
            <a:spAutoFit/>
          </a:bodyPr>
          <a:lstStyle/>
          <a:p>
            <a:r>
              <a:rPr lang="da-DK" sz="4000" dirty="0"/>
              <a:t>2NT</a:t>
            </a:r>
          </a:p>
        </p:txBody>
      </p:sp>
    </p:spTree>
    <p:extLst>
      <p:ext uri="{BB962C8B-B14F-4D97-AF65-F5344CB8AC3E}">
        <p14:creationId xmlns:p14="http://schemas.microsoft.com/office/powerpoint/2010/main" val="105285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2" presetClass="entr" presetSubtype="4"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additive="base">
                                        <p:cTn id="33" dur="500"/>
                                        <p:tgtEl>
                                          <p:spTgt spid="11"/>
                                        </p:tgtEl>
                                        <p:attrNameLst>
                                          <p:attrName>ppt_y</p:attrName>
                                        </p:attrNameLst>
                                      </p:cBhvr>
                                      <p:tavLst>
                                        <p:tav tm="0">
                                          <p:val>
                                            <p:strVal val="#ppt_y+#ppt_h*1.125000"/>
                                          </p:val>
                                        </p:tav>
                                        <p:tav tm="100000">
                                          <p:val>
                                            <p:strVal val="#ppt_y"/>
                                          </p:val>
                                        </p:tav>
                                      </p:tavLst>
                                    </p:anim>
                                    <p:animEffect transition="in" filter="wipe(up)">
                                      <p:cBhvr>
                                        <p:cTn id="34" dur="500"/>
                                        <p:tgtEl>
                                          <p:spTgt spid="11"/>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2" presetClass="entr" presetSubtype="4"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p:tgtEl>
                                          <p:spTgt spid="12"/>
                                        </p:tgtEl>
                                        <p:attrNameLst>
                                          <p:attrName>ppt_y</p:attrName>
                                        </p:attrNameLst>
                                      </p:cBhvr>
                                      <p:tavLst>
                                        <p:tav tm="0">
                                          <p:val>
                                            <p:strVal val="#ppt_y+#ppt_h*1.125000"/>
                                          </p:val>
                                        </p:tav>
                                        <p:tav tm="100000">
                                          <p:val>
                                            <p:strVal val="#ppt_y"/>
                                          </p:val>
                                        </p:tav>
                                      </p:tavLst>
                                    </p:anim>
                                    <p:animEffect transition="in" filter="wipe(up)">
                                      <p:cBhvr>
                                        <p:cTn id="44" dur="500"/>
                                        <p:tgtEl>
                                          <p:spTgt spid="12"/>
                                        </p:tgtEl>
                                      </p:cBhvr>
                                    </p:animEffec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2" presetClass="entr" presetSubtype="4" fill="hold" grpId="0" nodeType="clickEffect">
                                  <p:stCondLst>
                                    <p:cond delay="0"/>
                                  </p:stCondLst>
                                  <p:childTnLst>
                                    <p:set>
                                      <p:cBhvr>
                                        <p:cTn id="52" dur="1" fill="hold">
                                          <p:stCondLst>
                                            <p:cond delay="0"/>
                                          </p:stCondLst>
                                        </p:cTn>
                                        <p:tgtEl>
                                          <p:spTgt spid="13"/>
                                        </p:tgtEl>
                                        <p:attrNameLst>
                                          <p:attrName>style.visibility</p:attrName>
                                        </p:attrNameLst>
                                      </p:cBhvr>
                                      <p:to>
                                        <p:strVal val="visible"/>
                                      </p:to>
                                    </p:set>
                                    <p:anim calcmode="lin" valueType="num">
                                      <p:cBhvr additive="base">
                                        <p:cTn id="53" dur="500"/>
                                        <p:tgtEl>
                                          <p:spTgt spid="13"/>
                                        </p:tgtEl>
                                        <p:attrNameLst>
                                          <p:attrName>ppt_y</p:attrName>
                                        </p:attrNameLst>
                                      </p:cBhvr>
                                      <p:tavLst>
                                        <p:tav tm="0">
                                          <p:val>
                                            <p:strVal val="#ppt_y+#ppt_h*1.125000"/>
                                          </p:val>
                                        </p:tav>
                                        <p:tav tm="100000">
                                          <p:val>
                                            <p:strVal val="#ppt_y"/>
                                          </p:val>
                                        </p:tav>
                                      </p:tavLst>
                                    </p:anim>
                                    <p:animEffect transition="in" filter="wipe(up)">
                                      <p:cBhvr>
                                        <p:cTn id="54" dur="500"/>
                                        <p:tgtEl>
                                          <p:spTgt spid="13"/>
                                        </p:tgtEl>
                                      </p:cBhvr>
                                    </p:animEffec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P spid="10" grpId="0"/>
      <p:bldP spid="11" grpId="0" animBg="1"/>
      <p:bldP spid="12" grpId="0" animBg="1"/>
      <p:bldP spid="13" grpId="0" animBg="1"/>
      <p:bldP spid="14" grpId="0" animBg="1"/>
      <p:bldP spid="3" grpId="0" animBg="1"/>
      <p:bldP spid="15" grpId="0" animBg="1"/>
      <p:bldP spid="16" grpId="0"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err="1"/>
              <a:t>Lebensohl</a:t>
            </a:r>
            <a:r>
              <a:rPr lang="da-DK" dirty="0"/>
              <a:t> – I dybden</a:t>
            </a:r>
            <a:br>
              <a:rPr lang="da-DK" dirty="0"/>
            </a:br>
            <a:r>
              <a:rPr lang="da-DK" dirty="0"/>
              <a:t> </a:t>
            </a:r>
            <a:r>
              <a:rPr lang="da-DK" sz="1800" dirty="0"/>
              <a:t>- efter en svag 2 åbning og makkers dobling</a:t>
            </a:r>
          </a:p>
        </p:txBody>
      </p:sp>
      <p:sp>
        <p:nvSpPr>
          <p:cNvPr id="11" name="Pladsholder til indhold 10"/>
          <p:cNvSpPr>
            <a:spLocks noGrp="1"/>
          </p:cNvSpPr>
          <p:nvPr>
            <p:ph idx="1"/>
          </p:nvPr>
        </p:nvSpPr>
        <p:spPr>
          <a:xfrm>
            <a:off x="977030" y="2015732"/>
            <a:ext cx="10935221" cy="3909079"/>
          </a:xfrm>
        </p:spPr>
        <p:txBody>
          <a:bodyPr>
            <a:normAutofit fontScale="70000" lnSpcReduction="20000"/>
          </a:bodyPr>
          <a:lstStyle/>
          <a:p>
            <a:pPr marL="0" indent="0">
              <a:buNone/>
            </a:pPr>
            <a:r>
              <a:rPr lang="da-DK" sz="2400" dirty="0"/>
              <a:t> </a:t>
            </a:r>
            <a:r>
              <a:rPr lang="da-DK" sz="2400" b="1" dirty="0" err="1"/>
              <a:t>Lebensohl</a:t>
            </a:r>
            <a:r>
              <a:rPr lang="da-DK" sz="2400" dirty="0"/>
              <a:t> </a:t>
            </a:r>
          </a:p>
          <a:p>
            <a:pPr marL="0" indent="0">
              <a:buNone/>
            </a:pPr>
            <a:r>
              <a:rPr lang="da-DK" sz="2400" dirty="0"/>
              <a:t>  </a:t>
            </a:r>
            <a:r>
              <a:rPr lang="da-DK" sz="2400" b="1" dirty="0"/>
              <a:t> Ø      S        V      N</a:t>
            </a:r>
          </a:p>
          <a:p>
            <a:pPr marL="0" indent="0">
              <a:buNone/>
            </a:pPr>
            <a:r>
              <a:rPr lang="da-DK" sz="2200" dirty="0"/>
              <a:t>   2</a:t>
            </a:r>
            <a:r>
              <a:rPr lang="da-DK" sz="2200" dirty="0">
                <a:solidFill>
                  <a:srgbClr val="FF0000"/>
                </a:solidFill>
              </a:rPr>
              <a:t>♥</a:t>
            </a:r>
            <a:r>
              <a:rPr lang="da-DK" sz="2400" dirty="0"/>
              <a:t>     D      PAS </a:t>
            </a:r>
          </a:p>
          <a:p>
            <a:pPr marL="457200" lvl="1" indent="0">
              <a:buNone/>
            </a:pPr>
            <a:r>
              <a:rPr lang="da-DK" sz="2200" dirty="0"/>
              <a:t>		2</a:t>
            </a:r>
            <a:r>
              <a:rPr lang="da-DK" sz="2600" dirty="0"/>
              <a:t>♠</a:t>
            </a:r>
            <a:r>
              <a:rPr lang="da-DK" sz="2400" dirty="0"/>
              <a:t> = naturligt max 7hp</a:t>
            </a:r>
          </a:p>
          <a:p>
            <a:pPr marL="457200" lvl="1" indent="0">
              <a:buNone/>
            </a:pPr>
            <a:r>
              <a:rPr lang="da-DK" sz="2400" dirty="0"/>
              <a:t>		2NT = </a:t>
            </a:r>
            <a:r>
              <a:rPr lang="da-DK" sz="2400" dirty="0" err="1"/>
              <a:t>Lebensohl</a:t>
            </a:r>
            <a:r>
              <a:rPr lang="da-DK" sz="2400" dirty="0"/>
              <a:t> beder makker melde 3</a:t>
            </a:r>
            <a:r>
              <a:rPr lang="da-DK" sz="2400" dirty="0">
                <a:solidFill>
                  <a:srgbClr val="00B050"/>
                </a:solidFill>
                <a:ea typeface="Apple Symbols" panose="02000000000000000000" pitchFamily="2" charset="-79"/>
                <a:cs typeface="Apple Symbols" panose="02000000000000000000" pitchFamily="2" charset="-79"/>
              </a:rPr>
              <a:t>♣︎</a:t>
            </a:r>
            <a:r>
              <a:rPr lang="da-DK" sz="2400" dirty="0"/>
              <a:t> (relæ), herefter kan Svarer passe 				eller melde ny farve, som åbner SKAL passe til. </a:t>
            </a:r>
          </a:p>
          <a:p>
            <a:pPr marL="457200" lvl="1" indent="0">
              <a:buNone/>
            </a:pPr>
            <a:endParaRPr lang="da-DK" sz="2400" dirty="0"/>
          </a:p>
          <a:p>
            <a:pPr marL="457200" lvl="1" indent="0">
              <a:buNone/>
            </a:pPr>
            <a:r>
              <a:rPr lang="da-DK" sz="2400" dirty="0"/>
              <a:t>Har åbner 18+ til sin dobling brydes relæet: </a:t>
            </a:r>
          </a:p>
          <a:p>
            <a:pPr marL="457200" lvl="1" indent="0">
              <a:buNone/>
            </a:pPr>
            <a:r>
              <a:rPr lang="da-DK" sz="2400" b="1" dirty="0"/>
              <a:t>  Ø      S        V        N</a:t>
            </a:r>
          </a:p>
          <a:p>
            <a:pPr marL="457200" lvl="1" indent="0">
              <a:buNone/>
            </a:pPr>
            <a:r>
              <a:rPr lang="da-DK" sz="2400" dirty="0"/>
              <a:t>2</a:t>
            </a:r>
            <a:r>
              <a:rPr lang="da-DK" sz="2400" dirty="0">
                <a:solidFill>
                  <a:srgbClr val="FF0000"/>
                </a:solidFill>
              </a:rPr>
              <a:t>♥</a:t>
            </a:r>
            <a:r>
              <a:rPr lang="da-DK" sz="2400" dirty="0"/>
              <a:t>      D     PAS     2NT</a:t>
            </a:r>
          </a:p>
          <a:p>
            <a:pPr marL="457200" lvl="1" indent="0">
              <a:buNone/>
            </a:pPr>
            <a:r>
              <a:rPr lang="da-DK" sz="2400" dirty="0"/>
              <a:t>PAS     3♦ = 18+ og mindst 5 ruder</a:t>
            </a:r>
          </a:p>
          <a:p>
            <a:pPr marL="88900" indent="0">
              <a:buNone/>
            </a:pPr>
            <a:endParaRPr lang="da-DK" dirty="0"/>
          </a:p>
          <a:p>
            <a:pPr marL="88900" indent="0">
              <a:buNone/>
            </a:pPr>
            <a:endParaRPr lang="da-DK" dirty="0"/>
          </a:p>
          <a:p>
            <a:pPr marL="354013" indent="-265113"/>
            <a:endParaRPr lang="da-DK" dirty="0"/>
          </a:p>
          <a:p>
            <a:pPr marL="354013" indent="-265113"/>
            <a:endParaRPr lang="da-DK" dirty="0"/>
          </a:p>
          <a:p>
            <a:pPr marL="354013" indent="-265113"/>
            <a:endParaRPr lang="da-DK" dirty="0"/>
          </a:p>
          <a:p>
            <a:pPr marL="88900" indent="0">
              <a:buNone/>
            </a:pPr>
            <a:endParaRPr lang="da-DK" dirty="0"/>
          </a:p>
          <a:p>
            <a:pPr>
              <a:buNone/>
            </a:pPr>
            <a:endParaRPr lang="da-DK" dirty="0"/>
          </a:p>
        </p:txBody>
      </p:sp>
    </p:spTree>
    <p:extLst>
      <p:ext uri="{BB962C8B-B14F-4D97-AF65-F5344CB8AC3E}">
        <p14:creationId xmlns:p14="http://schemas.microsoft.com/office/powerpoint/2010/main" val="2946128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B06225-AEA9-9F4F-8C7C-64212673C18A}"/>
              </a:ext>
            </a:extLst>
          </p:cNvPr>
          <p:cNvSpPr>
            <a:spLocks noGrp="1"/>
          </p:cNvSpPr>
          <p:nvPr>
            <p:ph type="title"/>
          </p:nvPr>
        </p:nvSpPr>
        <p:spPr/>
        <p:txBody>
          <a:bodyPr/>
          <a:lstStyle/>
          <a:p>
            <a:r>
              <a:rPr lang="da-DK" dirty="0"/>
              <a:t>Udspil mod sans kontrakter</a:t>
            </a:r>
            <a:br>
              <a:rPr lang="da-DK" dirty="0"/>
            </a:br>
            <a:r>
              <a:rPr lang="da-DK" dirty="0"/>
              <a:t> </a:t>
            </a:r>
            <a:r>
              <a:rPr lang="da-DK" sz="2400" dirty="0"/>
              <a:t>- Det sværeste udspil</a:t>
            </a:r>
          </a:p>
        </p:txBody>
      </p:sp>
      <p:sp>
        <p:nvSpPr>
          <p:cNvPr id="3" name="Pladsholder til indhold 2">
            <a:extLst>
              <a:ext uri="{FF2B5EF4-FFF2-40B4-BE49-F238E27FC236}">
                <a16:creationId xmlns:a16="http://schemas.microsoft.com/office/drawing/2014/main" id="{3CE04C94-5C68-5D4A-804B-67BD735E3A98}"/>
              </a:ext>
            </a:extLst>
          </p:cNvPr>
          <p:cNvSpPr>
            <a:spLocks noGrp="1"/>
          </p:cNvSpPr>
          <p:nvPr>
            <p:ph idx="1"/>
          </p:nvPr>
        </p:nvSpPr>
        <p:spPr/>
        <p:txBody>
          <a:bodyPr/>
          <a:lstStyle/>
          <a:p>
            <a:r>
              <a:rPr lang="da-DK" sz="3200" dirty="0"/>
              <a:t>Så giv dig god tid før du griber et kort!</a:t>
            </a:r>
          </a:p>
          <a:p>
            <a:r>
              <a:rPr lang="da-DK" sz="3200" dirty="0"/>
              <a:t>1. overvejelse: Aktivt eller passivt modspil</a:t>
            </a:r>
          </a:p>
          <a:p>
            <a:r>
              <a:rPr lang="da-DK" sz="3200" dirty="0"/>
              <a:t>2. overvejelse: er det makker eller mig der har modspilsstyrken</a:t>
            </a:r>
          </a:p>
          <a:p>
            <a:r>
              <a:rPr lang="da-DK" sz="3200" dirty="0"/>
              <a:t>3. overvejelse: hvad spiller de ud ved de andre borde</a:t>
            </a:r>
          </a:p>
          <a:p>
            <a:endParaRPr lang="da-DK" dirty="0"/>
          </a:p>
        </p:txBody>
      </p:sp>
    </p:spTree>
    <p:extLst>
      <p:ext uri="{BB962C8B-B14F-4D97-AF65-F5344CB8AC3E}">
        <p14:creationId xmlns:p14="http://schemas.microsoft.com/office/powerpoint/2010/main" val="4170028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BF33CB-818C-DA49-BBCA-4262AF12DA18}"/>
              </a:ext>
            </a:extLst>
          </p:cNvPr>
          <p:cNvSpPr>
            <a:spLocks noGrp="1"/>
          </p:cNvSpPr>
          <p:nvPr>
            <p:ph type="title"/>
          </p:nvPr>
        </p:nvSpPr>
        <p:spPr/>
        <p:txBody>
          <a:bodyPr>
            <a:normAutofit/>
          </a:bodyPr>
          <a:lstStyle/>
          <a:p>
            <a:r>
              <a:rPr lang="da-DK" dirty="0" err="1"/>
              <a:t>Lebensohl</a:t>
            </a:r>
            <a:r>
              <a:rPr lang="da-DK" dirty="0"/>
              <a:t> – I dybden</a:t>
            </a:r>
            <a:br>
              <a:rPr lang="da-DK" dirty="0"/>
            </a:br>
            <a:r>
              <a:rPr lang="da-DK" dirty="0"/>
              <a:t> </a:t>
            </a:r>
            <a:r>
              <a:rPr lang="da-DK" sz="1800" dirty="0"/>
              <a:t>- efter en svag 2 åbning og makkers dobling 11</a:t>
            </a:r>
          </a:p>
        </p:txBody>
      </p:sp>
      <p:sp>
        <p:nvSpPr>
          <p:cNvPr id="3" name="Pladsholder til indhold 2">
            <a:extLst>
              <a:ext uri="{FF2B5EF4-FFF2-40B4-BE49-F238E27FC236}">
                <a16:creationId xmlns:a16="http://schemas.microsoft.com/office/drawing/2014/main" id="{B0A5F423-E691-F24D-94F6-FF9CDDE7C788}"/>
              </a:ext>
            </a:extLst>
          </p:cNvPr>
          <p:cNvSpPr>
            <a:spLocks noGrp="1"/>
          </p:cNvSpPr>
          <p:nvPr>
            <p:ph idx="1"/>
          </p:nvPr>
        </p:nvSpPr>
        <p:spPr>
          <a:xfrm>
            <a:off x="1451579" y="2015732"/>
            <a:ext cx="9603275" cy="3921605"/>
          </a:xfrm>
        </p:spPr>
        <p:txBody>
          <a:bodyPr>
            <a:normAutofit fontScale="92500" lnSpcReduction="20000"/>
          </a:bodyPr>
          <a:lstStyle/>
          <a:p>
            <a:pPr marL="0" indent="0">
              <a:buNone/>
            </a:pPr>
            <a:r>
              <a:rPr lang="da-DK" dirty="0"/>
              <a:t>Svares næste melding efter 3</a:t>
            </a:r>
            <a:r>
              <a:rPr lang="da-DK" dirty="0">
                <a:solidFill>
                  <a:srgbClr val="00B050"/>
                </a:solidFill>
                <a:ea typeface="Apple Symbols" panose="02000000000000000000" pitchFamily="2" charset="-79"/>
                <a:cs typeface="Apple Symbols" panose="02000000000000000000" pitchFamily="2" charset="-79"/>
              </a:rPr>
              <a:t>♣︎</a:t>
            </a:r>
            <a:r>
              <a:rPr lang="da-DK" dirty="0"/>
              <a:t> fra dobler</a:t>
            </a:r>
          </a:p>
          <a:p>
            <a:pPr marL="0" indent="0">
              <a:buNone/>
            </a:pPr>
            <a:r>
              <a:rPr lang="da-DK" dirty="0"/>
              <a:t>  Ø     S     V         N</a:t>
            </a:r>
          </a:p>
          <a:p>
            <a:pPr marL="0" indent="0">
              <a:buNone/>
            </a:pPr>
            <a:r>
              <a:rPr lang="da-DK" dirty="0"/>
              <a:t>2♥    D    PAS     2NT</a:t>
            </a:r>
          </a:p>
          <a:p>
            <a:pPr marL="0" indent="0">
              <a:buNone/>
            </a:pPr>
            <a:r>
              <a:rPr lang="da-DK" dirty="0"/>
              <a:t>PAS   3</a:t>
            </a:r>
            <a:r>
              <a:rPr lang="da-DK" dirty="0">
                <a:solidFill>
                  <a:srgbClr val="00B05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PAS       ? </a:t>
            </a:r>
          </a:p>
          <a:p>
            <a:pPr marL="0" indent="0">
              <a:buNone/>
            </a:pPr>
            <a:r>
              <a:rPr lang="da-DK" dirty="0"/>
              <a:t>		PAS = klørfarve, 0-7 </a:t>
            </a:r>
            <a:r>
              <a:rPr lang="da-DK" dirty="0" err="1"/>
              <a:t>hp</a:t>
            </a:r>
            <a:endParaRPr lang="da-DK" dirty="0"/>
          </a:p>
          <a:p>
            <a:pPr marL="0" indent="0">
              <a:buNone/>
            </a:pPr>
            <a:r>
              <a:rPr lang="da-DK" dirty="0"/>
              <a:t>		3</a:t>
            </a:r>
            <a:r>
              <a:rPr lang="da-DK" dirty="0">
                <a:solidFill>
                  <a:srgbClr val="FF0000"/>
                </a:solidFill>
              </a:rPr>
              <a:t>♦ </a:t>
            </a:r>
            <a:r>
              <a:rPr lang="da-DK" dirty="0"/>
              <a:t>= ruderfarve, 0-7 hp</a:t>
            </a:r>
          </a:p>
          <a:p>
            <a:pPr marL="0" indent="0">
              <a:buNone/>
            </a:pPr>
            <a:r>
              <a:rPr lang="da-DK" dirty="0"/>
              <a:t>		3</a:t>
            </a:r>
            <a:r>
              <a:rPr lang="da-DK" dirty="0">
                <a:solidFill>
                  <a:srgbClr val="FF0000"/>
                </a:solidFill>
              </a:rPr>
              <a:t>♥ </a:t>
            </a:r>
            <a:r>
              <a:rPr lang="da-DK" dirty="0"/>
              <a:t>= Beder om flere oplysninger viser et hjerterhold – typisk også 4 spar!</a:t>
            </a:r>
          </a:p>
          <a:p>
            <a:pPr marL="0" indent="0">
              <a:buNone/>
            </a:pPr>
            <a:r>
              <a:rPr lang="da-DK" dirty="0"/>
              <a:t>		3♠ = sparfarve, 0-7 </a:t>
            </a:r>
            <a:r>
              <a:rPr lang="da-DK" dirty="0" err="1"/>
              <a:t>hp</a:t>
            </a:r>
            <a:r>
              <a:rPr lang="da-DK" dirty="0"/>
              <a:t> (mindst 6 kort)</a:t>
            </a:r>
          </a:p>
          <a:p>
            <a:pPr marL="0" indent="0">
              <a:buNone/>
            </a:pPr>
            <a:r>
              <a:rPr lang="da-DK" dirty="0"/>
              <a:t>		3NT =</a:t>
            </a:r>
          </a:p>
        </p:txBody>
      </p:sp>
      <p:sp>
        <p:nvSpPr>
          <p:cNvPr id="4" name="Tekstfelt 3">
            <a:extLst>
              <a:ext uri="{FF2B5EF4-FFF2-40B4-BE49-F238E27FC236}">
                <a16:creationId xmlns:a16="http://schemas.microsoft.com/office/drawing/2014/main" id="{E9D8A9D1-28EB-B745-A8B6-EEF2D6ACBDB3}"/>
              </a:ext>
            </a:extLst>
          </p:cNvPr>
          <p:cNvSpPr txBox="1"/>
          <p:nvPr/>
        </p:nvSpPr>
        <p:spPr>
          <a:xfrm>
            <a:off x="3927987" y="5339724"/>
            <a:ext cx="7382743" cy="369332"/>
          </a:xfrm>
          <a:prstGeom prst="rect">
            <a:avLst/>
          </a:prstGeom>
          <a:noFill/>
        </p:spPr>
        <p:txBody>
          <a:bodyPr wrap="square" rtlCol="0">
            <a:spAutoFit/>
          </a:bodyPr>
          <a:lstStyle/>
          <a:p>
            <a:r>
              <a:rPr lang="da-DK" dirty="0"/>
              <a:t> Stopper i hjerter og styrke til udgang fx </a:t>
            </a:r>
            <a:r>
              <a:rPr lang="da-DK" dirty="0">
                <a:ea typeface="Apple Symbols" panose="02000000000000000000" pitchFamily="2" charset="-79"/>
                <a:cs typeface="Apple Symbols" panose="02000000000000000000" pitchFamily="2" charset="-79"/>
              </a:rPr>
              <a:t>♠︎E52 </a:t>
            </a:r>
            <a:r>
              <a:rPr lang="da-DK" dirty="0">
                <a:solidFill>
                  <a:srgbClr val="FF0000"/>
                </a:solidFill>
                <a:ea typeface="Apple Symbols" panose="02000000000000000000" pitchFamily="2" charset="-79"/>
                <a:cs typeface="Apple Symbols" panose="02000000000000000000" pitchFamily="2" charset="-79"/>
              </a:rPr>
              <a:t>♥︎</a:t>
            </a:r>
            <a:r>
              <a:rPr lang="da-DK" dirty="0">
                <a:ea typeface="Apple Symbols" panose="02000000000000000000" pitchFamily="2" charset="-79"/>
                <a:cs typeface="Apple Symbols" panose="02000000000000000000" pitchFamily="2" charset="-79"/>
              </a:rPr>
              <a:t>K3 </a:t>
            </a:r>
            <a:r>
              <a:rPr lang="da-DK" dirty="0">
                <a:solidFill>
                  <a:srgbClr val="FFC000"/>
                </a:solidFill>
                <a:ea typeface="Apple Symbols" panose="02000000000000000000" pitchFamily="2" charset="-79"/>
                <a:cs typeface="Apple Symbols" panose="02000000000000000000" pitchFamily="2" charset="-79"/>
              </a:rPr>
              <a:t>♦︎</a:t>
            </a:r>
            <a:r>
              <a:rPr lang="da-DK" dirty="0">
                <a:ea typeface="Apple Symbols" panose="02000000000000000000" pitchFamily="2" charset="-79"/>
                <a:cs typeface="Apple Symbols" panose="02000000000000000000" pitchFamily="2" charset="-79"/>
              </a:rPr>
              <a:t>BT52 ♣︎K364 </a:t>
            </a:r>
            <a:endParaRPr lang="da-DK" dirty="0"/>
          </a:p>
        </p:txBody>
      </p:sp>
    </p:spTree>
    <p:extLst>
      <p:ext uri="{BB962C8B-B14F-4D97-AF65-F5344CB8AC3E}">
        <p14:creationId xmlns:p14="http://schemas.microsoft.com/office/powerpoint/2010/main" val="4092547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57BC25-EB9B-5248-BA79-78F09E8B37B2}"/>
              </a:ext>
            </a:extLst>
          </p:cNvPr>
          <p:cNvSpPr>
            <a:spLocks noGrp="1"/>
          </p:cNvSpPr>
          <p:nvPr>
            <p:ph type="title"/>
          </p:nvPr>
        </p:nvSpPr>
        <p:spPr/>
        <p:txBody>
          <a:bodyPr/>
          <a:lstStyle/>
          <a:p>
            <a:r>
              <a:rPr lang="da-DK" dirty="0" err="1"/>
              <a:t>Lebensohl</a:t>
            </a:r>
            <a:r>
              <a:rPr lang="da-DK" dirty="0"/>
              <a:t> – når svarer ikke melder 2NT</a:t>
            </a:r>
            <a:br>
              <a:rPr lang="da-DK" dirty="0"/>
            </a:br>
            <a:endParaRPr lang="da-DK" dirty="0">
              <a:solidFill>
                <a:srgbClr val="FF0000"/>
              </a:solidFill>
            </a:endParaRPr>
          </a:p>
        </p:txBody>
      </p:sp>
      <p:sp>
        <p:nvSpPr>
          <p:cNvPr id="3" name="Pladsholder til indhold 2">
            <a:extLst>
              <a:ext uri="{FF2B5EF4-FFF2-40B4-BE49-F238E27FC236}">
                <a16:creationId xmlns:a16="http://schemas.microsoft.com/office/drawing/2014/main" id="{D8316531-C495-A140-8C4C-9DD57906B574}"/>
              </a:ext>
            </a:extLst>
          </p:cNvPr>
          <p:cNvSpPr>
            <a:spLocks noGrp="1"/>
          </p:cNvSpPr>
          <p:nvPr>
            <p:ph idx="1"/>
          </p:nvPr>
        </p:nvSpPr>
        <p:spPr>
          <a:xfrm>
            <a:off x="1451579" y="2015732"/>
            <a:ext cx="9603275" cy="3783819"/>
          </a:xfrm>
        </p:spPr>
        <p:txBody>
          <a:bodyPr>
            <a:normAutofit fontScale="92500" lnSpcReduction="10000"/>
          </a:bodyPr>
          <a:lstStyle/>
          <a:p>
            <a:pPr marL="0" indent="0">
              <a:buNone/>
            </a:pPr>
            <a:r>
              <a:rPr lang="da-DK" dirty="0"/>
              <a:t>   Ø     S     V         N </a:t>
            </a:r>
          </a:p>
          <a:p>
            <a:pPr marL="0" indent="0">
              <a:buNone/>
            </a:pPr>
            <a:r>
              <a:rPr lang="da-DK" dirty="0"/>
              <a:t> 2</a:t>
            </a:r>
            <a:r>
              <a:rPr lang="da-DK" dirty="0">
                <a:solidFill>
                  <a:srgbClr val="FF0000"/>
                </a:solidFill>
              </a:rPr>
              <a:t>♥    </a:t>
            </a:r>
            <a:r>
              <a:rPr lang="da-DK" dirty="0"/>
              <a:t>D   PAS   	</a:t>
            </a:r>
          </a:p>
          <a:p>
            <a:pPr marL="0" indent="0">
              <a:buNone/>
            </a:pPr>
            <a:r>
              <a:rPr lang="da-DK" dirty="0"/>
              <a:t>		3</a:t>
            </a:r>
            <a:r>
              <a:rPr lang="da-DK" sz="2600" dirty="0">
                <a:solidFill>
                  <a:srgbClr val="FF0000"/>
                </a:solidFill>
              </a:rPr>
              <a:t>♥ </a:t>
            </a:r>
            <a:r>
              <a:rPr lang="da-DK" dirty="0"/>
              <a:t>=12+ krav til udgang – beder om flere oplysninger fra makker. Benægter 		hjerterhold</a:t>
            </a:r>
          </a:p>
          <a:p>
            <a:pPr marL="0" indent="0">
              <a:buNone/>
            </a:pPr>
            <a:r>
              <a:rPr lang="da-DK" dirty="0"/>
              <a:t>		3</a:t>
            </a:r>
            <a:r>
              <a:rPr lang="da-DK" sz="2600" dirty="0"/>
              <a:t>♠</a:t>
            </a:r>
            <a:r>
              <a:rPr lang="da-DK" dirty="0"/>
              <a:t> = </a:t>
            </a:r>
            <a:r>
              <a:rPr lang="da-DK" dirty="0" err="1"/>
              <a:t>invit</a:t>
            </a:r>
            <a:r>
              <a:rPr lang="da-DK" dirty="0"/>
              <a:t> til udgang med spar, 8-11</a:t>
            </a:r>
          </a:p>
          <a:p>
            <a:pPr marL="0" indent="0">
              <a:buNone/>
            </a:pPr>
            <a:r>
              <a:rPr lang="da-DK" dirty="0"/>
              <a:t>		3NT=		</a:t>
            </a:r>
          </a:p>
          <a:p>
            <a:pPr marL="0" indent="0">
              <a:buNone/>
            </a:pPr>
            <a:endParaRPr lang="da-DK" b="1" dirty="0"/>
          </a:p>
          <a:p>
            <a:pPr marL="0" indent="0">
              <a:buNone/>
            </a:pPr>
            <a:r>
              <a:rPr lang="da-DK" b="1" dirty="0"/>
              <a:t>Princip: melder svarer først 2NT og derefter 3NT viser det hold i spærremeldingen!</a:t>
            </a:r>
          </a:p>
          <a:p>
            <a:endParaRPr lang="da-DK" dirty="0"/>
          </a:p>
        </p:txBody>
      </p:sp>
      <p:sp>
        <p:nvSpPr>
          <p:cNvPr id="4" name="Tekstfelt 3">
            <a:extLst>
              <a:ext uri="{FF2B5EF4-FFF2-40B4-BE49-F238E27FC236}">
                <a16:creationId xmlns:a16="http://schemas.microsoft.com/office/drawing/2014/main" id="{322F0FD8-C3B7-C547-84A1-C0F6E9C01B0F}"/>
              </a:ext>
            </a:extLst>
          </p:cNvPr>
          <p:cNvSpPr txBox="1"/>
          <p:nvPr/>
        </p:nvSpPr>
        <p:spPr>
          <a:xfrm>
            <a:off x="3330562" y="2422274"/>
            <a:ext cx="5530876" cy="461665"/>
          </a:xfrm>
          <a:prstGeom prst="rect">
            <a:avLst/>
          </a:prstGeom>
          <a:noFill/>
        </p:spPr>
        <p:txBody>
          <a:bodyPr wrap="square" rtlCol="0">
            <a:spAutoFit/>
          </a:bodyPr>
          <a:lstStyle/>
          <a:p>
            <a:r>
              <a:rPr lang="da-DK" dirty="0"/>
              <a:t>3</a:t>
            </a:r>
            <a:r>
              <a:rPr lang="da-DK" sz="2400" dirty="0">
                <a:solidFill>
                  <a:srgbClr val="00B050"/>
                </a:solidFill>
                <a:ea typeface="Apple Symbols" panose="02000000000000000000" pitchFamily="2" charset="-79"/>
                <a:cs typeface="Apple Symbols" panose="02000000000000000000" pitchFamily="2" charset="-79"/>
              </a:rPr>
              <a:t>♣︎</a:t>
            </a:r>
            <a:r>
              <a:rPr lang="da-DK" dirty="0"/>
              <a:t>/ 3</a:t>
            </a:r>
            <a:r>
              <a:rPr lang="da-DK" sz="2400" dirty="0">
                <a:solidFill>
                  <a:srgbClr val="FF0000"/>
                </a:solidFill>
              </a:rPr>
              <a:t>♦</a:t>
            </a:r>
            <a:r>
              <a:rPr lang="da-DK" dirty="0"/>
              <a:t> = mindst </a:t>
            </a:r>
            <a:r>
              <a:rPr lang="da-DK" dirty="0" err="1"/>
              <a:t>invit</a:t>
            </a:r>
            <a:r>
              <a:rPr lang="da-DK" dirty="0"/>
              <a:t> til udgang med 5+ i farven, 8-11</a:t>
            </a:r>
          </a:p>
        </p:txBody>
      </p:sp>
      <p:sp>
        <p:nvSpPr>
          <p:cNvPr id="5" name="Tekstfelt 4">
            <a:extLst>
              <a:ext uri="{FF2B5EF4-FFF2-40B4-BE49-F238E27FC236}">
                <a16:creationId xmlns:a16="http://schemas.microsoft.com/office/drawing/2014/main" id="{634B4059-54D4-D844-8B75-60C85D1B4A0B}"/>
              </a:ext>
            </a:extLst>
          </p:cNvPr>
          <p:cNvSpPr txBox="1"/>
          <p:nvPr/>
        </p:nvSpPr>
        <p:spPr>
          <a:xfrm>
            <a:off x="4084182" y="4272757"/>
            <a:ext cx="7614176" cy="646331"/>
          </a:xfrm>
          <a:prstGeom prst="rect">
            <a:avLst/>
          </a:prstGeom>
          <a:noFill/>
        </p:spPr>
        <p:txBody>
          <a:bodyPr wrap="square" rtlCol="0">
            <a:spAutoFit/>
          </a:bodyPr>
          <a:lstStyle/>
          <a:p>
            <a:r>
              <a:rPr lang="da-DK" dirty="0"/>
              <a:t>for at spille men mangler selv hjerterhold. Har makker ikke hjerterhold </a:t>
            </a:r>
          </a:p>
          <a:p>
            <a:r>
              <a:rPr lang="da-DK" dirty="0"/>
              <a:t>meldes farver nedefra på fire trinnet til </a:t>
            </a:r>
            <a:r>
              <a:rPr lang="da-DK" dirty="0" err="1"/>
              <a:t>fit</a:t>
            </a:r>
            <a:r>
              <a:rPr lang="da-DK" dirty="0"/>
              <a:t> er fundet.</a:t>
            </a:r>
          </a:p>
        </p:txBody>
      </p:sp>
    </p:spTree>
    <p:extLst>
      <p:ext uri="{BB962C8B-B14F-4D97-AF65-F5344CB8AC3E}">
        <p14:creationId xmlns:p14="http://schemas.microsoft.com/office/powerpoint/2010/main" val="2945683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98D3F9-1D91-EA44-BF56-15B2718D15B0}"/>
              </a:ext>
            </a:extLst>
          </p:cNvPr>
          <p:cNvSpPr>
            <a:spLocks noGrp="1"/>
          </p:cNvSpPr>
          <p:nvPr>
            <p:ph type="title"/>
          </p:nvPr>
        </p:nvSpPr>
        <p:spPr/>
        <p:txBody>
          <a:bodyPr/>
          <a:lstStyle/>
          <a:p>
            <a:r>
              <a:rPr lang="da-DK" dirty="0"/>
              <a:t>Du sidder med følgende hånd i meldeforløbet</a:t>
            </a:r>
          </a:p>
        </p:txBody>
      </p:sp>
      <p:pic>
        <p:nvPicPr>
          <p:cNvPr id="4" name="Picture 40">
            <a:extLst>
              <a:ext uri="{FF2B5EF4-FFF2-40B4-BE49-F238E27FC236}">
                <a16:creationId xmlns:a16="http://schemas.microsoft.com/office/drawing/2014/main" id="{35578DEB-A364-E547-B2BA-BF743153AC5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flipH="1">
            <a:off x="4658971" y="2731401"/>
            <a:ext cx="2272846" cy="2272846"/>
          </a:xfrm>
          <a:prstGeom prst="rect">
            <a:avLst/>
          </a:prstGeom>
          <a:noFill/>
          <a:extLst>
            <a:ext uri="{909E8E84-426E-40DD-AFC4-6F175D3DCCD1}">
              <a14:hiddenFill xmlns:a14="http://schemas.microsoft.com/office/drawing/2010/main">
                <a:solidFill>
                  <a:srgbClr val="FFFFFF"/>
                </a:solidFill>
              </a14:hiddenFill>
            </a:ext>
          </a:extLst>
        </p:spPr>
      </p:pic>
      <p:sp>
        <p:nvSpPr>
          <p:cNvPr id="5" name="Tekstfelt 4">
            <a:extLst>
              <a:ext uri="{FF2B5EF4-FFF2-40B4-BE49-F238E27FC236}">
                <a16:creationId xmlns:a16="http://schemas.microsoft.com/office/drawing/2014/main" id="{B44D698A-5CC4-9A44-979D-87B2309DF783}"/>
              </a:ext>
            </a:extLst>
          </p:cNvPr>
          <p:cNvSpPr txBox="1"/>
          <p:nvPr/>
        </p:nvSpPr>
        <p:spPr>
          <a:xfrm>
            <a:off x="4046107" y="5287202"/>
            <a:ext cx="3404801" cy="369332"/>
          </a:xfrm>
          <a:prstGeom prst="rect">
            <a:avLst/>
          </a:prstGeom>
          <a:noFill/>
        </p:spPr>
        <p:txBody>
          <a:bodyPr wrap="square" rtlCol="0">
            <a:spAutoFit/>
          </a:bodyPr>
          <a:lstStyle/>
          <a:p>
            <a:r>
              <a:rPr lang="da-DK" dirty="0">
                <a:ea typeface="Apple Symbols" panose="02000000000000000000" pitchFamily="2" charset="-79"/>
                <a:cs typeface="Apple Symbols" panose="02000000000000000000" pitchFamily="2" charset="-79"/>
              </a:rPr>
              <a:t>♠︎ D 2 </a:t>
            </a:r>
            <a:r>
              <a:rPr lang="da-DK" dirty="0">
                <a:solidFill>
                  <a:srgbClr val="FF0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3 </a:t>
            </a:r>
            <a:r>
              <a:rPr lang="da-DK" dirty="0">
                <a:solidFill>
                  <a:srgbClr val="FFC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B 5 2 ♣︎ B 9 8 6 4 3 2</a:t>
            </a:r>
            <a:endParaRPr lang="da-DK" dirty="0"/>
          </a:p>
        </p:txBody>
      </p:sp>
      <p:sp>
        <p:nvSpPr>
          <p:cNvPr id="7" name="Tekstfelt 6">
            <a:extLst>
              <a:ext uri="{FF2B5EF4-FFF2-40B4-BE49-F238E27FC236}">
                <a16:creationId xmlns:a16="http://schemas.microsoft.com/office/drawing/2014/main" id="{C3C3171B-A050-1041-8177-DE25ED2FAFAE}"/>
              </a:ext>
            </a:extLst>
          </p:cNvPr>
          <p:cNvSpPr txBox="1"/>
          <p:nvPr/>
        </p:nvSpPr>
        <p:spPr>
          <a:xfrm>
            <a:off x="7066831" y="3429000"/>
            <a:ext cx="768153" cy="461665"/>
          </a:xfrm>
          <a:prstGeom prst="rect">
            <a:avLst/>
          </a:prstGeom>
          <a:noFill/>
        </p:spPr>
        <p:txBody>
          <a:bodyPr wrap="square" rtlCol="0">
            <a:spAutoFit/>
          </a:bodyPr>
          <a:lstStyle/>
          <a:p>
            <a:r>
              <a:rPr lang="da-DK" sz="2400" dirty="0">
                <a:ea typeface="Apple Symbols" panose="02000000000000000000" pitchFamily="2" charset="-79"/>
                <a:cs typeface="Apple Symbols" panose="02000000000000000000" pitchFamily="2" charset="-79"/>
              </a:rPr>
              <a:t>2</a:t>
            </a:r>
            <a:r>
              <a:rPr lang="da-DK" sz="2400" dirty="0">
                <a:solidFill>
                  <a:srgbClr val="FF0000"/>
                </a:solidFill>
                <a:ea typeface="Apple Symbols" panose="02000000000000000000" pitchFamily="2" charset="-79"/>
                <a:cs typeface="Apple Symbols" panose="02000000000000000000" pitchFamily="2" charset="-79"/>
              </a:rPr>
              <a:t>♥︎</a:t>
            </a:r>
            <a:endParaRPr lang="da-DK" sz="2400" dirty="0"/>
          </a:p>
        </p:txBody>
      </p:sp>
      <p:sp>
        <p:nvSpPr>
          <p:cNvPr id="9" name="Tekstfelt 8">
            <a:extLst>
              <a:ext uri="{FF2B5EF4-FFF2-40B4-BE49-F238E27FC236}">
                <a16:creationId xmlns:a16="http://schemas.microsoft.com/office/drawing/2014/main" id="{F3F66B6D-E0F8-3048-BB80-CC38D0674218}"/>
              </a:ext>
            </a:extLst>
          </p:cNvPr>
          <p:cNvSpPr txBox="1"/>
          <p:nvPr/>
        </p:nvSpPr>
        <p:spPr>
          <a:xfrm>
            <a:off x="5196291" y="2229042"/>
            <a:ext cx="1031777" cy="461665"/>
          </a:xfrm>
          <a:prstGeom prst="rect">
            <a:avLst/>
          </a:prstGeom>
          <a:noFill/>
        </p:spPr>
        <p:txBody>
          <a:bodyPr wrap="square" rtlCol="0">
            <a:spAutoFit/>
          </a:bodyPr>
          <a:lstStyle/>
          <a:p>
            <a:r>
              <a:rPr lang="da-DK" sz="2400" dirty="0"/>
              <a:t>1 NT</a:t>
            </a:r>
          </a:p>
        </p:txBody>
      </p:sp>
      <p:sp>
        <p:nvSpPr>
          <p:cNvPr id="11" name="Tekstfelt 10">
            <a:extLst>
              <a:ext uri="{FF2B5EF4-FFF2-40B4-BE49-F238E27FC236}">
                <a16:creationId xmlns:a16="http://schemas.microsoft.com/office/drawing/2014/main" id="{637BA444-0A8F-F04C-9A1E-CC7B304D9C35}"/>
              </a:ext>
            </a:extLst>
          </p:cNvPr>
          <p:cNvSpPr txBox="1"/>
          <p:nvPr/>
        </p:nvSpPr>
        <p:spPr>
          <a:xfrm>
            <a:off x="4121095" y="5345288"/>
            <a:ext cx="3575550" cy="369332"/>
          </a:xfrm>
          <a:prstGeom prst="rect">
            <a:avLst/>
          </a:prstGeom>
          <a:solidFill>
            <a:schemeClr val="bg1">
              <a:lumMod val="85000"/>
            </a:schemeClr>
          </a:solidFill>
        </p:spPr>
        <p:txBody>
          <a:bodyPr wrap="square" rtlCol="0">
            <a:spAutoFit/>
          </a:bodyPr>
          <a:lstStyle/>
          <a:p>
            <a:r>
              <a:rPr lang="da-DK" dirty="0">
                <a:ea typeface="Apple Symbols" panose="02000000000000000000" pitchFamily="2" charset="-79"/>
                <a:cs typeface="Apple Symbols" panose="02000000000000000000" pitchFamily="2" charset="-79"/>
              </a:rPr>
              <a:t>♠︎ D 2 </a:t>
            </a:r>
            <a:r>
              <a:rPr lang="da-DK" dirty="0">
                <a:solidFill>
                  <a:srgbClr val="FF0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3 2 </a:t>
            </a:r>
            <a:r>
              <a:rPr lang="da-DK" dirty="0">
                <a:solidFill>
                  <a:srgbClr val="FFC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B 5 2 ♣︎ E D 6 4 3 2</a:t>
            </a:r>
            <a:endParaRPr lang="da-DK" dirty="0"/>
          </a:p>
        </p:txBody>
      </p:sp>
      <p:sp>
        <p:nvSpPr>
          <p:cNvPr id="12" name="Tekstfelt 11">
            <a:extLst>
              <a:ext uri="{FF2B5EF4-FFF2-40B4-BE49-F238E27FC236}">
                <a16:creationId xmlns:a16="http://schemas.microsoft.com/office/drawing/2014/main" id="{B93DE73C-3710-0D4B-9658-376E0090E02D}"/>
              </a:ext>
            </a:extLst>
          </p:cNvPr>
          <p:cNvSpPr txBox="1"/>
          <p:nvPr/>
        </p:nvSpPr>
        <p:spPr>
          <a:xfrm>
            <a:off x="4121095" y="5409833"/>
            <a:ext cx="3575550" cy="369332"/>
          </a:xfrm>
          <a:prstGeom prst="rect">
            <a:avLst/>
          </a:prstGeom>
          <a:solidFill>
            <a:schemeClr val="bg1">
              <a:lumMod val="85000"/>
            </a:schemeClr>
          </a:solidFill>
        </p:spPr>
        <p:txBody>
          <a:bodyPr wrap="square" rtlCol="0">
            <a:spAutoFit/>
          </a:bodyPr>
          <a:lstStyle/>
          <a:p>
            <a:r>
              <a:rPr lang="da-DK" dirty="0">
                <a:ea typeface="Apple Symbols" panose="02000000000000000000" pitchFamily="2" charset="-79"/>
                <a:cs typeface="Apple Symbols" panose="02000000000000000000" pitchFamily="2" charset="-79"/>
              </a:rPr>
              <a:t>♠︎ E D T 5 2 </a:t>
            </a:r>
            <a:r>
              <a:rPr lang="da-DK" dirty="0">
                <a:solidFill>
                  <a:srgbClr val="FF0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3 2 </a:t>
            </a:r>
            <a:r>
              <a:rPr lang="da-DK" dirty="0">
                <a:solidFill>
                  <a:srgbClr val="FFC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B 5 ♣ ︎D 3 6 4</a:t>
            </a:r>
            <a:endParaRPr lang="da-DK" dirty="0"/>
          </a:p>
        </p:txBody>
      </p:sp>
      <p:sp>
        <p:nvSpPr>
          <p:cNvPr id="13" name="Tekstfelt 12">
            <a:extLst>
              <a:ext uri="{FF2B5EF4-FFF2-40B4-BE49-F238E27FC236}">
                <a16:creationId xmlns:a16="http://schemas.microsoft.com/office/drawing/2014/main" id="{76BB5DDF-ABF6-BA48-A89D-E1A71D75FC94}"/>
              </a:ext>
            </a:extLst>
          </p:cNvPr>
          <p:cNvSpPr txBox="1"/>
          <p:nvPr/>
        </p:nvSpPr>
        <p:spPr>
          <a:xfrm>
            <a:off x="4164655" y="5394499"/>
            <a:ext cx="3409122" cy="369332"/>
          </a:xfrm>
          <a:prstGeom prst="rect">
            <a:avLst/>
          </a:prstGeom>
          <a:solidFill>
            <a:schemeClr val="bg1">
              <a:lumMod val="85000"/>
            </a:schemeClr>
          </a:solidFill>
        </p:spPr>
        <p:txBody>
          <a:bodyPr wrap="square" rtlCol="0">
            <a:spAutoFit/>
          </a:bodyPr>
          <a:lstStyle/>
          <a:p>
            <a:r>
              <a:rPr lang="da-DK" dirty="0">
                <a:ea typeface="Apple Symbols" panose="02000000000000000000" pitchFamily="2" charset="-79"/>
                <a:cs typeface="Apple Symbols" panose="02000000000000000000" pitchFamily="2" charset="-79"/>
              </a:rPr>
              <a:t>♠︎ T 9 6 5 2 </a:t>
            </a:r>
            <a:r>
              <a:rPr lang="da-DK" dirty="0">
                <a:solidFill>
                  <a:srgbClr val="FF0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3 2 </a:t>
            </a:r>
            <a:r>
              <a:rPr lang="da-DK" dirty="0">
                <a:solidFill>
                  <a:srgbClr val="FFC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B 5 ♣ ︎D 3 6 4</a:t>
            </a:r>
            <a:endParaRPr lang="da-DK" dirty="0"/>
          </a:p>
        </p:txBody>
      </p:sp>
      <p:sp>
        <p:nvSpPr>
          <p:cNvPr id="14" name="Tekstfelt 13">
            <a:extLst>
              <a:ext uri="{FF2B5EF4-FFF2-40B4-BE49-F238E27FC236}">
                <a16:creationId xmlns:a16="http://schemas.microsoft.com/office/drawing/2014/main" id="{E458730B-CFED-1B4D-8804-6A3073D18921}"/>
              </a:ext>
            </a:extLst>
          </p:cNvPr>
          <p:cNvSpPr txBox="1"/>
          <p:nvPr/>
        </p:nvSpPr>
        <p:spPr>
          <a:xfrm>
            <a:off x="4176312" y="5394499"/>
            <a:ext cx="3596460" cy="369332"/>
          </a:xfrm>
          <a:prstGeom prst="rect">
            <a:avLst/>
          </a:prstGeom>
          <a:solidFill>
            <a:schemeClr val="bg1">
              <a:lumMod val="85000"/>
            </a:schemeClr>
          </a:solidFill>
        </p:spPr>
        <p:txBody>
          <a:bodyPr wrap="square" rtlCol="0">
            <a:spAutoFit/>
          </a:bodyPr>
          <a:lstStyle/>
          <a:p>
            <a:r>
              <a:rPr lang="da-DK" dirty="0">
                <a:ea typeface="Apple Symbols" panose="02000000000000000000" pitchFamily="2" charset="-79"/>
                <a:cs typeface="Apple Symbols" panose="02000000000000000000" pitchFamily="2" charset="-79"/>
              </a:rPr>
              <a:t>♠︎ K 9 6 5  </a:t>
            </a:r>
            <a:r>
              <a:rPr lang="da-DK" dirty="0">
                <a:solidFill>
                  <a:srgbClr val="FF0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3 2 </a:t>
            </a:r>
            <a:r>
              <a:rPr lang="da-DK" dirty="0">
                <a:solidFill>
                  <a:srgbClr val="FFC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E B 5 ♣ ︎D 8 6 4</a:t>
            </a:r>
            <a:endParaRPr lang="da-DK" dirty="0"/>
          </a:p>
        </p:txBody>
      </p:sp>
      <p:sp>
        <p:nvSpPr>
          <p:cNvPr id="15" name="Tekstfelt 14">
            <a:extLst>
              <a:ext uri="{FF2B5EF4-FFF2-40B4-BE49-F238E27FC236}">
                <a16:creationId xmlns:a16="http://schemas.microsoft.com/office/drawing/2014/main" id="{8A7849B5-F9A8-3744-83C3-943EF2A8311F}"/>
              </a:ext>
            </a:extLst>
          </p:cNvPr>
          <p:cNvSpPr txBox="1"/>
          <p:nvPr/>
        </p:nvSpPr>
        <p:spPr>
          <a:xfrm>
            <a:off x="4199906" y="5409833"/>
            <a:ext cx="3596460" cy="369332"/>
          </a:xfrm>
          <a:prstGeom prst="rect">
            <a:avLst/>
          </a:prstGeom>
          <a:solidFill>
            <a:schemeClr val="bg1">
              <a:lumMod val="85000"/>
            </a:schemeClr>
          </a:solidFill>
        </p:spPr>
        <p:txBody>
          <a:bodyPr wrap="square" rtlCol="0">
            <a:spAutoFit/>
          </a:bodyPr>
          <a:lstStyle/>
          <a:p>
            <a:r>
              <a:rPr lang="da-DK" dirty="0">
                <a:ea typeface="Apple Symbols" panose="02000000000000000000" pitchFamily="2" charset="-79"/>
                <a:cs typeface="Apple Symbols" panose="02000000000000000000" pitchFamily="2" charset="-79"/>
              </a:rPr>
              <a:t>♠︎ K 9 6 5  </a:t>
            </a:r>
            <a:r>
              <a:rPr lang="da-DK" dirty="0">
                <a:solidFill>
                  <a:srgbClr val="FF0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E B 2 </a:t>
            </a:r>
            <a:r>
              <a:rPr lang="da-DK" dirty="0">
                <a:solidFill>
                  <a:srgbClr val="FFC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B 5 ♣ ︎D 8 6 4</a:t>
            </a:r>
            <a:endParaRPr lang="da-DK" dirty="0"/>
          </a:p>
        </p:txBody>
      </p:sp>
      <p:sp>
        <p:nvSpPr>
          <p:cNvPr id="16" name="Tekstfelt 15">
            <a:extLst>
              <a:ext uri="{FF2B5EF4-FFF2-40B4-BE49-F238E27FC236}">
                <a16:creationId xmlns:a16="http://schemas.microsoft.com/office/drawing/2014/main" id="{17F96E2C-E63B-8046-99AF-F077842C0A51}"/>
              </a:ext>
            </a:extLst>
          </p:cNvPr>
          <p:cNvSpPr txBox="1"/>
          <p:nvPr/>
        </p:nvSpPr>
        <p:spPr>
          <a:xfrm>
            <a:off x="8705798" y="2508649"/>
            <a:ext cx="1338470" cy="707886"/>
          </a:xfrm>
          <a:prstGeom prst="rect">
            <a:avLst/>
          </a:prstGeom>
          <a:solidFill>
            <a:schemeClr val="bg1">
              <a:lumMod val="85000"/>
            </a:schemeClr>
          </a:solidFill>
        </p:spPr>
        <p:txBody>
          <a:bodyPr wrap="square" rtlCol="0">
            <a:spAutoFit/>
          </a:bodyPr>
          <a:lstStyle/>
          <a:p>
            <a:r>
              <a:rPr lang="da-DK" sz="4000" dirty="0"/>
              <a:t>2NT</a:t>
            </a:r>
          </a:p>
        </p:txBody>
      </p:sp>
      <p:sp>
        <p:nvSpPr>
          <p:cNvPr id="17" name="Tekstfelt 16">
            <a:extLst>
              <a:ext uri="{FF2B5EF4-FFF2-40B4-BE49-F238E27FC236}">
                <a16:creationId xmlns:a16="http://schemas.microsoft.com/office/drawing/2014/main" id="{D777C4E2-9945-5F43-AFB6-BD352C03836F}"/>
              </a:ext>
            </a:extLst>
          </p:cNvPr>
          <p:cNvSpPr txBox="1"/>
          <p:nvPr/>
        </p:nvSpPr>
        <p:spPr>
          <a:xfrm>
            <a:off x="8787330" y="2541838"/>
            <a:ext cx="1338470" cy="707886"/>
          </a:xfrm>
          <a:prstGeom prst="rect">
            <a:avLst/>
          </a:prstGeom>
          <a:solidFill>
            <a:schemeClr val="bg1">
              <a:lumMod val="85000"/>
            </a:schemeClr>
          </a:solidFill>
        </p:spPr>
        <p:txBody>
          <a:bodyPr wrap="square" rtlCol="0">
            <a:spAutoFit/>
          </a:bodyPr>
          <a:lstStyle/>
          <a:p>
            <a:r>
              <a:rPr lang="da-DK" sz="4000" dirty="0"/>
              <a:t>3</a:t>
            </a:r>
            <a:r>
              <a:rPr lang="da-DK" sz="4000" dirty="0">
                <a:solidFill>
                  <a:srgbClr val="00B050"/>
                </a:solidFill>
                <a:ea typeface="Apple Symbols" panose="02000000000000000000" pitchFamily="2" charset="-79"/>
                <a:cs typeface="Apple Symbols" panose="02000000000000000000" pitchFamily="2" charset="-79"/>
              </a:rPr>
              <a:t>♣ </a:t>
            </a:r>
            <a:r>
              <a:rPr lang="da-DK" sz="4000" dirty="0">
                <a:ea typeface="Apple Symbols" panose="02000000000000000000" pitchFamily="2" charset="-79"/>
                <a:cs typeface="Apple Symbols" panose="02000000000000000000" pitchFamily="2" charset="-79"/>
              </a:rPr>
              <a:t>︎</a:t>
            </a:r>
            <a:endParaRPr lang="da-DK" sz="4000" dirty="0"/>
          </a:p>
        </p:txBody>
      </p:sp>
      <p:sp>
        <p:nvSpPr>
          <p:cNvPr id="18" name="Tekstfelt 17">
            <a:extLst>
              <a:ext uri="{FF2B5EF4-FFF2-40B4-BE49-F238E27FC236}">
                <a16:creationId xmlns:a16="http://schemas.microsoft.com/office/drawing/2014/main" id="{0B42B710-81FB-F747-8377-5380465DD534}"/>
              </a:ext>
            </a:extLst>
          </p:cNvPr>
          <p:cNvSpPr txBox="1"/>
          <p:nvPr/>
        </p:nvSpPr>
        <p:spPr>
          <a:xfrm>
            <a:off x="8705798" y="2572440"/>
            <a:ext cx="1338470" cy="707886"/>
          </a:xfrm>
          <a:prstGeom prst="rect">
            <a:avLst/>
          </a:prstGeom>
          <a:solidFill>
            <a:schemeClr val="bg1">
              <a:lumMod val="85000"/>
            </a:schemeClr>
          </a:solidFill>
        </p:spPr>
        <p:txBody>
          <a:bodyPr wrap="square" rtlCol="0">
            <a:spAutoFit/>
          </a:bodyPr>
          <a:lstStyle/>
          <a:p>
            <a:r>
              <a:rPr lang="da-DK" sz="4000" dirty="0"/>
              <a:t>3</a:t>
            </a:r>
            <a:r>
              <a:rPr lang="da-DK" sz="4000" dirty="0">
                <a:ea typeface="Apple Symbols" panose="02000000000000000000" pitchFamily="2" charset="-79"/>
                <a:cs typeface="Apple Symbols" panose="02000000000000000000" pitchFamily="2" charset="-79"/>
              </a:rPr>
              <a:t>♠︎</a:t>
            </a:r>
            <a:endParaRPr lang="da-DK" sz="4000" dirty="0"/>
          </a:p>
        </p:txBody>
      </p:sp>
      <p:sp>
        <p:nvSpPr>
          <p:cNvPr id="19" name="Tekstfelt 18">
            <a:extLst>
              <a:ext uri="{FF2B5EF4-FFF2-40B4-BE49-F238E27FC236}">
                <a16:creationId xmlns:a16="http://schemas.microsoft.com/office/drawing/2014/main" id="{A206190B-4BB8-A34C-9B7E-A85912FA2783}"/>
              </a:ext>
            </a:extLst>
          </p:cNvPr>
          <p:cNvSpPr txBox="1"/>
          <p:nvPr/>
        </p:nvSpPr>
        <p:spPr>
          <a:xfrm>
            <a:off x="8728107" y="2497954"/>
            <a:ext cx="1338470" cy="707886"/>
          </a:xfrm>
          <a:prstGeom prst="rect">
            <a:avLst/>
          </a:prstGeom>
          <a:solidFill>
            <a:schemeClr val="bg1">
              <a:lumMod val="85000"/>
            </a:schemeClr>
          </a:solidFill>
        </p:spPr>
        <p:txBody>
          <a:bodyPr wrap="square" rtlCol="0">
            <a:spAutoFit/>
          </a:bodyPr>
          <a:lstStyle/>
          <a:p>
            <a:r>
              <a:rPr lang="da-DK" sz="4000" dirty="0"/>
              <a:t>2</a:t>
            </a:r>
            <a:r>
              <a:rPr lang="da-DK" sz="4000" dirty="0">
                <a:ea typeface="Apple Symbols" panose="02000000000000000000" pitchFamily="2" charset="-79"/>
                <a:cs typeface="Apple Symbols" panose="02000000000000000000" pitchFamily="2" charset="-79"/>
              </a:rPr>
              <a:t>♠︎</a:t>
            </a:r>
            <a:endParaRPr lang="da-DK" sz="4000" dirty="0"/>
          </a:p>
        </p:txBody>
      </p:sp>
      <p:sp>
        <p:nvSpPr>
          <p:cNvPr id="20" name="Tekstfelt 19">
            <a:extLst>
              <a:ext uri="{FF2B5EF4-FFF2-40B4-BE49-F238E27FC236}">
                <a16:creationId xmlns:a16="http://schemas.microsoft.com/office/drawing/2014/main" id="{623E140C-9D27-484B-ABD0-A1C491B36C0E}"/>
              </a:ext>
            </a:extLst>
          </p:cNvPr>
          <p:cNvSpPr txBox="1"/>
          <p:nvPr/>
        </p:nvSpPr>
        <p:spPr>
          <a:xfrm>
            <a:off x="8705798" y="2585722"/>
            <a:ext cx="1338470" cy="707886"/>
          </a:xfrm>
          <a:prstGeom prst="rect">
            <a:avLst/>
          </a:prstGeom>
          <a:solidFill>
            <a:schemeClr val="bg1">
              <a:lumMod val="85000"/>
            </a:schemeClr>
          </a:solidFill>
        </p:spPr>
        <p:txBody>
          <a:bodyPr wrap="square" rtlCol="0">
            <a:spAutoFit/>
          </a:bodyPr>
          <a:lstStyle/>
          <a:p>
            <a:r>
              <a:rPr lang="da-DK" sz="4000" dirty="0"/>
              <a:t>3</a:t>
            </a:r>
            <a:r>
              <a:rPr lang="da-DK" sz="4000" dirty="0">
                <a:solidFill>
                  <a:srgbClr val="FF0000"/>
                </a:solidFill>
                <a:ea typeface="Apple Symbols" panose="02000000000000000000" pitchFamily="2" charset="-79"/>
                <a:cs typeface="Apple Symbols" panose="02000000000000000000" pitchFamily="2" charset="-79"/>
              </a:rPr>
              <a:t>♥︎ </a:t>
            </a:r>
            <a:endParaRPr lang="da-DK" sz="4000" dirty="0"/>
          </a:p>
        </p:txBody>
      </p:sp>
      <p:sp>
        <p:nvSpPr>
          <p:cNvPr id="21" name="Tekstfelt 20">
            <a:extLst>
              <a:ext uri="{FF2B5EF4-FFF2-40B4-BE49-F238E27FC236}">
                <a16:creationId xmlns:a16="http://schemas.microsoft.com/office/drawing/2014/main" id="{CB857A30-9D05-F545-8359-6FE474FC6E8F}"/>
              </a:ext>
            </a:extLst>
          </p:cNvPr>
          <p:cNvSpPr txBox="1"/>
          <p:nvPr/>
        </p:nvSpPr>
        <p:spPr>
          <a:xfrm>
            <a:off x="8705798" y="2464765"/>
            <a:ext cx="1338470" cy="707886"/>
          </a:xfrm>
          <a:prstGeom prst="rect">
            <a:avLst/>
          </a:prstGeom>
          <a:solidFill>
            <a:schemeClr val="bg1">
              <a:lumMod val="85000"/>
            </a:schemeClr>
          </a:solidFill>
        </p:spPr>
        <p:txBody>
          <a:bodyPr wrap="square" rtlCol="0">
            <a:spAutoFit/>
          </a:bodyPr>
          <a:lstStyle/>
          <a:p>
            <a:r>
              <a:rPr lang="da-DK" sz="4000" dirty="0"/>
              <a:t>2NT</a:t>
            </a:r>
          </a:p>
        </p:txBody>
      </p:sp>
    </p:spTree>
    <p:extLst>
      <p:ext uri="{BB962C8B-B14F-4D97-AF65-F5344CB8AC3E}">
        <p14:creationId xmlns:p14="http://schemas.microsoft.com/office/powerpoint/2010/main" val="3954839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5"/>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4F2ED5-6DA9-5447-BB03-7B7C27D00B25}"/>
              </a:ext>
            </a:extLst>
          </p:cNvPr>
          <p:cNvSpPr>
            <a:spLocks noGrp="1"/>
          </p:cNvSpPr>
          <p:nvPr>
            <p:ph type="title"/>
          </p:nvPr>
        </p:nvSpPr>
        <p:spPr>
          <a:xfrm>
            <a:off x="1294362" y="556041"/>
            <a:ext cx="9603275" cy="1185673"/>
          </a:xfrm>
        </p:spPr>
        <p:txBody>
          <a:bodyPr>
            <a:normAutofit fontScale="90000"/>
          </a:bodyPr>
          <a:lstStyle/>
          <a:p>
            <a:r>
              <a:rPr lang="da-DK" dirty="0" err="1"/>
              <a:t>LebensohlS</a:t>
            </a:r>
            <a:r>
              <a:rPr lang="da-DK" dirty="0"/>
              <a:t> 2NT efter makkers 1NT åbning</a:t>
            </a:r>
            <a:br>
              <a:rPr lang="da-DK" dirty="0"/>
            </a:br>
            <a:br>
              <a:rPr lang="da-DK" dirty="0"/>
            </a:br>
            <a:r>
              <a:rPr lang="da-DK" sz="2000" dirty="0">
                <a:latin typeface="+mn-lt"/>
              </a:rPr>
              <a:t>-</a:t>
            </a:r>
            <a:r>
              <a:rPr lang="da-DK" sz="2000" dirty="0">
                <a:latin typeface="+mn-lt"/>
                <a:ea typeface="Apple Symbols" panose="02000000000000000000" pitchFamily="2" charset="-79"/>
                <a:cs typeface="Apple Symbols" panose="02000000000000000000" pitchFamily="2" charset="-79"/>
              </a:rPr>
              <a:t>2NT er kunstig og makker svarer altid 3</a:t>
            </a:r>
            <a:r>
              <a:rPr lang="da-DK" sz="2000" dirty="0">
                <a:solidFill>
                  <a:srgbClr val="00B050"/>
                </a:solidFill>
                <a:latin typeface="+mn-lt"/>
                <a:ea typeface="Apple Symbols" panose="02000000000000000000" pitchFamily="2" charset="-79"/>
                <a:cs typeface="Apple Symbols" panose="02000000000000000000" pitchFamily="2" charset="-79"/>
              </a:rPr>
              <a:t>♣︎</a:t>
            </a:r>
            <a:endParaRPr lang="da-DK" sz="2000" dirty="0">
              <a:latin typeface="+mn-lt"/>
            </a:endParaRPr>
          </a:p>
        </p:txBody>
      </p:sp>
      <p:sp>
        <p:nvSpPr>
          <p:cNvPr id="3" name="Pladsholder til indhold 2">
            <a:extLst>
              <a:ext uri="{FF2B5EF4-FFF2-40B4-BE49-F238E27FC236}">
                <a16:creationId xmlns:a16="http://schemas.microsoft.com/office/drawing/2014/main" id="{BF1C2EEA-BB53-5E43-A821-C42824C66761}"/>
              </a:ext>
            </a:extLst>
          </p:cNvPr>
          <p:cNvSpPr>
            <a:spLocks noGrp="1"/>
          </p:cNvSpPr>
          <p:nvPr>
            <p:ph idx="1"/>
          </p:nvPr>
        </p:nvSpPr>
        <p:spPr>
          <a:xfrm>
            <a:off x="477078" y="2015732"/>
            <a:ext cx="11205841" cy="3450613"/>
          </a:xfrm>
        </p:spPr>
        <p:txBody>
          <a:bodyPr>
            <a:normAutofit/>
          </a:bodyPr>
          <a:lstStyle/>
          <a:p>
            <a:pPr marL="914400" lvl="2" indent="0">
              <a:buNone/>
            </a:pPr>
            <a:r>
              <a:rPr lang="da-DK" dirty="0"/>
              <a:t>							          V           N          Ø          S</a:t>
            </a:r>
          </a:p>
          <a:p>
            <a:pPr marL="800100" lvl="1" indent="-342900">
              <a:buFont typeface="+mj-lt"/>
              <a:buAutoNum type="arabicPeriod"/>
            </a:pPr>
            <a:r>
              <a:rPr lang="da-DK" dirty="0"/>
              <a:t>Når modstanderne blander sig og makker har åbnet med 1NT fx:              1NT      2</a:t>
            </a:r>
            <a:r>
              <a:rPr lang="da-DK" b="1" dirty="0"/>
              <a:t>♥      </a:t>
            </a:r>
            <a:r>
              <a:rPr lang="da-DK" b="1" dirty="0">
                <a:ea typeface="Apple Symbols" panose="02000000000000000000" pitchFamily="2" charset="-79"/>
                <a:cs typeface="Apple Symbols" panose="02000000000000000000" pitchFamily="2" charset="-79"/>
              </a:rPr>
              <a:t>2NT</a:t>
            </a:r>
            <a:r>
              <a:rPr lang="da-DK" b="1" dirty="0"/>
              <a:t> </a:t>
            </a:r>
          </a:p>
          <a:p>
            <a:pPr marL="0" indent="0">
              <a:buNone/>
            </a:pPr>
            <a:endParaRPr lang="da-DK" dirty="0"/>
          </a:p>
          <a:p>
            <a:pPr marL="0" indent="0">
              <a:buNone/>
            </a:pPr>
            <a:endParaRPr lang="da-DK" dirty="0"/>
          </a:p>
          <a:p>
            <a:pPr marL="0" indent="0">
              <a:buNone/>
            </a:pPr>
            <a:r>
              <a:rPr lang="da-DK" dirty="0" err="1"/>
              <a:t>Lebensohl</a:t>
            </a:r>
            <a:r>
              <a:rPr lang="da-DK" dirty="0"/>
              <a:t> S</a:t>
            </a:r>
            <a:r>
              <a:rPr lang="da-DK" b="1" dirty="0"/>
              <a:t>kelner</a:t>
            </a:r>
            <a:r>
              <a:rPr lang="da-DK" dirty="0"/>
              <a:t> mellem svarers svage og stærke hænder, når fjenden ”tvinger” os op på tretrinnet!</a:t>
            </a:r>
          </a:p>
          <a:p>
            <a:pPr marL="0" indent="0">
              <a:buNone/>
            </a:pPr>
            <a:endParaRPr lang="da-DK" dirty="0"/>
          </a:p>
        </p:txBody>
      </p:sp>
    </p:spTree>
    <p:extLst>
      <p:ext uri="{BB962C8B-B14F-4D97-AF65-F5344CB8AC3E}">
        <p14:creationId xmlns:p14="http://schemas.microsoft.com/office/powerpoint/2010/main" val="2344662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4F2ED5-6DA9-5447-BB03-7B7C27D00B25}"/>
              </a:ext>
            </a:extLst>
          </p:cNvPr>
          <p:cNvSpPr>
            <a:spLocks noGrp="1"/>
          </p:cNvSpPr>
          <p:nvPr>
            <p:ph type="title"/>
          </p:nvPr>
        </p:nvSpPr>
        <p:spPr>
          <a:xfrm>
            <a:off x="1402411" y="529474"/>
            <a:ext cx="9603275" cy="1049235"/>
          </a:xfrm>
        </p:spPr>
        <p:txBody>
          <a:bodyPr>
            <a:normAutofit fontScale="90000"/>
          </a:bodyPr>
          <a:lstStyle/>
          <a:p>
            <a:r>
              <a:rPr lang="da-DK" sz="5400" dirty="0" err="1"/>
              <a:t>LebensohlS</a:t>
            </a:r>
            <a:r>
              <a:rPr lang="da-DK" sz="5400" dirty="0"/>
              <a:t> 2NT</a:t>
            </a:r>
            <a:br>
              <a:rPr lang="da-DK" sz="5400" dirty="0"/>
            </a:br>
            <a:r>
              <a:rPr lang="da-DK" sz="1800" dirty="0"/>
              <a:t>   - intro til principperne</a:t>
            </a:r>
          </a:p>
        </p:txBody>
      </p:sp>
      <p:sp>
        <p:nvSpPr>
          <p:cNvPr id="3" name="Pladsholder til indhold 2">
            <a:extLst>
              <a:ext uri="{FF2B5EF4-FFF2-40B4-BE49-F238E27FC236}">
                <a16:creationId xmlns:a16="http://schemas.microsoft.com/office/drawing/2014/main" id="{BF1C2EEA-BB53-5E43-A821-C42824C66761}"/>
              </a:ext>
            </a:extLst>
          </p:cNvPr>
          <p:cNvSpPr>
            <a:spLocks noGrp="1"/>
          </p:cNvSpPr>
          <p:nvPr>
            <p:ph idx="1"/>
          </p:nvPr>
        </p:nvSpPr>
        <p:spPr>
          <a:xfrm>
            <a:off x="588685" y="1861183"/>
            <a:ext cx="10761801" cy="3450613"/>
          </a:xfrm>
        </p:spPr>
        <p:txBody>
          <a:bodyPr>
            <a:normAutofit/>
          </a:bodyPr>
          <a:lstStyle/>
          <a:p>
            <a:pPr marL="457200" lvl="1" indent="0">
              <a:buNone/>
            </a:pPr>
            <a:r>
              <a:rPr lang="da-DK" sz="3400" dirty="0"/>
              <a:t>	</a:t>
            </a:r>
            <a:r>
              <a:rPr lang="da-DK" sz="2200" dirty="0"/>
              <a:t>V	N	Ø	S</a:t>
            </a:r>
          </a:p>
          <a:p>
            <a:pPr marL="457200" lvl="1" indent="0">
              <a:buNone/>
            </a:pPr>
            <a:r>
              <a:rPr lang="da-DK" sz="3400" dirty="0"/>
              <a:t>	</a:t>
            </a:r>
          </a:p>
          <a:p>
            <a:pPr marL="457200" lvl="1" indent="0">
              <a:buNone/>
            </a:pPr>
            <a:r>
              <a:rPr lang="da-DK" sz="2200" dirty="0"/>
              <a:t>	</a:t>
            </a:r>
          </a:p>
          <a:p>
            <a:pPr marL="457200" lvl="1" indent="0">
              <a:buNone/>
            </a:pPr>
            <a:r>
              <a:rPr lang="da-DK" sz="2200" dirty="0"/>
              <a:t>				</a:t>
            </a:r>
            <a:endParaRPr lang="da-DK" sz="2200" dirty="0">
              <a:latin typeface="Apple Symbols" panose="02000000000000000000" pitchFamily="2" charset="-79"/>
              <a:ea typeface="Apple Symbols" panose="02000000000000000000" pitchFamily="2" charset="-79"/>
              <a:cs typeface="Apple Symbols" panose="02000000000000000000" pitchFamily="2" charset="-79"/>
            </a:endParaRPr>
          </a:p>
          <a:p>
            <a:pPr marL="457200" lvl="1" indent="0">
              <a:buNone/>
            </a:pPr>
            <a:endParaRPr lang="da-DK" sz="3400" dirty="0"/>
          </a:p>
          <a:p>
            <a:pPr marL="457200" lvl="1" indent="0">
              <a:buNone/>
            </a:pPr>
            <a:endParaRPr lang="da-DK" sz="3400" dirty="0"/>
          </a:p>
          <a:p>
            <a:endParaRPr lang="da-DK" dirty="0"/>
          </a:p>
        </p:txBody>
      </p:sp>
      <p:sp>
        <p:nvSpPr>
          <p:cNvPr id="4" name="Tekstfelt 3">
            <a:extLst>
              <a:ext uri="{FF2B5EF4-FFF2-40B4-BE49-F238E27FC236}">
                <a16:creationId xmlns:a16="http://schemas.microsoft.com/office/drawing/2014/main" id="{C27E8536-2F2F-0A42-8C35-C1C719C39A3C}"/>
              </a:ext>
            </a:extLst>
          </p:cNvPr>
          <p:cNvSpPr txBox="1"/>
          <p:nvPr/>
        </p:nvSpPr>
        <p:spPr>
          <a:xfrm>
            <a:off x="3194641" y="2483039"/>
            <a:ext cx="870857" cy="461665"/>
          </a:xfrm>
          <a:prstGeom prst="rect">
            <a:avLst/>
          </a:prstGeom>
          <a:noFill/>
        </p:spPr>
        <p:txBody>
          <a:bodyPr wrap="square" rtlCol="0">
            <a:spAutoFit/>
          </a:bodyPr>
          <a:lstStyle/>
          <a:p>
            <a:r>
              <a:rPr lang="da-DK" sz="2400" dirty="0">
                <a:ea typeface="Apple Symbols" panose="02000000000000000000" pitchFamily="2" charset="-79"/>
                <a:cs typeface="Apple Symbols" panose="02000000000000000000" pitchFamily="2" charset="-79"/>
              </a:rPr>
              <a:t>2NT</a:t>
            </a:r>
            <a:endParaRPr lang="da-DK" sz="2400" dirty="0"/>
          </a:p>
        </p:txBody>
      </p:sp>
      <p:sp>
        <p:nvSpPr>
          <p:cNvPr id="5" name="Tekstfelt 4">
            <a:extLst>
              <a:ext uri="{FF2B5EF4-FFF2-40B4-BE49-F238E27FC236}">
                <a16:creationId xmlns:a16="http://schemas.microsoft.com/office/drawing/2014/main" id="{16AAAE26-B632-B446-8D4C-038734B21561}"/>
              </a:ext>
            </a:extLst>
          </p:cNvPr>
          <p:cNvSpPr txBox="1"/>
          <p:nvPr/>
        </p:nvSpPr>
        <p:spPr>
          <a:xfrm>
            <a:off x="2329542" y="2481799"/>
            <a:ext cx="555172" cy="738664"/>
          </a:xfrm>
          <a:prstGeom prst="rect">
            <a:avLst/>
          </a:prstGeom>
          <a:noFill/>
        </p:spPr>
        <p:txBody>
          <a:bodyPr wrap="square" rtlCol="0">
            <a:spAutoFit/>
          </a:bodyPr>
          <a:lstStyle/>
          <a:p>
            <a:r>
              <a:rPr lang="da-DK" sz="2400" dirty="0">
                <a:ea typeface="Apple Symbols" panose="02000000000000000000" pitchFamily="2" charset="-79"/>
                <a:cs typeface="Apple Symbols" panose="02000000000000000000" pitchFamily="2" charset="-79"/>
              </a:rPr>
              <a:t>2</a:t>
            </a:r>
            <a:r>
              <a:rPr lang="da-DK" sz="2400" dirty="0">
                <a:solidFill>
                  <a:srgbClr val="FF0000"/>
                </a:solidFill>
                <a:ea typeface="Apple Symbols" panose="02000000000000000000" pitchFamily="2" charset="-79"/>
                <a:cs typeface="Apple Symbols" panose="02000000000000000000" pitchFamily="2" charset="-79"/>
              </a:rPr>
              <a:t>♥︎</a:t>
            </a:r>
          </a:p>
          <a:p>
            <a:endParaRPr lang="da-DK" dirty="0"/>
          </a:p>
        </p:txBody>
      </p:sp>
      <p:sp>
        <p:nvSpPr>
          <p:cNvPr id="6" name="Tekstfelt 5">
            <a:extLst>
              <a:ext uri="{FF2B5EF4-FFF2-40B4-BE49-F238E27FC236}">
                <a16:creationId xmlns:a16="http://schemas.microsoft.com/office/drawing/2014/main" id="{4F7C00EA-F9CE-F54D-8943-C802E6E44B0C}"/>
              </a:ext>
            </a:extLst>
          </p:cNvPr>
          <p:cNvSpPr txBox="1"/>
          <p:nvPr/>
        </p:nvSpPr>
        <p:spPr>
          <a:xfrm>
            <a:off x="1402409" y="2481799"/>
            <a:ext cx="927133" cy="461665"/>
          </a:xfrm>
          <a:prstGeom prst="rect">
            <a:avLst/>
          </a:prstGeom>
          <a:noFill/>
        </p:spPr>
        <p:txBody>
          <a:bodyPr wrap="square" rtlCol="0">
            <a:spAutoFit/>
          </a:bodyPr>
          <a:lstStyle/>
          <a:p>
            <a:r>
              <a:rPr lang="da-DK" sz="2400" dirty="0"/>
              <a:t>1NT</a:t>
            </a:r>
          </a:p>
        </p:txBody>
      </p:sp>
      <p:sp>
        <p:nvSpPr>
          <p:cNvPr id="7" name="Tekstfelt 6">
            <a:extLst>
              <a:ext uri="{FF2B5EF4-FFF2-40B4-BE49-F238E27FC236}">
                <a16:creationId xmlns:a16="http://schemas.microsoft.com/office/drawing/2014/main" id="{E7DFF68A-6F61-1A4E-8807-069029576FA3}"/>
              </a:ext>
            </a:extLst>
          </p:cNvPr>
          <p:cNvSpPr txBox="1"/>
          <p:nvPr/>
        </p:nvSpPr>
        <p:spPr>
          <a:xfrm>
            <a:off x="5612100" y="2082301"/>
            <a:ext cx="6172200" cy="3416320"/>
          </a:xfrm>
          <a:prstGeom prst="rect">
            <a:avLst/>
          </a:prstGeom>
          <a:noFill/>
        </p:spPr>
        <p:txBody>
          <a:bodyPr wrap="square" rtlCol="0">
            <a:spAutoFit/>
          </a:bodyPr>
          <a:lstStyle/>
          <a:p>
            <a:r>
              <a:rPr lang="da-DK" dirty="0"/>
              <a:t>2NT viser en hånd, der kun vil KONKURRERE (ikke </a:t>
            </a:r>
            <a:r>
              <a:rPr lang="da-DK" dirty="0" err="1"/>
              <a:t>invit</a:t>
            </a:r>
            <a:r>
              <a:rPr lang="da-DK" dirty="0"/>
              <a:t>)</a:t>
            </a:r>
          </a:p>
          <a:p>
            <a:endParaRPr lang="da-DK" dirty="0"/>
          </a:p>
          <a:p>
            <a:r>
              <a:rPr lang="da-DK" b="1" dirty="0"/>
              <a:t>Farve</a:t>
            </a:r>
            <a:r>
              <a:rPr lang="da-DK" dirty="0"/>
              <a:t>-melding på to-trinnet er </a:t>
            </a:r>
            <a:r>
              <a:rPr lang="da-DK" b="1" dirty="0"/>
              <a:t>FOR AT SPILLE  </a:t>
            </a:r>
          </a:p>
          <a:p>
            <a:endParaRPr lang="da-DK" dirty="0"/>
          </a:p>
          <a:p>
            <a:r>
              <a:rPr lang="da-DK" dirty="0"/>
              <a:t>V          N          Ø          S</a:t>
            </a:r>
          </a:p>
          <a:p>
            <a:r>
              <a:rPr lang="da-DK" dirty="0"/>
              <a:t>1NT      </a:t>
            </a:r>
            <a:r>
              <a:rPr lang="da-DK" dirty="0">
                <a:ea typeface="Apple Symbols" panose="02000000000000000000" pitchFamily="2" charset="-79"/>
                <a:cs typeface="Apple Symbols" panose="02000000000000000000" pitchFamily="2" charset="-79"/>
              </a:rPr>
              <a:t>2</a:t>
            </a:r>
            <a:r>
              <a:rPr lang="da-DK" dirty="0">
                <a:solidFill>
                  <a:srgbClr val="FF0000"/>
                </a:solidFill>
                <a:ea typeface="Apple Symbols" panose="02000000000000000000" pitchFamily="2" charset="-79"/>
                <a:cs typeface="Apple Symbols" panose="02000000000000000000" pitchFamily="2" charset="-79"/>
              </a:rPr>
              <a:t>♥︎</a:t>
            </a:r>
            <a:r>
              <a:rPr lang="da-DK" dirty="0">
                <a:ea typeface="Apple Symbols" panose="02000000000000000000" pitchFamily="2" charset="-79"/>
                <a:cs typeface="Apple Symbols" panose="02000000000000000000" pitchFamily="2" charset="-79"/>
              </a:rPr>
              <a:t>        </a:t>
            </a:r>
            <a:r>
              <a:rPr lang="da-DK" dirty="0"/>
              <a:t>2</a:t>
            </a:r>
            <a:r>
              <a:rPr lang="da-DK" dirty="0">
                <a:ea typeface="Apple Symbols" panose="02000000000000000000" pitchFamily="2" charset="-79"/>
                <a:cs typeface="Apple Symbols" panose="02000000000000000000" pitchFamily="2" charset="-79"/>
              </a:rPr>
              <a:t>♠︎</a:t>
            </a:r>
            <a:endParaRPr lang="da-DK" dirty="0">
              <a:solidFill>
                <a:srgbClr val="FF0000"/>
              </a:solidFill>
              <a:ea typeface="Apple Symbols" panose="02000000000000000000" pitchFamily="2" charset="-79"/>
              <a:cs typeface="Apple Symbols" panose="02000000000000000000" pitchFamily="2" charset="-79"/>
            </a:endParaRPr>
          </a:p>
          <a:p>
            <a:endParaRPr lang="da-DK" dirty="0"/>
          </a:p>
          <a:p>
            <a:r>
              <a:rPr lang="da-DK" dirty="0"/>
              <a:t>Den direkte melding på tre-trinnet er </a:t>
            </a:r>
            <a:r>
              <a:rPr lang="da-DK" b="1" dirty="0"/>
              <a:t>INVIT </a:t>
            </a:r>
            <a:r>
              <a:rPr lang="da-DK" dirty="0"/>
              <a:t>til udgang</a:t>
            </a:r>
          </a:p>
          <a:p>
            <a:endParaRPr lang="da-DK" dirty="0"/>
          </a:p>
          <a:p>
            <a:r>
              <a:rPr lang="da-DK" dirty="0"/>
              <a:t>V          N          Ø          S</a:t>
            </a:r>
          </a:p>
          <a:p>
            <a:r>
              <a:rPr lang="da-DK" dirty="0">
                <a:ea typeface="Apple Symbols" panose="02000000000000000000" pitchFamily="2" charset="-79"/>
                <a:cs typeface="Apple Symbols" panose="02000000000000000000" pitchFamily="2" charset="-79"/>
              </a:rPr>
              <a:t>1NT      2</a:t>
            </a:r>
            <a:r>
              <a:rPr lang="da-DK" dirty="0">
                <a:solidFill>
                  <a:srgbClr val="FF0000"/>
                </a:solidFill>
                <a:ea typeface="Apple Symbols" panose="02000000000000000000" pitchFamily="2" charset="-79"/>
                <a:cs typeface="Apple Symbols" panose="02000000000000000000" pitchFamily="2" charset="-79"/>
              </a:rPr>
              <a:t>♥︎</a:t>
            </a:r>
            <a:r>
              <a:rPr lang="da-DK" dirty="0">
                <a:ea typeface="Apple Symbols" panose="02000000000000000000" pitchFamily="2" charset="-79"/>
                <a:cs typeface="Apple Symbols" panose="02000000000000000000" pitchFamily="2" charset="-79"/>
              </a:rPr>
              <a:t>         3</a:t>
            </a:r>
            <a:r>
              <a:rPr lang="da-DK" dirty="0">
                <a:solidFill>
                  <a:srgbClr val="FFC000"/>
                </a:solidFill>
                <a:ea typeface="Apple Symbols" panose="02000000000000000000" pitchFamily="2" charset="-79"/>
                <a:cs typeface="Apple Symbols" panose="02000000000000000000" pitchFamily="2" charset="-79"/>
              </a:rPr>
              <a:t>♦︎</a:t>
            </a:r>
          </a:p>
          <a:p>
            <a:endParaRPr lang="da-DK" dirty="0"/>
          </a:p>
        </p:txBody>
      </p:sp>
    </p:spTree>
    <p:extLst>
      <p:ext uri="{BB962C8B-B14F-4D97-AF65-F5344CB8AC3E}">
        <p14:creationId xmlns:p14="http://schemas.microsoft.com/office/powerpoint/2010/main" val="2847552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FAD807-D92A-A147-9736-003D8E2F55EA}"/>
              </a:ext>
            </a:extLst>
          </p:cNvPr>
          <p:cNvSpPr>
            <a:spLocks noGrp="1"/>
          </p:cNvSpPr>
          <p:nvPr>
            <p:ph type="title"/>
          </p:nvPr>
        </p:nvSpPr>
        <p:spPr/>
        <p:txBody>
          <a:bodyPr>
            <a:normAutofit fontScale="90000"/>
          </a:bodyPr>
          <a:lstStyle/>
          <a:p>
            <a:r>
              <a:rPr lang="da-DK" dirty="0" err="1"/>
              <a:t>Lebensohl</a:t>
            </a:r>
            <a:r>
              <a:rPr lang="da-DK" dirty="0"/>
              <a:t> – I dybden – efter makkes 1NT åbning</a:t>
            </a:r>
            <a:br>
              <a:rPr lang="da-DK" dirty="0"/>
            </a:br>
            <a:r>
              <a:rPr lang="da-DK" sz="1800" dirty="0"/>
              <a:t>- Når svarer er stærk</a:t>
            </a:r>
          </a:p>
        </p:txBody>
      </p:sp>
      <p:sp>
        <p:nvSpPr>
          <p:cNvPr id="3" name="Pladsholder til indhold 2">
            <a:extLst>
              <a:ext uri="{FF2B5EF4-FFF2-40B4-BE49-F238E27FC236}">
                <a16:creationId xmlns:a16="http://schemas.microsoft.com/office/drawing/2014/main" id="{38B78905-2FD0-894E-96A7-0F92B8D23D45}"/>
              </a:ext>
            </a:extLst>
          </p:cNvPr>
          <p:cNvSpPr>
            <a:spLocks noGrp="1"/>
          </p:cNvSpPr>
          <p:nvPr>
            <p:ph idx="1"/>
          </p:nvPr>
        </p:nvSpPr>
        <p:spPr>
          <a:xfrm>
            <a:off x="1451579" y="2015732"/>
            <a:ext cx="9603275" cy="4030066"/>
          </a:xfrm>
        </p:spPr>
        <p:txBody>
          <a:bodyPr>
            <a:normAutofit lnSpcReduction="10000"/>
          </a:bodyPr>
          <a:lstStyle/>
          <a:p>
            <a:pPr marL="0" indent="0">
              <a:buNone/>
            </a:pPr>
            <a:r>
              <a:rPr lang="da-DK" dirty="0"/>
              <a:t>Med hænder der er stærke er 3-trinnet nu ledigt.</a:t>
            </a:r>
          </a:p>
          <a:p>
            <a:pPr marL="0" indent="0">
              <a:buNone/>
            </a:pPr>
            <a:r>
              <a:rPr lang="da-DK" dirty="0"/>
              <a:t>En farvemelding direkte på 3-trinnet viser mindst en god 5-farve og er (næsten) krav til udgang:</a:t>
            </a:r>
            <a:br>
              <a:rPr lang="da-DK" dirty="0"/>
            </a:br>
            <a:endParaRPr lang="da-DK" dirty="0"/>
          </a:p>
          <a:p>
            <a:pPr marL="0" indent="0">
              <a:buNone/>
            </a:pPr>
            <a:r>
              <a:rPr lang="da-DK" dirty="0"/>
              <a:t>N	Ø	S	V	</a:t>
            </a:r>
          </a:p>
          <a:p>
            <a:pPr marL="0" indent="0">
              <a:buNone/>
            </a:pPr>
            <a:r>
              <a:rPr lang="da-DK" dirty="0"/>
              <a:t>1NT 	2♠      3♥</a:t>
            </a:r>
            <a:br>
              <a:rPr lang="da-DK" dirty="0"/>
            </a:br>
            <a:endParaRPr lang="da-DK" dirty="0"/>
          </a:p>
          <a:p>
            <a:pPr marL="0" indent="0">
              <a:buNone/>
            </a:pPr>
            <a:br>
              <a:rPr lang="da-DK" dirty="0"/>
            </a:br>
            <a:br>
              <a:rPr lang="da-DK" dirty="0"/>
            </a:br>
            <a:endParaRPr lang="da-DK" dirty="0"/>
          </a:p>
          <a:p>
            <a:endParaRPr lang="da-DK" dirty="0"/>
          </a:p>
        </p:txBody>
      </p:sp>
      <p:sp>
        <p:nvSpPr>
          <p:cNvPr id="4" name="Tekstfelt 3">
            <a:extLst>
              <a:ext uri="{FF2B5EF4-FFF2-40B4-BE49-F238E27FC236}">
                <a16:creationId xmlns:a16="http://schemas.microsoft.com/office/drawing/2014/main" id="{060A7E4A-812F-A446-ABA9-D672E0994BAD}"/>
              </a:ext>
            </a:extLst>
          </p:cNvPr>
          <p:cNvSpPr txBox="1"/>
          <p:nvPr/>
        </p:nvSpPr>
        <p:spPr>
          <a:xfrm>
            <a:off x="6329343" y="3153602"/>
            <a:ext cx="2473199" cy="2031325"/>
          </a:xfrm>
          <a:prstGeom prst="rect">
            <a:avLst/>
          </a:prstGeom>
          <a:noFill/>
        </p:spPr>
        <p:txBody>
          <a:bodyPr wrap="square" rtlCol="0">
            <a:spAutoFit/>
          </a:bodyPr>
          <a:lstStyle/>
          <a:p>
            <a:r>
              <a:rPr lang="da-DK" dirty="0"/>
              <a:t>Med fx</a:t>
            </a:r>
          </a:p>
          <a:p>
            <a:endParaRPr lang="da-DK" dirty="0"/>
          </a:p>
          <a:p>
            <a:r>
              <a:rPr lang="da-DK" dirty="0"/>
              <a:t>♠ E 5</a:t>
            </a:r>
            <a:br>
              <a:rPr lang="da-DK" dirty="0"/>
            </a:br>
            <a:r>
              <a:rPr lang="da-DK" dirty="0"/>
              <a:t>♥ K D 7 5 4</a:t>
            </a:r>
            <a:br>
              <a:rPr lang="da-DK" dirty="0"/>
            </a:br>
            <a:r>
              <a:rPr lang="da-DK" dirty="0"/>
              <a:t>♦ B T 4</a:t>
            </a:r>
            <a:br>
              <a:rPr lang="da-DK" dirty="0"/>
            </a:br>
            <a:r>
              <a:rPr lang="da-DK" dirty="0"/>
              <a:t>♣ T 6 2</a:t>
            </a:r>
            <a:br>
              <a:rPr lang="da-DK" dirty="0"/>
            </a:br>
            <a:endParaRPr lang="da-DK" dirty="0"/>
          </a:p>
        </p:txBody>
      </p:sp>
    </p:spTree>
    <p:extLst>
      <p:ext uri="{BB962C8B-B14F-4D97-AF65-F5344CB8AC3E}">
        <p14:creationId xmlns:p14="http://schemas.microsoft.com/office/powerpoint/2010/main" val="3397018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925F15-8D19-3D4F-95E7-15A401E709F4}"/>
              </a:ext>
            </a:extLst>
          </p:cNvPr>
          <p:cNvSpPr>
            <a:spLocks noGrp="1"/>
          </p:cNvSpPr>
          <p:nvPr>
            <p:ph type="title"/>
          </p:nvPr>
        </p:nvSpPr>
        <p:spPr/>
        <p:txBody>
          <a:bodyPr>
            <a:normAutofit fontScale="90000"/>
          </a:bodyPr>
          <a:lstStyle/>
          <a:p>
            <a:r>
              <a:rPr lang="da-DK" dirty="0" err="1"/>
              <a:t>Lebensohl</a:t>
            </a:r>
            <a:r>
              <a:rPr lang="da-DK" dirty="0"/>
              <a:t> </a:t>
            </a:r>
            <a:br>
              <a:rPr lang="da-DK" dirty="0"/>
            </a:br>
            <a:r>
              <a:rPr lang="da-DK" sz="2200" dirty="0"/>
              <a:t> - overmelding i fjendens farve som </a:t>
            </a:r>
            <a:r>
              <a:rPr lang="da-DK" sz="2200" dirty="0" err="1"/>
              <a:t>stayman</a:t>
            </a:r>
            <a:br>
              <a:rPr lang="da-DK" dirty="0"/>
            </a:br>
            <a:endParaRPr lang="da-DK" sz="1600" dirty="0"/>
          </a:p>
        </p:txBody>
      </p:sp>
      <p:sp>
        <p:nvSpPr>
          <p:cNvPr id="3" name="Pladsholder til indhold 2">
            <a:extLst>
              <a:ext uri="{FF2B5EF4-FFF2-40B4-BE49-F238E27FC236}">
                <a16:creationId xmlns:a16="http://schemas.microsoft.com/office/drawing/2014/main" id="{010FE286-4C64-1B43-B531-1014AC6E96B0}"/>
              </a:ext>
            </a:extLst>
          </p:cNvPr>
          <p:cNvSpPr>
            <a:spLocks noGrp="1"/>
          </p:cNvSpPr>
          <p:nvPr>
            <p:ph idx="1"/>
          </p:nvPr>
        </p:nvSpPr>
        <p:spPr>
          <a:xfrm>
            <a:off x="1451579" y="2015732"/>
            <a:ext cx="9603275" cy="3450613"/>
          </a:xfrm>
        </p:spPr>
        <p:txBody>
          <a:bodyPr>
            <a:normAutofit fontScale="85000" lnSpcReduction="10000"/>
          </a:bodyPr>
          <a:lstStyle/>
          <a:p>
            <a:pPr marL="0" indent="0">
              <a:buNone/>
            </a:pPr>
            <a:r>
              <a:rPr lang="da-DK" dirty="0"/>
              <a:t>Har svarer en 4 farve i major overmelder han i fjendens farve, hvilket er en slags </a:t>
            </a:r>
            <a:r>
              <a:rPr lang="da-DK" dirty="0" err="1"/>
              <a:t>Stayman</a:t>
            </a:r>
            <a:br>
              <a:rPr lang="da-DK" dirty="0"/>
            </a:br>
            <a:endParaRPr lang="da-DK" dirty="0"/>
          </a:p>
          <a:p>
            <a:pPr marL="0" indent="0">
              <a:buNone/>
            </a:pPr>
            <a:r>
              <a:rPr lang="da-DK" dirty="0"/>
              <a:t>N	Ø	S 	V	</a:t>
            </a:r>
          </a:p>
          <a:p>
            <a:pPr marL="0" indent="0">
              <a:buNone/>
            </a:pPr>
            <a:r>
              <a:rPr lang="da-DK" dirty="0"/>
              <a:t>1NT 	2♠	3♠ = er udgangskrav og ”</a:t>
            </a:r>
            <a:r>
              <a:rPr lang="da-DK" dirty="0" err="1"/>
              <a:t>Stayman</a:t>
            </a:r>
            <a:r>
              <a:rPr lang="da-DK" dirty="0"/>
              <a:t>” og Benægter samtidig sparhold. </a:t>
            </a:r>
          </a:p>
          <a:p>
            <a:pPr marL="0" indent="0">
              <a:buNone/>
            </a:pPr>
            <a:r>
              <a:rPr lang="da-DK" dirty="0"/>
              <a:t>Med sparhold går man over </a:t>
            </a:r>
            <a:r>
              <a:rPr lang="da-DK" dirty="0" err="1"/>
              <a:t>Lebensohl</a:t>
            </a:r>
            <a:r>
              <a:rPr lang="da-DK" dirty="0"/>
              <a:t>  og overmelder derefter i modstandernes farve</a:t>
            </a:r>
          </a:p>
          <a:p>
            <a:pPr marL="0" indent="0">
              <a:buNone/>
            </a:pPr>
            <a:r>
              <a:rPr lang="da-DK" dirty="0"/>
              <a:t>N	Ø	S 	V</a:t>
            </a:r>
          </a:p>
          <a:p>
            <a:pPr marL="0" indent="0">
              <a:buNone/>
            </a:pPr>
            <a:r>
              <a:rPr lang="da-DK" dirty="0"/>
              <a:t>1NT	2♠	2NT	PAS</a:t>
            </a:r>
          </a:p>
          <a:p>
            <a:pPr marL="0" indent="0">
              <a:buNone/>
            </a:pPr>
            <a:r>
              <a:rPr lang="da-DK" dirty="0"/>
              <a:t>3</a:t>
            </a:r>
            <a:r>
              <a:rPr lang="da-DK" dirty="0">
                <a:solidFill>
                  <a:srgbClr val="00B050"/>
                </a:solidFill>
              </a:rPr>
              <a:t>♣	</a:t>
            </a:r>
            <a:r>
              <a:rPr lang="da-DK" dirty="0"/>
              <a:t>PAS	3♠ = viser sparhold og søger major </a:t>
            </a:r>
            <a:r>
              <a:rPr lang="da-DK" dirty="0" err="1"/>
              <a:t>fit</a:t>
            </a:r>
            <a:r>
              <a:rPr lang="da-DK" dirty="0"/>
              <a:t>.</a:t>
            </a:r>
            <a:br>
              <a:rPr lang="da-DK" dirty="0"/>
            </a:br>
            <a:endParaRPr lang="da-DK" dirty="0"/>
          </a:p>
          <a:p>
            <a:pPr marL="0" indent="0">
              <a:buNone/>
            </a:pPr>
            <a:endParaRPr lang="da-DK" dirty="0"/>
          </a:p>
        </p:txBody>
      </p:sp>
      <p:sp>
        <p:nvSpPr>
          <p:cNvPr id="4" name="Tekstfelt 3">
            <a:extLst>
              <a:ext uri="{FF2B5EF4-FFF2-40B4-BE49-F238E27FC236}">
                <a16:creationId xmlns:a16="http://schemas.microsoft.com/office/drawing/2014/main" id="{0E143841-097F-F840-9B63-74A6AF8D87FD}"/>
              </a:ext>
            </a:extLst>
          </p:cNvPr>
          <p:cNvSpPr txBox="1"/>
          <p:nvPr/>
        </p:nvSpPr>
        <p:spPr>
          <a:xfrm>
            <a:off x="9768597" y="2095543"/>
            <a:ext cx="2138482" cy="1754326"/>
          </a:xfrm>
          <a:prstGeom prst="rect">
            <a:avLst/>
          </a:prstGeom>
          <a:noFill/>
        </p:spPr>
        <p:txBody>
          <a:bodyPr wrap="square" rtlCol="0">
            <a:spAutoFit/>
          </a:bodyPr>
          <a:lstStyle/>
          <a:p>
            <a:r>
              <a:rPr lang="da-DK" dirty="0"/>
              <a:t>Uden sparhold</a:t>
            </a:r>
          </a:p>
          <a:p>
            <a:endParaRPr lang="da-DK" dirty="0"/>
          </a:p>
          <a:p>
            <a:r>
              <a:rPr lang="da-DK" dirty="0"/>
              <a:t>♠ 6 5</a:t>
            </a:r>
            <a:br>
              <a:rPr lang="da-DK" dirty="0"/>
            </a:br>
            <a:r>
              <a:rPr lang="da-DK" dirty="0"/>
              <a:t>♥ K D T 7</a:t>
            </a:r>
            <a:br>
              <a:rPr lang="da-DK" dirty="0"/>
            </a:br>
            <a:r>
              <a:rPr lang="da-DK" dirty="0"/>
              <a:t>♦ E 4</a:t>
            </a:r>
            <a:br>
              <a:rPr lang="da-DK" dirty="0"/>
            </a:br>
            <a:r>
              <a:rPr lang="da-DK" dirty="0"/>
              <a:t>♣ D 7 6 5 4</a:t>
            </a:r>
          </a:p>
        </p:txBody>
      </p:sp>
      <p:sp>
        <p:nvSpPr>
          <p:cNvPr id="5" name="Tekstfelt 4">
            <a:extLst>
              <a:ext uri="{FF2B5EF4-FFF2-40B4-BE49-F238E27FC236}">
                <a16:creationId xmlns:a16="http://schemas.microsoft.com/office/drawing/2014/main" id="{0131B537-2432-3F48-A80C-87C076ADDF8A}"/>
              </a:ext>
            </a:extLst>
          </p:cNvPr>
          <p:cNvSpPr txBox="1"/>
          <p:nvPr/>
        </p:nvSpPr>
        <p:spPr>
          <a:xfrm>
            <a:off x="7611806" y="4299155"/>
            <a:ext cx="2775473" cy="1754326"/>
          </a:xfrm>
          <a:prstGeom prst="rect">
            <a:avLst/>
          </a:prstGeom>
          <a:noFill/>
        </p:spPr>
        <p:txBody>
          <a:bodyPr wrap="square" rtlCol="0">
            <a:spAutoFit/>
          </a:bodyPr>
          <a:lstStyle/>
          <a:p>
            <a:r>
              <a:rPr lang="da-DK" dirty="0"/>
              <a:t>Med sparhold - over 2NT:</a:t>
            </a:r>
            <a:br>
              <a:rPr lang="da-DK" dirty="0"/>
            </a:br>
            <a:endParaRPr lang="da-DK" dirty="0"/>
          </a:p>
          <a:p>
            <a:r>
              <a:rPr lang="da-DK" dirty="0"/>
              <a:t>♠ K 10 7</a:t>
            </a:r>
            <a:br>
              <a:rPr lang="da-DK" dirty="0"/>
            </a:br>
            <a:r>
              <a:rPr lang="da-DK" dirty="0"/>
              <a:t>♥ E 9 8 6</a:t>
            </a:r>
            <a:br>
              <a:rPr lang="da-DK" dirty="0"/>
            </a:br>
            <a:r>
              <a:rPr lang="da-DK" dirty="0"/>
              <a:t>♦ K B 7 3</a:t>
            </a:r>
            <a:br>
              <a:rPr lang="da-DK" dirty="0"/>
            </a:br>
            <a:r>
              <a:rPr lang="da-DK" dirty="0"/>
              <a:t>♣ 8 7</a:t>
            </a:r>
          </a:p>
        </p:txBody>
      </p:sp>
    </p:spTree>
    <p:extLst>
      <p:ext uri="{BB962C8B-B14F-4D97-AF65-F5344CB8AC3E}">
        <p14:creationId xmlns:p14="http://schemas.microsoft.com/office/powerpoint/2010/main" val="3301511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B2AFAF-A6A8-9146-A218-86DD88F8DD62}"/>
              </a:ext>
            </a:extLst>
          </p:cNvPr>
          <p:cNvSpPr>
            <a:spLocks noGrp="1"/>
          </p:cNvSpPr>
          <p:nvPr>
            <p:ph type="title"/>
          </p:nvPr>
        </p:nvSpPr>
        <p:spPr/>
        <p:txBody>
          <a:bodyPr>
            <a:normAutofit/>
          </a:bodyPr>
          <a:lstStyle/>
          <a:p>
            <a:r>
              <a:rPr lang="da-DK" dirty="0" err="1"/>
              <a:t>Lebensohl</a:t>
            </a:r>
            <a:br>
              <a:rPr lang="da-DK" dirty="0"/>
            </a:br>
            <a:br>
              <a:rPr lang="da-DK" sz="1600" dirty="0"/>
            </a:br>
            <a:r>
              <a:rPr lang="da-DK" sz="1600" dirty="0"/>
              <a:t>Når svarer vil foreslå 3NT – med eller uden eget hold i </a:t>
            </a:r>
            <a:r>
              <a:rPr lang="da-DK" sz="1600" dirty="0" err="1"/>
              <a:t>indmeldsfarven</a:t>
            </a:r>
            <a:endParaRPr lang="da-DK" sz="1600" dirty="0"/>
          </a:p>
        </p:txBody>
      </p:sp>
      <p:sp>
        <p:nvSpPr>
          <p:cNvPr id="3" name="Pladsholder til indhold 2">
            <a:extLst>
              <a:ext uri="{FF2B5EF4-FFF2-40B4-BE49-F238E27FC236}">
                <a16:creationId xmlns:a16="http://schemas.microsoft.com/office/drawing/2014/main" id="{C0DADA31-F661-2D44-A01A-530206BA2D82}"/>
              </a:ext>
            </a:extLst>
          </p:cNvPr>
          <p:cNvSpPr>
            <a:spLocks noGrp="1"/>
          </p:cNvSpPr>
          <p:nvPr>
            <p:ph idx="1"/>
          </p:nvPr>
        </p:nvSpPr>
        <p:spPr>
          <a:xfrm>
            <a:off x="1451579" y="2015732"/>
            <a:ext cx="9603275" cy="3788720"/>
          </a:xfrm>
        </p:spPr>
        <p:txBody>
          <a:bodyPr>
            <a:normAutofit fontScale="92500" lnSpcReduction="20000"/>
          </a:bodyPr>
          <a:lstStyle/>
          <a:p>
            <a:pPr marL="0" indent="0">
              <a:buNone/>
            </a:pPr>
            <a:r>
              <a:rPr lang="da-DK" dirty="0"/>
              <a:t>N	Ø	S 	V</a:t>
            </a:r>
          </a:p>
          <a:p>
            <a:pPr marL="0" indent="0">
              <a:buNone/>
            </a:pPr>
            <a:r>
              <a:rPr lang="da-DK" dirty="0"/>
              <a:t>1NT	2♠	2NT	PAS</a:t>
            </a:r>
          </a:p>
          <a:p>
            <a:pPr marL="0" indent="0">
              <a:buNone/>
            </a:pPr>
            <a:r>
              <a:rPr lang="da-DK" dirty="0"/>
              <a:t>3♣	PAS	3NT = viser sparhold styrke til 3NT</a:t>
            </a:r>
          </a:p>
          <a:p>
            <a:pPr marL="0" indent="0">
              <a:buNone/>
            </a:pPr>
            <a:endParaRPr lang="da-DK" dirty="0"/>
          </a:p>
          <a:p>
            <a:pPr marL="0" indent="0">
              <a:buNone/>
            </a:pPr>
            <a:r>
              <a:rPr lang="da-DK" dirty="0"/>
              <a:t>N	Ø	S 	V</a:t>
            </a:r>
          </a:p>
          <a:p>
            <a:pPr marL="0" indent="0">
              <a:buNone/>
            </a:pPr>
            <a:r>
              <a:rPr lang="da-DK" dirty="0"/>
              <a:t>1NT	2♠	3NT = styrke til 3NT uden sparhold</a:t>
            </a:r>
          </a:p>
          <a:p>
            <a:pPr marL="0" indent="0">
              <a:buNone/>
            </a:pPr>
            <a:endParaRPr lang="da-DK" dirty="0"/>
          </a:p>
          <a:p>
            <a:pPr marL="0" indent="0">
              <a:buNone/>
            </a:pPr>
            <a:endParaRPr lang="da-DK" dirty="0"/>
          </a:p>
          <a:p>
            <a:pPr marL="0" indent="0">
              <a:buNone/>
            </a:pPr>
            <a:r>
              <a:rPr lang="da-DK" dirty="0"/>
              <a:t>Har åbner heller ikke sparhold meldes der 4 farver nedefra på 4 trinnet.</a:t>
            </a:r>
          </a:p>
          <a:p>
            <a:pPr marL="0" indent="0">
              <a:buNone/>
            </a:pPr>
            <a:endParaRPr lang="da-DK" dirty="0"/>
          </a:p>
        </p:txBody>
      </p:sp>
    </p:spTree>
    <p:extLst>
      <p:ext uri="{BB962C8B-B14F-4D97-AF65-F5344CB8AC3E}">
        <p14:creationId xmlns:p14="http://schemas.microsoft.com/office/powerpoint/2010/main" val="2946957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98D3F9-1D91-EA44-BF56-15B2718D15B0}"/>
              </a:ext>
            </a:extLst>
          </p:cNvPr>
          <p:cNvSpPr>
            <a:spLocks noGrp="1"/>
          </p:cNvSpPr>
          <p:nvPr>
            <p:ph type="title"/>
          </p:nvPr>
        </p:nvSpPr>
        <p:spPr/>
        <p:txBody>
          <a:bodyPr/>
          <a:lstStyle/>
          <a:p>
            <a:r>
              <a:rPr lang="da-DK" dirty="0" err="1"/>
              <a:t>Lebensohl</a:t>
            </a:r>
            <a:r>
              <a:rPr lang="da-DK" dirty="0"/>
              <a:t> efter makkers 1NT indmelding</a:t>
            </a:r>
            <a:br>
              <a:rPr lang="da-DK" dirty="0"/>
            </a:br>
            <a:r>
              <a:rPr lang="da-DK" dirty="0"/>
              <a:t> </a:t>
            </a:r>
            <a:r>
              <a:rPr lang="da-DK" sz="2400" dirty="0"/>
              <a:t>- og støtte fra 3. hånd</a:t>
            </a:r>
          </a:p>
        </p:txBody>
      </p:sp>
      <p:pic>
        <p:nvPicPr>
          <p:cNvPr id="4" name="Picture 40">
            <a:extLst>
              <a:ext uri="{FF2B5EF4-FFF2-40B4-BE49-F238E27FC236}">
                <a16:creationId xmlns:a16="http://schemas.microsoft.com/office/drawing/2014/main" id="{35578DEB-A364-E547-B2BA-BF743153AC5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flipH="1">
            <a:off x="4658971" y="2731401"/>
            <a:ext cx="2272846" cy="2272846"/>
          </a:xfrm>
          <a:prstGeom prst="rect">
            <a:avLst/>
          </a:prstGeom>
          <a:noFill/>
          <a:extLst>
            <a:ext uri="{909E8E84-426E-40DD-AFC4-6F175D3DCCD1}">
              <a14:hiddenFill xmlns:a14="http://schemas.microsoft.com/office/drawing/2010/main">
                <a:solidFill>
                  <a:srgbClr val="FFFFFF"/>
                </a:solidFill>
              </a14:hiddenFill>
            </a:ext>
          </a:extLst>
        </p:spPr>
      </p:pic>
      <p:sp>
        <p:nvSpPr>
          <p:cNvPr id="5" name="Tekstfelt 4">
            <a:extLst>
              <a:ext uri="{FF2B5EF4-FFF2-40B4-BE49-F238E27FC236}">
                <a16:creationId xmlns:a16="http://schemas.microsoft.com/office/drawing/2014/main" id="{B44D698A-5CC4-9A44-979D-87B2309DF783}"/>
              </a:ext>
            </a:extLst>
          </p:cNvPr>
          <p:cNvSpPr txBox="1"/>
          <p:nvPr/>
        </p:nvSpPr>
        <p:spPr>
          <a:xfrm>
            <a:off x="4046107" y="5287202"/>
            <a:ext cx="3404801" cy="369332"/>
          </a:xfrm>
          <a:prstGeom prst="rect">
            <a:avLst/>
          </a:prstGeom>
          <a:noFill/>
        </p:spPr>
        <p:txBody>
          <a:bodyPr wrap="square" rtlCol="0">
            <a:spAutoFit/>
          </a:bodyPr>
          <a:lstStyle/>
          <a:p>
            <a:r>
              <a:rPr lang="da-DK" dirty="0">
                <a:ea typeface="Apple Symbols" panose="02000000000000000000" pitchFamily="2" charset="-79"/>
                <a:cs typeface="Apple Symbols" panose="02000000000000000000" pitchFamily="2" charset="-79"/>
              </a:rPr>
              <a:t>♠︎ D 2 </a:t>
            </a:r>
            <a:r>
              <a:rPr lang="da-DK" dirty="0">
                <a:solidFill>
                  <a:srgbClr val="FF0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3 </a:t>
            </a:r>
            <a:r>
              <a:rPr lang="da-DK" dirty="0">
                <a:solidFill>
                  <a:srgbClr val="FFC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B 5 2 ♣︎ B 9 8 6 4 3 2</a:t>
            </a:r>
            <a:endParaRPr lang="da-DK" dirty="0"/>
          </a:p>
        </p:txBody>
      </p:sp>
      <p:sp>
        <p:nvSpPr>
          <p:cNvPr id="7" name="Tekstfelt 6">
            <a:extLst>
              <a:ext uri="{FF2B5EF4-FFF2-40B4-BE49-F238E27FC236}">
                <a16:creationId xmlns:a16="http://schemas.microsoft.com/office/drawing/2014/main" id="{C3C3171B-A050-1041-8177-DE25ED2FAFAE}"/>
              </a:ext>
            </a:extLst>
          </p:cNvPr>
          <p:cNvSpPr txBox="1"/>
          <p:nvPr/>
        </p:nvSpPr>
        <p:spPr>
          <a:xfrm>
            <a:off x="7199092" y="3428999"/>
            <a:ext cx="768153" cy="461665"/>
          </a:xfrm>
          <a:prstGeom prst="rect">
            <a:avLst/>
          </a:prstGeom>
          <a:noFill/>
        </p:spPr>
        <p:txBody>
          <a:bodyPr wrap="square" rtlCol="0">
            <a:spAutoFit/>
          </a:bodyPr>
          <a:lstStyle/>
          <a:p>
            <a:r>
              <a:rPr lang="da-DK" sz="2400" dirty="0">
                <a:ea typeface="Apple Symbols" panose="02000000000000000000" pitchFamily="2" charset="-79"/>
                <a:cs typeface="Apple Symbols" panose="02000000000000000000" pitchFamily="2" charset="-79"/>
              </a:rPr>
              <a:t>2</a:t>
            </a:r>
            <a:r>
              <a:rPr lang="da-DK" sz="2400" dirty="0">
                <a:solidFill>
                  <a:srgbClr val="FF0000"/>
                </a:solidFill>
                <a:ea typeface="Apple Symbols" panose="02000000000000000000" pitchFamily="2" charset="-79"/>
                <a:cs typeface="Apple Symbols" panose="02000000000000000000" pitchFamily="2" charset="-79"/>
              </a:rPr>
              <a:t>♥︎</a:t>
            </a:r>
            <a:endParaRPr lang="da-DK" sz="2400" dirty="0"/>
          </a:p>
        </p:txBody>
      </p:sp>
      <p:sp>
        <p:nvSpPr>
          <p:cNvPr id="9" name="Tekstfelt 8">
            <a:extLst>
              <a:ext uri="{FF2B5EF4-FFF2-40B4-BE49-F238E27FC236}">
                <a16:creationId xmlns:a16="http://schemas.microsoft.com/office/drawing/2014/main" id="{F3F66B6D-E0F8-3048-BB80-CC38D0674218}"/>
              </a:ext>
            </a:extLst>
          </p:cNvPr>
          <p:cNvSpPr txBox="1"/>
          <p:nvPr/>
        </p:nvSpPr>
        <p:spPr>
          <a:xfrm>
            <a:off x="5352264" y="2269736"/>
            <a:ext cx="1031777" cy="461665"/>
          </a:xfrm>
          <a:prstGeom prst="rect">
            <a:avLst/>
          </a:prstGeom>
          <a:noFill/>
        </p:spPr>
        <p:txBody>
          <a:bodyPr wrap="square" rtlCol="0">
            <a:spAutoFit/>
          </a:bodyPr>
          <a:lstStyle/>
          <a:p>
            <a:r>
              <a:rPr lang="da-DK" sz="2400" dirty="0"/>
              <a:t>1 NT</a:t>
            </a:r>
          </a:p>
        </p:txBody>
      </p:sp>
      <p:sp>
        <p:nvSpPr>
          <p:cNvPr id="11" name="Tekstfelt 10">
            <a:extLst>
              <a:ext uri="{FF2B5EF4-FFF2-40B4-BE49-F238E27FC236}">
                <a16:creationId xmlns:a16="http://schemas.microsoft.com/office/drawing/2014/main" id="{637BA444-0A8F-F04C-9A1E-CC7B304D9C35}"/>
              </a:ext>
            </a:extLst>
          </p:cNvPr>
          <p:cNvSpPr txBox="1"/>
          <p:nvPr/>
        </p:nvSpPr>
        <p:spPr>
          <a:xfrm>
            <a:off x="4007619" y="5339136"/>
            <a:ext cx="3575550" cy="369332"/>
          </a:xfrm>
          <a:prstGeom prst="rect">
            <a:avLst/>
          </a:prstGeom>
          <a:solidFill>
            <a:schemeClr val="bg1">
              <a:lumMod val="85000"/>
            </a:schemeClr>
          </a:solidFill>
        </p:spPr>
        <p:txBody>
          <a:bodyPr wrap="square" rtlCol="0">
            <a:spAutoFit/>
          </a:bodyPr>
          <a:lstStyle/>
          <a:p>
            <a:r>
              <a:rPr lang="da-DK" dirty="0">
                <a:ea typeface="Apple Symbols" panose="02000000000000000000" pitchFamily="2" charset="-79"/>
                <a:cs typeface="Apple Symbols" panose="02000000000000000000" pitchFamily="2" charset="-79"/>
              </a:rPr>
              <a:t>♠︎ D 2 </a:t>
            </a:r>
            <a:r>
              <a:rPr lang="da-DK" dirty="0">
                <a:solidFill>
                  <a:srgbClr val="FF0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3 2 </a:t>
            </a:r>
            <a:r>
              <a:rPr lang="da-DK" dirty="0">
                <a:solidFill>
                  <a:srgbClr val="FFC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B 5 2 ♣︎ E D 6 4 3 2</a:t>
            </a:r>
            <a:endParaRPr lang="da-DK" dirty="0"/>
          </a:p>
        </p:txBody>
      </p:sp>
      <p:sp>
        <p:nvSpPr>
          <p:cNvPr id="13" name="Tekstfelt 12">
            <a:extLst>
              <a:ext uri="{FF2B5EF4-FFF2-40B4-BE49-F238E27FC236}">
                <a16:creationId xmlns:a16="http://schemas.microsoft.com/office/drawing/2014/main" id="{76BB5DDF-ABF6-BA48-A89D-E1A71D75FC94}"/>
              </a:ext>
            </a:extLst>
          </p:cNvPr>
          <p:cNvSpPr txBox="1"/>
          <p:nvPr/>
        </p:nvSpPr>
        <p:spPr>
          <a:xfrm>
            <a:off x="4046107" y="5386359"/>
            <a:ext cx="3409122" cy="369332"/>
          </a:xfrm>
          <a:prstGeom prst="rect">
            <a:avLst/>
          </a:prstGeom>
          <a:solidFill>
            <a:schemeClr val="bg1">
              <a:lumMod val="85000"/>
            </a:schemeClr>
          </a:solidFill>
        </p:spPr>
        <p:txBody>
          <a:bodyPr wrap="square" rtlCol="0">
            <a:spAutoFit/>
          </a:bodyPr>
          <a:lstStyle/>
          <a:p>
            <a:r>
              <a:rPr lang="da-DK" dirty="0">
                <a:ea typeface="Apple Symbols" panose="02000000000000000000" pitchFamily="2" charset="-79"/>
                <a:cs typeface="Apple Symbols" panose="02000000000000000000" pitchFamily="2" charset="-79"/>
              </a:rPr>
              <a:t>♠︎ T 9 6 5 2 </a:t>
            </a:r>
            <a:r>
              <a:rPr lang="da-DK" dirty="0">
                <a:solidFill>
                  <a:srgbClr val="FF0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3 2 </a:t>
            </a:r>
            <a:r>
              <a:rPr lang="da-DK" dirty="0">
                <a:solidFill>
                  <a:srgbClr val="FFC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B 5 ♣ ︎D 3 6 4</a:t>
            </a:r>
            <a:endParaRPr lang="da-DK" dirty="0"/>
          </a:p>
        </p:txBody>
      </p:sp>
      <p:sp>
        <p:nvSpPr>
          <p:cNvPr id="12" name="Tekstfelt 11">
            <a:extLst>
              <a:ext uri="{FF2B5EF4-FFF2-40B4-BE49-F238E27FC236}">
                <a16:creationId xmlns:a16="http://schemas.microsoft.com/office/drawing/2014/main" id="{B93DE73C-3710-0D4B-9658-376E0090E02D}"/>
              </a:ext>
            </a:extLst>
          </p:cNvPr>
          <p:cNvSpPr txBox="1"/>
          <p:nvPr/>
        </p:nvSpPr>
        <p:spPr>
          <a:xfrm>
            <a:off x="4007618" y="5374865"/>
            <a:ext cx="3575550" cy="369332"/>
          </a:xfrm>
          <a:prstGeom prst="rect">
            <a:avLst/>
          </a:prstGeom>
          <a:solidFill>
            <a:schemeClr val="bg1">
              <a:lumMod val="85000"/>
            </a:schemeClr>
          </a:solidFill>
        </p:spPr>
        <p:txBody>
          <a:bodyPr wrap="square" rtlCol="0">
            <a:spAutoFit/>
          </a:bodyPr>
          <a:lstStyle/>
          <a:p>
            <a:r>
              <a:rPr lang="da-DK" dirty="0">
                <a:ea typeface="Apple Symbols" panose="02000000000000000000" pitchFamily="2" charset="-79"/>
                <a:cs typeface="Apple Symbols" panose="02000000000000000000" pitchFamily="2" charset="-79"/>
              </a:rPr>
              <a:t>♠︎ E D T 5 2 </a:t>
            </a:r>
            <a:r>
              <a:rPr lang="da-DK" dirty="0">
                <a:solidFill>
                  <a:srgbClr val="FF0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3 2 </a:t>
            </a:r>
            <a:r>
              <a:rPr lang="da-DK" dirty="0">
                <a:solidFill>
                  <a:srgbClr val="FFC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B 5 ♣ ︎D 3 6 4</a:t>
            </a:r>
            <a:endParaRPr lang="da-DK" dirty="0"/>
          </a:p>
        </p:txBody>
      </p:sp>
      <p:sp>
        <p:nvSpPr>
          <p:cNvPr id="14" name="Tekstfelt 13">
            <a:extLst>
              <a:ext uri="{FF2B5EF4-FFF2-40B4-BE49-F238E27FC236}">
                <a16:creationId xmlns:a16="http://schemas.microsoft.com/office/drawing/2014/main" id="{E458730B-CFED-1B4D-8804-6A3073D18921}"/>
              </a:ext>
            </a:extLst>
          </p:cNvPr>
          <p:cNvSpPr txBox="1"/>
          <p:nvPr/>
        </p:nvSpPr>
        <p:spPr>
          <a:xfrm>
            <a:off x="4050678" y="5386359"/>
            <a:ext cx="3596460" cy="369332"/>
          </a:xfrm>
          <a:prstGeom prst="rect">
            <a:avLst/>
          </a:prstGeom>
          <a:solidFill>
            <a:schemeClr val="bg1">
              <a:lumMod val="85000"/>
            </a:schemeClr>
          </a:solidFill>
        </p:spPr>
        <p:txBody>
          <a:bodyPr wrap="square" rtlCol="0">
            <a:spAutoFit/>
          </a:bodyPr>
          <a:lstStyle/>
          <a:p>
            <a:r>
              <a:rPr lang="da-DK" dirty="0">
                <a:ea typeface="Apple Symbols" panose="02000000000000000000" pitchFamily="2" charset="-79"/>
                <a:cs typeface="Apple Symbols" panose="02000000000000000000" pitchFamily="2" charset="-79"/>
              </a:rPr>
              <a:t>♠︎ K 9 6 5  </a:t>
            </a:r>
            <a:r>
              <a:rPr lang="da-DK" dirty="0">
                <a:solidFill>
                  <a:srgbClr val="FF0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3 2 </a:t>
            </a:r>
            <a:r>
              <a:rPr lang="da-DK" dirty="0">
                <a:solidFill>
                  <a:srgbClr val="FFC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E B 5 ♣ ︎D 8 6 4</a:t>
            </a:r>
            <a:endParaRPr lang="da-DK" dirty="0"/>
          </a:p>
        </p:txBody>
      </p:sp>
      <p:sp>
        <p:nvSpPr>
          <p:cNvPr id="15" name="Tekstfelt 14">
            <a:extLst>
              <a:ext uri="{FF2B5EF4-FFF2-40B4-BE49-F238E27FC236}">
                <a16:creationId xmlns:a16="http://schemas.microsoft.com/office/drawing/2014/main" id="{8A7849B5-F9A8-3744-83C3-943EF2A8311F}"/>
              </a:ext>
            </a:extLst>
          </p:cNvPr>
          <p:cNvSpPr txBox="1"/>
          <p:nvPr/>
        </p:nvSpPr>
        <p:spPr>
          <a:xfrm>
            <a:off x="4041786" y="5386359"/>
            <a:ext cx="3596460" cy="369332"/>
          </a:xfrm>
          <a:prstGeom prst="rect">
            <a:avLst/>
          </a:prstGeom>
          <a:solidFill>
            <a:schemeClr val="bg1">
              <a:lumMod val="85000"/>
            </a:schemeClr>
          </a:solidFill>
        </p:spPr>
        <p:txBody>
          <a:bodyPr wrap="square" rtlCol="0">
            <a:spAutoFit/>
          </a:bodyPr>
          <a:lstStyle/>
          <a:p>
            <a:r>
              <a:rPr lang="da-DK" dirty="0">
                <a:ea typeface="Apple Symbols" panose="02000000000000000000" pitchFamily="2" charset="-79"/>
                <a:cs typeface="Apple Symbols" panose="02000000000000000000" pitchFamily="2" charset="-79"/>
              </a:rPr>
              <a:t>♠︎ K 9 6 5  </a:t>
            </a:r>
            <a:r>
              <a:rPr lang="da-DK" dirty="0">
                <a:solidFill>
                  <a:srgbClr val="FF0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E B 9 </a:t>
            </a:r>
            <a:r>
              <a:rPr lang="da-DK" dirty="0">
                <a:solidFill>
                  <a:srgbClr val="FFC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B 5 ♣ ︎D 8 6 4</a:t>
            </a:r>
            <a:endParaRPr lang="da-DK" dirty="0"/>
          </a:p>
        </p:txBody>
      </p:sp>
      <p:sp>
        <p:nvSpPr>
          <p:cNvPr id="17" name="Tekstfelt 16">
            <a:extLst>
              <a:ext uri="{FF2B5EF4-FFF2-40B4-BE49-F238E27FC236}">
                <a16:creationId xmlns:a16="http://schemas.microsoft.com/office/drawing/2014/main" id="{857A48CF-54BA-5444-9A15-F011E31F83FE}"/>
              </a:ext>
            </a:extLst>
          </p:cNvPr>
          <p:cNvSpPr txBox="1"/>
          <p:nvPr/>
        </p:nvSpPr>
        <p:spPr>
          <a:xfrm>
            <a:off x="3755804" y="3429000"/>
            <a:ext cx="768153" cy="461665"/>
          </a:xfrm>
          <a:prstGeom prst="rect">
            <a:avLst/>
          </a:prstGeom>
          <a:noFill/>
        </p:spPr>
        <p:txBody>
          <a:bodyPr wrap="square" rtlCol="0">
            <a:spAutoFit/>
          </a:bodyPr>
          <a:lstStyle/>
          <a:p>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endParaRPr lang="da-DK" sz="2400" dirty="0"/>
          </a:p>
        </p:txBody>
      </p:sp>
      <p:sp>
        <p:nvSpPr>
          <p:cNvPr id="3" name="Tekstfelt 2">
            <a:extLst>
              <a:ext uri="{FF2B5EF4-FFF2-40B4-BE49-F238E27FC236}">
                <a16:creationId xmlns:a16="http://schemas.microsoft.com/office/drawing/2014/main" id="{A20E4A7E-481F-B04E-AA76-E1921EB82104}"/>
              </a:ext>
            </a:extLst>
          </p:cNvPr>
          <p:cNvSpPr txBox="1"/>
          <p:nvPr/>
        </p:nvSpPr>
        <p:spPr>
          <a:xfrm>
            <a:off x="9850522" y="3606214"/>
            <a:ext cx="1204332" cy="523220"/>
          </a:xfrm>
          <a:prstGeom prst="rect">
            <a:avLst/>
          </a:prstGeom>
          <a:solidFill>
            <a:schemeClr val="bg1"/>
          </a:solidFill>
        </p:spPr>
        <p:txBody>
          <a:bodyPr wrap="square" rtlCol="0">
            <a:spAutoFit/>
          </a:bodyPr>
          <a:lstStyle/>
          <a:p>
            <a:r>
              <a:rPr lang="da-DK" sz="2800" dirty="0">
                <a:ea typeface="Apple Symbols" panose="02000000000000000000" pitchFamily="2" charset="-79"/>
                <a:cs typeface="Apple Symbols" panose="02000000000000000000" pitchFamily="2" charset="-79"/>
              </a:rPr>
              <a:t>2NT</a:t>
            </a:r>
            <a:endParaRPr lang="da-DK" sz="2800" dirty="0"/>
          </a:p>
        </p:txBody>
      </p:sp>
      <p:sp>
        <p:nvSpPr>
          <p:cNvPr id="16" name="Tekstfelt 15">
            <a:extLst>
              <a:ext uri="{FF2B5EF4-FFF2-40B4-BE49-F238E27FC236}">
                <a16:creationId xmlns:a16="http://schemas.microsoft.com/office/drawing/2014/main" id="{2AD37017-31CD-D048-AF4D-BABC799634B3}"/>
              </a:ext>
            </a:extLst>
          </p:cNvPr>
          <p:cNvSpPr txBox="1"/>
          <p:nvPr/>
        </p:nvSpPr>
        <p:spPr>
          <a:xfrm>
            <a:off x="9850522" y="3643131"/>
            <a:ext cx="1204332" cy="523220"/>
          </a:xfrm>
          <a:prstGeom prst="rect">
            <a:avLst/>
          </a:prstGeom>
          <a:solidFill>
            <a:schemeClr val="bg1"/>
          </a:solidFill>
        </p:spPr>
        <p:txBody>
          <a:bodyPr wrap="square" rtlCol="0">
            <a:spAutoFit/>
          </a:bodyPr>
          <a:lstStyle/>
          <a:p>
            <a:r>
              <a:rPr lang="da-DK" sz="2800" dirty="0">
                <a:ea typeface="Apple Symbols" panose="02000000000000000000" pitchFamily="2" charset="-79"/>
                <a:cs typeface="Apple Symbols" panose="02000000000000000000" pitchFamily="2" charset="-79"/>
              </a:rPr>
              <a:t>3</a:t>
            </a:r>
            <a:r>
              <a:rPr lang="da-DK" sz="2800" dirty="0">
                <a:solidFill>
                  <a:srgbClr val="00B050"/>
                </a:solidFill>
                <a:ea typeface="Apple Symbols" panose="02000000000000000000" pitchFamily="2" charset="-79"/>
                <a:cs typeface="Apple Symbols" panose="02000000000000000000" pitchFamily="2" charset="-79"/>
              </a:rPr>
              <a:t>♣︎</a:t>
            </a:r>
            <a:endParaRPr lang="da-DK" sz="2800" dirty="0">
              <a:solidFill>
                <a:srgbClr val="00B050"/>
              </a:solidFill>
            </a:endParaRPr>
          </a:p>
        </p:txBody>
      </p:sp>
      <p:sp>
        <p:nvSpPr>
          <p:cNvPr id="18" name="Tekstfelt 17">
            <a:extLst>
              <a:ext uri="{FF2B5EF4-FFF2-40B4-BE49-F238E27FC236}">
                <a16:creationId xmlns:a16="http://schemas.microsoft.com/office/drawing/2014/main" id="{816E610F-BB12-A245-8020-C833910ADE98}"/>
              </a:ext>
            </a:extLst>
          </p:cNvPr>
          <p:cNvSpPr txBox="1"/>
          <p:nvPr/>
        </p:nvSpPr>
        <p:spPr>
          <a:xfrm>
            <a:off x="9850522" y="3639001"/>
            <a:ext cx="1204332" cy="523220"/>
          </a:xfrm>
          <a:prstGeom prst="rect">
            <a:avLst/>
          </a:prstGeom>
          <a:solidFill>
            <a:schemeClr val="bg1"/>
          </a:solidFill>
        </p:spPr>
        <p:txBody>
          <a:bodyPr wrap="square" rtlCol="0">
            <a:spAutoFit/>
          </a:bodyPr>
          <a:lstStyle/>
          <a:p>
            <a:r>
              <a:rPr lang="da-DK" sz="2800" dirty="0">
                <a:ea typeface="Apple Symbols" panose="02000000000000000000" pitchFamily="2" charset="-79"/>
                <a:cs typeface="Apple Symbols" panose="02000000000000000000" pitchFamily="2" charset="-79"/>
              </a:rPr>
              <a:t>2 ♠︎︎</a:t>
            </a:r>
            <a:endParaRPr lang="da-DK" sz="2800" dirty="0"/>
          </a:p>
        </p:txBody>
      </p:sp>
      <p:sp>
        <p:nvSpPr>
          <p:cNvPr id="19" name="Tekstfelt 18">
            <a:extLst>
              <a:ext uri="{FF2B5EF4-FFF2-40B4-BE49-F238E27FC236}">
                <a16:creationId xmlns:a16="http://schemas.microsoft.com/office/drawing/2014/main" id="{D4A4D05E-D3AB-7949-BD37-01ABF420ED1C}"/>
              </a:ext>
            </a:extLst>
          </p:cNvPr>
          <p:cNvSpPr txBox="1"/>
          <p:nvPr/>
        </p:nvSpPr>
        <p:spPr>
          <a:xfrm>
            <a:off x="9850522" y="3622608"/>
            <a:ext cx="1204332" cy="523220"/>
          </a:xfrm>
          <a:prstGeom prst="rect">
            <a:avLst/>
          </a:prstGeom>
          <a:solidFill>
            <a:schemeClr val="bg1"/>
          </a:solidFill>
        </p:spPr>
        <p:txBody>
          <a:bodyPr wrap="square" rtlCol="0">
            <a:spAutoFit/>
          </a:bodyPr>
          <a:lstStyle/>
          <a:p>
            <a:r>
              <a:rPr lang="da-DK" sz="2800" dirty="0">
                <a:ea typeface="Apple Symbols" panose="02000000000000000000" pitchFamily="2" charset="-79"/>
                <a:cs typeface="Apple Symbols" panose="02000000000000000000" pitchFamily="2" charset="-79"/>
              </a:rPr>
              <a:t>3 ♠︎︎</a:t>
            </a:r>
            <a:endParaRPr lang="da-DK" sz="2800" dirty="0"/>
          </a:p>
        </p:txBody>
      </p:sp>
      <p:sp>
        <p:nvSpPr>
          <p:cNvPr id="21" name="Tekstfelt 20">
            <a:extLst>
              <a:ext uri="{FF2B5EF4-FFF2-40B4-BE49-F238E27FC236}">
                <a16:creationId xmlns:a16="http://schemas.microsoft.com/office/drawing/2014/main" id="{722B02BE-A112-B54A-A7BC-67ED93C9E164}"/>
              </a:ext>
            </a:extLst>
          </p:cNvPr>
          <p:cNvSpPr txBox="1"/>
          <p:nvPr/>
        </p:nvSpPr>
        <p:spPr>
          <a:xfrm>
            <a:off x="9850522" y="3612303"/>
            <a:ext cx="1204332" cy="523220"/>
          </a:xfrm>
          <a:prstGeom prst="rect">
            <a:avLst/>
          </a:prstGeom>
          <a:solidFill>
            <a:schemeClr val="bg1"/>
          </a:solidFill>
        </p:spPr>
        <p:txBody>
          <a:bodyPr wrap="square" rtlCol="0">
            <a:spAutoFit/>
          </a:bodyPr>
          <a:lstStyle/>
          <a:p>
            <a:r>
              <a:rPr lang="da-DK" sz="2800" dirty="0">
                <a:ea typeface="Apple Symbols" panose="02000000000000000000" pitchFamily="2" charset="-79"/>
                <a:cs typeface="Apple Symbols" panose="02000000000000000000" pitchFamily="2" charset="-79"/>
              </a:rPr>
              <a:t>3</a:t>
            </a:r>
            <a:r>
              <a:rPr lang="da-DK" sz="2800" dirty="0">
                <a:solidFill>
                  <a:srgbClr val="FF0000"/>
                </a:solidFill>
                <a:ea typeface="Apple Symbols" panose="02000000000000000000" pitchFamily="2" charset="-79"/>
                <a:cs typeface="Apple Symbols" panose="02000000000000000000" pitchFamily="2" charset="-79"/>
              </a:rPr>
              <a:t>♥︎</a:t>
            </a:r>
            <a:endParaRPr lang="da-DK" sz="2800" dirty="0"/>
          </a:p>
        </p:txBody>
      </p:sp>
      <p:sp>
        <p:nvSpPr>
          <p:cNvPr id="20" name="Tekstfelt 19">
            <a:extLst>
              <a:ext uri="{FF2B5EF4-FFF2-40B4-BE49-F238E27FC236}">
                <a16:creationId xmlns:a16="http://schemas.microsoft.com/office/drawing/2014/main" id="{33A41E64-1237-5A4F-80F6-6A07D13B0CD0}"/>
              </a:ext>
            </a:extLst>
          </p:cNvPr>
          <p:cNvSpPr txBox="1"/>
          <p:nvPr/>
        </p:nvSpPr>
        <p:spPr>
          <a:xfrm>
            <a:off x="9809912" y="3639001"/>
            <a:ext cx="1204332" cy="523220"/>
          </a:xfrm>
          <a:prstGeom prst="rect">
            <a:avLst/>
          </a:prstGeom>
          <a:solidFill>
            <a:schemeClr val="bg1"/>
          </a:solidFill>
        </p:spPr>
        <p:txBody>
          <a:bodyPr wrap="square" rtlCol="0">
            <a:spAutoFit/>
          </a:bodyPr>
          <a:lstStyle/>
          <a:p>
            <a:r>
              <a:rPr lang="da-DK" sz="2800" dirty="0">
                <a:ea typeface="Apple Symbols" panose="02000000000000000000" pitchFamily="2" charset="-79"/>
                <a:cs typeface="Apple Symbols" panose="02000000000000000000" pitchFamily="2" charset="-79"/>
              </a:rPr>
              <a:t>2 NT</a:t>
            </a:r>
            <a:endParaRPr lang="da-DK" sz="2800" dirty="0"/>
          </a:p>
        </p:txBody>
      </p:sp>
    </p:spTree>
    <p:extLst>
      <p:ext uri="{BB962C8B-B14F-4D97-AF65-F5344CB8AC3E}">
        <p14:creationId xmlns:p14="http://schemas.microsoft.com/office/powerpoint/2010/main" val="3289305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anim calcmode="lin" valueType="num">
                                      <p:cBhvr additive="base">
                                        <p:cTn id="39" dur="500" fill="hold"/>
                                        <p:tgtEl>
                                          <p:spTgt spid="16"/>
                                        </p:tgtEl>
                                        <p:attrNameLst>
                                          <p:attrName>ppt_x</p:attrName>
                                        </p:attrNameLst>
                                      </p:cBhvr>
                                      <p:tavLst>
                                        <p:tav tm="0">
                                          <p:val>
                                            <p:strVal val="#ppt_x"/>
                                          </p:val>
                                        </p:tav>
                                        <p:tav tm="100000">
                                          <p:val>
                                            <p:strVal val="#ppt_x"/>
                                          </p:val>
                                        </p:tav>
                                      </p:tavLst>
                                    </p:anim>
                                    <p:anim calcmode="lin" valueType="num">
                                      <p:cBhvr additive="base">
                                        <p:cTn id="4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additive="base">
                                        <p:cTn id="49" dur="500" fill="hold"/>
                                        <p:tgtEl>
                                          <p:spTgt spid="18"/>
                                        </p:tgtEl>
                                        <p:attrNameLst>
                                          <p:attrName>ppt_x</p:attrName>
                                        </p:attrNameLst>
                                      </p:cBhvr>
                                      <p:tavLst>
                                        <p:tav tm="0">
                                          <p:val>
                                            <p:strVal val="#ppt_x"/>
                                          </p:val>
                                        </p:tav>
                                        <p:tav tm="100000">
                                          <p:val>
                                            <p:strVal val="#ppt_x"/>
                                          </p:val>
                                        </p:tav>
                                      </p:tavLst>
                                    </p:anim>
                                    <p:anim calcmode="lin" valueType="num">
                                      <p:cBhvr additive="base">
                                        <p:cTn id="5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9"/>
                                        </p:tgtEl>
                                        <p:attrNameLst>
                                          <p:attrName>style.visibility</p:attrName>
                                        </p:attrNameLst>
                                      </p:cBhvr>
                                      <p:to>
                                        <p:strVal val="visible"/>
                                      </p:to>
                                    </p:set>
                                    <p:anim calcmode="lin" valueType="num">
                                      <p:cBhvr additive="base">
                                        <p:cTn id="59" dur="500" fill="hold"/>
                                        <p:tgtEl>
                                          <p:spTgt spid="19"/>
                                        </p:tgtEl>
                                        <p:attrNameLst>
                                          <p:attrName>ppt_x</p:attrName>
                                        </p:attrNameLst>
                                      </p:cBhvr>
                                      <p:tavLst>
                                        <p:tav tm="0">
                                          <p:val>
                                            <p:strVal val="#ppt_x"/>
                                          </p:val>
                                        </p:tav>
                                        <p:tav tm="100000">
                                          <p:val>
                                            <p:strVal val="#ppt_x"/>
                                          </p:val>
                                        </p:tav>
                                      </p:tavLst>
                                    </p:anim>
                                    <p:anim calcmode="lin" valueType="num">
                                      <p:cBhvr additive="base">
                                        <p:cTn id="6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4"/>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21"/>
                                        </p:tgtEl>
                                        <p:attrNameLst>
                                          <p:attrName>style.visibility</p:attrName>
                                        </p:attrNameLst>
                                      </p:cBhvr>
                                      <p:to>
                                        <p:strVal val="visible"/>
                                      </p:to>
                                    </p:set>
                                    <p:anim calcmode="lin" valueType="num">
                                      <p:cBhvr additive="base">
                                        <p:cTn id="69" dur="500" fill="hold"/>
                                        <p:tgtEl>
                                          <p:spTgt spid="21"/>
                                        </p:tgtEl>
                                        <p:attrNameLst>
                                          <p:attrName>ppt_x</p:attrName>
                                        </p:attrNameLst>
                                      </p:cBhvr>
                                      <p:tavLst>
                                        <p:tav tm="0">
                                          <p:val>
                                            <p:strVal val="#ppt_x"/>
                                          </p:val>
                                        </p:tav>
                                        <p:tav tm="100000">
                                          <p:val>
                                            <p:strVal val="#ppt_x"/>
                                          </p:val>
                                        </p:tav>
                                      </p:tavLst>
                                    </p:anim>
                                    <p:anim calcmode="lin" valueType="num">
                                      <p:cBhvr additive="base">
                                        <p:cTn id="7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additive="base">
                                        <p:cTn id="79" dur="500" fill="hold"/>
                                        <p:tgtEl>
                                          <p:spTgt spid="20"/>
                                        </p:tgtEl>
                                        <p:attrNameLst>
                                          <p:attrName>ppt_x</p:attrName>
                                        </p:attrNameLst>
                                      </p:cBhvr>
                                      <p:tavLst>
                                        <p:tav tm="0">
                                          <p:val>
                                            <p:strVal val="#ppt_x"/>
                                          </p:val>
                                        </p:tav>
                                        <p:tav tm="100000">
                                          <p:val>
                                            <p:strVal val="#ppt_x"/>
                                          </p:val>
                                        </p:tav>
                                      </p:tavLst>
                                    </p:anim>
                                    <p:anim calcmode="lin" valueType="num">
                                      <p:cBhvr additive="base">
                                        <p:cTn id="8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P spid="11" grpId="0" animBg="1"/>
      <p:bldP spid="13" grpId="0" animBg="1"/>
      <p:bldP spid="12" grpId="0" animBg="1"/>
      <p:bldP spid="14" grpId="0" animBg="1"/>
      <p:bldP spid="15" grpId="0" animBg="1"/>
      <p:bldP spid="17" grpId="0"/>
      <p:bldP spid="3" grpId="0" animBg="1"/>
      <p:bldP spid="16" grpId="0" animBg="1"/>
      <p:bldP spid="18" grpId="0" animBg="1"/>
      <p:bldP spid="19" grpId="0" animBg="1"/>
      <p:bldP spid="21" grpId="0" animBg="1"/>
      <p:bldP spid="20" grpId="0"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98D3F9-1D91-EA44-BF56-15B2718D15B0}"/>
              </a:ext>
            </a:extLst>
          </p:cNvPr>
          <p:cNvSpPr>
            <a:spLocks noGrp="1"/>
          </p:cNvSpPr>
          <p:nvPr>
            <p:ph type="title"/>
          </p:nvPr>
        </p:nvSpPr>
        <p:spPr/>
        <p:txBody>
          <a:bodyPr/>
          <a:lstStyle/>
          <a:p>
            <a:r>
              <a:rPr lang="da-DK" dirty="0" err="1"/>
              <a:t>Lebensohl</a:t>
            </a:r>
            <a:r>
              <a:rPr lang="da-DK" dirty="0"/>
              <a:t> efter makkers dobling</a:t>
            </a:r>
            <a:br>
              <a:rPr lang="da-DK" dirty="0"/>
            </a:br>
            <a:r>
              <a:rPr lang="da-DK" dirty="0"/>
              <a:t> </a:t>
            </a:r>
            <a:r>
              <a:rPr lang="da-DK" sz="2400" dirty="0"/>
              <a:t>- og støtte til åbningsfarven</a:t>
            </a:r>
          </a:p>
        </p:txBody>
      </p:sp>
      <p:pic>
        <p:nvPicPr>
          <p:cNvPr id="4" name="Picture 40">
            <a:extLst>
              <a:ext uri="{FF2B5EF4-FFF2-40B4-BE49-F238E27FC236}">
                <a16:creationId xmlns:a16="http://schemas.microsoft.com/office/drawing/2014/main" id="{35578DEB-A364-E547-B2BA-BF743153AC5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flipH="1">
            <a:off x="4658971" y="2731401"/>
            <a:ext cx="2272846" cy="2272846"/>
          </a:xfrm>
          <a:prstGeom prst="rect">
            <a:avLst/>
          </a:prstGeom>
          <a:noFill/>
          <a:extLst>
            <a:ext uri="{909E8E84-426E-40DD-AFC4-6F175D3DCCD1}">
              <a14:hiddenFill xmlns:a14="http://schemas.microsoft.com/office/drawing/2010/main">
                <a:solidFill>
                  <a:srgbClr val="FFFFFF"/>
                </a:solidFill>
              </a14:hiddenFill>
            </a:ext>
          </a:extLst>
        </p:spPr>
      </p:pic>
      <p:sp>
        <p:nvSpPr>
          <p:cNvPr id="5" name="Tekstfelt 4">
            <a:extLst>
              <a:ext uri="{FF2B5EF4-FFF2-40B4-BE49-F238E27FC236}">
                <a16:creationId xmlns:a16="http://schemas.microsoft.com/office/drawing/2014/main" id="{B44D698A-5CC4-9A44-979D-87B2309DF783}"/>
              </a:ext>
            </a:extLst>
          </p:cNvPr>
          <p:cNvSpPr txBox="1"/>
          <p:nvPr/>
        </p:nvSpPr>
        <p:spPr>
          <a:xfrm>
            <a:off x="4046107" y="5287202"/>
            <a:ext cx="3404801" cy="369332"/>
          </a:xfrm>
          <a:prstGeom prst="rect">
            <a:avLst/>
          </a:prstGeom>
          <a:noFill/>
        </p:spPr>
        <p:txBody>
          <a:bodyPr wrap="square" rtlCol="0">
            <a:spAutoFit/>
          </a:bodyPr>
          <a:lstStyle/>
          <a:p>
            <a:r>
              <a:rPr lang="da-DK" dirty="0">
                <a:ea typeface="Apple Symbols" panose="02000000000000000000" pitchFamily="2" charset="-79"/>
                <a:cs typeface="Apple Symbols" panose="02000000000000000000" pitchFamily="2" charset="-79"/>
              </a:rPr>
              <a:t>♠︎ D 2 </a:t>
            </a:r>
            <a:r>
              <a:rPr lang="da-DK" dirty="0">
                <a:solidFill>
                  <a:srgbClr val="FF0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3 </a:t>
            </a:r>
            <a:r>
              <a:rPr lang="da-DK" dirty="0">
                <a:solidFill>
                  <a:srgbClr val="FFC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B 5 2 ♣︎ B 9 8 6 4 3 2</a:t>
            </a:r>
            <a:endParaRPr lang="da-DK" dirty="0"/>
          </a:p>
        </p:txBody>
      </p:sp>
      <p:sp>
        <p:nvSpPr>
          <p:cNvPr id="7" name="Tekstfelt 6">
            <a:extLst>
              <a:ext uri="{FF2B5EF4-FFF2-40B4-BE49-F238E27FC236}">
                <a16:creationId xmlns:a16="http://schemas.microsoft.com/office/drawing/2014/main" id="{C3C3171B-A050-1041-8177-DE25ED2FAFAE}"/>
              </a:ext>
            </a:extLst>
          </p:cNvPr>
          <p:cNvSpPr txBox="1"/>
          <p:nvPr/>
        </p:nvSpPr>
        <p:spPr>
          <a:xfrm>
            <a:off x="7066831" y="3429000"/>
            <a:ext cx="768153" cy="461665"/>
          </a:xfrm>
          <a:prstGeom prst="rect">
            <a:avLst/>
          </a:prstGeom>
          <a:noFill/>
        </p:spPr>
        <p:txBody>
          <a:bodyPr wrap="square" rtlCol="0">
            <a:spAutoFit/>
          </a:bodyPr>
          <a:lstStyle/>
          <a:p>
            <a:r>
              <a:rPr lang="da-DK" sz="2400" dirty="0">
                <a:ea typeface="Apple Symbols" panose="02000000000000000000" pitchFamily="2" charset="-79"/>
                <a:cs typeface="Apple Symbols" panose="02000000000000000000" pitchFamily="2" charset="-79"/>
              </a:rPr>
              <a:t>2</a:t>
            </a:r>
            <a:r>
              <a:rPr lang="da-DK" sz="2400" dirty="0">
                <a:solidFill>
                  <a:srgbClr val="FF0000"/>
                </a:solidFill>
                <a:ea typeface="Apple Symbols" panose="02000000000000000000" pitchFamily="2" charset="-79"/>
                <a:cs typeface="Apple Symbols" panose="02000000000000000000" pitchFamily="2" charset="-79"/>
              </a:rPr>
              <a:t>♥︎</a:t>
            </a:r>
            <a:endParaRPr lang="da-DK" sz="2400" dirty="0"/>
          </a:p>
        </p:txBody>
      </p:sp>
      <p:sp>
        <p:nvSpPr>
          <p:cNvPr id="9" name="Tekstfelt 8">
            <a:extLst>
              <a:ext uri="{FF2B5EF4-FFF2-40B4-BE49-F238E27FC236}">
                <a16:creationId xmlns:a16="http://schemas.microsoft.com/office/drawing/2014/main" id="{F3F66B6D-E0F8-3048-BB80-CC38D0674218}"/>
              </a:ext>
            </a:extLst>
          </p:cNvPr>
          <p:cNvSpPr txBox="1"/>
          <p:nvPr/>
        </p:nvSpPr>
        <p:spPr>
          <a:xfrm>
            <a:off x="5580111" y="2269736"/>
            <a:ext cx="1031777" cy="461665"/>
          </a:xfrm>
          <a:prstGeom prst="rect">
            <a:avLst/>
          </a:prstGeom>
          <a:noFill/>
        </p:spPr>
        <p:txBody>
          <a:bodyPr wrap="square" rtlCol="0">
            <a:spAutoFit/>
          </a:bodyPr>
          <a:lstStyle/>
          <a:p>
            <a:r>
              <a:rPr lang="da-DK" sz="2400" dirty="0"/>
              <a:t>D</a:t>
            </a:r>
          </a:p>
        </p:txBody>
      </p:sp>
      <p:sp>
        <p:nvSpPr>
          <p:cNvPr id="11" name="Tekstfelt 10">
            <a:extLst>
              <a:ext uri="{FF2B5EF4-FFF2-40B4-BE49-F238E27FC236}">
                <a16:creationId xmlns:a16="http://schemas.microsoft.com/office/drawing/2014/main" id="{637BA444-0A8F-F04C-9A1E-CC7B304D9C35}"/>
              </a:ext>
            </a:extLst>
          </p:cNvPr>
          <p:cNvSpPr txBox="1"/>
          <p:nvPr/>
        </p:nvSpPr>
        <p:spPr>
          <a:xfrm>
            <a:off x="4007619" y="5339136"/>
            <a:ext cx="3575550" cy="369332"/>
          </a:xfrm>
          <a:prstGeom prst="rect">
            <a:avLst/>
          </a:prstGeom>
          <a:solidFill>
            <a:schemeClr val="bg1">
              <a:lumMod val="85000"/>
            </a:schemeClr>
          </a:solidFill>
        </p:spPr>
        <p:txBody>
          <a:bodyPr wrap="square" rtlCol="0">
            <a:spAutoFit/>
          </a:bodyPr>
          <a:lstStyle/>
          <a:p>
            <a:r>
              <a:rPr lang="da-DK" dirty="0">
                <a:ea typeface="Apple Symbols" panose="02000000000000000000" pitchFamily="2" charset="-79"/>
                <a:cs typeface="Apple Symbols" panose="02000000000000000000" pitchFamily="2" charset="-79"/>
              </a:rPr>
              <a:t>♠︎ D 2 </a:t>
            </a:r>
            <a:r>
              <a:rPr lang="da-DK" dirty="0">
                <a:solidFill>
                  <a:srgbClr val="FF0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3 2 </a:t>
            </a:r>
            <a:r>
              <a:rPr lang="da-DK" dirty="0">
                <a:solidFill>
                  <a:srgbClr val="FFC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B 5 2 ♣︎ E D 6 4 3 2</a:t>
            </a:r>
            <a:endParaRPr lang="da-DK" dirty="0"/>
          </a:p>
        </p:txBody>
      </p:sp>
      <p:sp>
        <p:nvSpPr>
          <p:cNvPr id="13" name="Tekstfelt 12">
            <a:extLst>
              <a:ext uri="{FF2B5EF4-FFF2-40B4-BE49-F238E27FC236}">
                <a16:creationId xmlns:a16="http://schemas.microsoft.com/office/drawing/2014/main" id="{76BB5DDF-ABF6-BA48-A89D-E1A71D75FC94}"/>
              </a:ext>
            </a:extLst>
          </p:cNvPr>
          <p:cNvSpPr txBox="1"/>
          <p:nvPr/>
        </p:nvSpPr>
        <p:spPr>
          <a:xfrm>
            <a:off x="4080274" y="5363648"/>
            <a:ext cx="3409122" cy="369332"/>
          </a:xfrm>
          <a:prstGeom prst="rect">
            <a:avLst/>
          </a:prstGeom>
          <a:solidFill>
            <a:schemeClr val="bg1">
              <a:lumMod val="85000"/>
            </a:schemeClr>
          </a:solidFill>
        </p:spPr>
        <p:txBody>
          <a:bodyPr wrap="square" rtlCol="0">
            <a:spAutoFit/>
          </a:bodyPr>
          <a:lstStyle/>
          <a:p>
            <a:r>
              <a:rPr lang="da-DK" dirty="0">
                <a:ea typeface="Apple Symbols" panose="02000000000000000000" pitchFamily="2" charset="-79"/>
                <a:cs typeface="Apple Symbols" panose="02000000000000000000" pitchFamily="2" charset="-79"/>
              </a:rPr>
              <a:t>♠︎ T 9 6 5 2 </a:t>
            </a:r>
            <a:r>
              <a:rPr lang="da-DK" dirty="0">
                <a:solidFill>
                  <a:srgbClr val="FF0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3 2 </a:t>
            </a:r>
            <a:r>
              <a:rPr lang="da-DK" dirty="0">
                <a:solidFill>
                  <a:srgbClr val="FFC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B 5 ♣ ︎D 3 6 4</a:t>
            </a:r>
            <a:endParaRPr lang="da-DK" dirty="0"/>
          </a:p>
        </p:txBody>
      </p:sp>
      <p:sp>
        <p:nvSpPr>
          <p:cNvPr id="12" name="Tekstfelt 11">
            <a:extLst>
              <a:ext uri="{FF2B5EF4-FFF2-40B4-BE49-F238E27FC236}">
                <a16:creationId xmlns:a16="http://schemas.microsoft.com/office/drawing/2014/main" id="{B93DE73C-3710-0D4B-9658-376E0090E02D}"/>
              </a:ext>
            </a:extLst>
          </p:cNvPr>
          <p:cNvSpPr txBox="1"/>
          <p:nvPr/>
        </p:nvSpPr>
        <p:spPr>
          <a:xfrm>
            <a:off x="4046107" y="5386588"/>
            <a:ext cx="3575550" cy="369332"/>
          </a:xfrm>
          <a:prstGeom prst="rect">
            <a:avLst/>
          </a:prstGeom>
          <a:solidFill>
            <a:schemeClr val="bg1">
              <a:lumMod val="85000"/>
            </a:schemeClr>
          </a:solidFill>
        </p:spPr>
        <p:txBody>
          <a:bodyPr wrap="square" rtlCol="0">
            <a:spAutoFit/>
          </a:bodyPr>
          <a:lstStyle/>
          <a:p>
            <a:r>
              <a:rPr lang="da-DK" dirty="0">
                <a:ea typeface="Apple Symbols" panose="02000000000000000000" pitchFamily="2" charset="-79"/>
                <a:cs typeface="Apple Symbols" panose="02000000000000000000" pitchFamily="2" charset="-79"/>
              </a:rPr>
              <a:t>♠︎ E D T 5 2 </a:t>
            </a:r>
            <a:r>
              <a:rPr lang="da-DK" dirty="0">
                <a:solidFill>
                  <a:srgbClr val="FF0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3 2 </a:t>
            </a:r>
            <a:r>
              <a:rPr lang="da-DK" dirty="0">
                <a:solidFill>
                  <a:srgbClr val="FFC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B 5 ♣ ︎D 3 6 4</a:t>
            </a:r>
            <a:endParaRPr lang="da-DK" dirty="0"/>
          </a:p>
        </p:txBody>
      </p:sp>
      <p:sp>
        <p:nvSpPr>
          <p:cNvPr id="14" name="Tekstfelt 13">
            <a:extLst>
              <a:ext uri="{FF2B5EF4-FFF2-40B4-BE49-F238E27FC236}">
                <a16:creationId xmlns:a16="http://schemas.microsoft.com/office/drawing/2014/main" id="{E458730B-CFED-1B4D-8804-6A3073D18921}"/>
              </a:ext>
            </a:extLst>
          </p:cNvPr>
          <p:cNvSpPr txBox="1"/>
          <p:nvPr/>
        </p:nvSpPr>
        <p:spPr>
          <a:xfrm>
            <a:off x="4080274" y="5333183"/>
            <a:ext cx="3596460" cy="369332"/>
          </a:xfrm>
          <a:prstGeom prst="rect">
            <a:avLst/>
          </a:prstGeom>
          <a:solidFill>
            <a:schemeClr val="bg1">
              <a:lumMod val="85000"/>
            </a:schemeClr>
          </a:solidFill>
        </p:spPr>
        <p:txBody>
          <a:bodyPr wrap="square" rtlCol="0">
            <a:spAutoFit/>
          </a:bodyPr>
          <a:lstStyle/>
          <a:p>
            <a:r>
              <a:rPr lang="da-DK" dirty="0">
                <a:ea typeface="Apple Symbols" panose="02000000000000000000" pitchFamily="2" charset="-79"/>
                <a:cs typeface="Apple Symbols" panose="02000000000000000000" pitchFamily="2" charset="-79"/>
              </a:rPr>
              <a:t>♠︎ K 9 6 5  </a:t>
            </a:r>
            <a:r>
              <a:rPr lang="da-DK" dirty="0">
                <a:solidFill>
                  <a:srgbClr val="FF0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3 2 </a:t>
            </a:r>
            <a:r>
              <a:rPr lang="da-DK" dirty="0">
                <a:solidFill>
                  <a:srgbClr val="FFC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E B 5 ♣ ︎D 8 6 4</a:t>
            </a:r>
            <a:endParaRPr lang="da-DK" dirty="0"/>
          </a:p>
        </p:txBody>
      </p:sp>
      <p:sp>
        <p:nvSpPr>
          <p:cNvPr id="15" name="Tekstfelt 14">
            <a:extLst>
              <a:ext uri="{FF2B5EF4-FFF2-40B4-BE49-F238E27FC236}">
                <a16:creationId xmlns:a16="http://schemas.microsoft.com/office/drawing/2014/main" id="{8A7849B5-F9A8-3744-83C3-943EF2A8311F}"/>
              </a:ext>
            </a:extLst>
          </p:cNvPr>
          <p:cNvSpPr txBox="1"/>
          <p:nvPr/>
        </p:nvSpPr>
        <p:spPr>
          <a:xfrm>
            <a:off x="4145217" y="5363648"/>
            <a:ext cx="3596460" cy="369332"/>
          </a:xfrm>
          <a:prstGeom prst="rect">
            <a:avLst/>
          </a:prstGeom>
          <a:solidFill>
            <a:schemeClr val="bg1">
              <a:lumMod val="85000"/>
            </a:schemeClr>
          </a:solidFill>
        </p:spPr>
        <p:txBody>
          <a:bodyPr wrap="square" rtlCol="0">
            <a:spAutoFit/>
          </a:bodyPr>
          <a:lstStyle/>
          <a:p>
            <a:r>
              <a:rPr lang="da-DK" dirty="0">
                <a:ea typeface="Apple Symbols" panose="02000000000000000000" pitchFamily="2" charset="-79"/>
                <a:cs typeface="Apple Symbols" panose="02000000000000000000" pitchFamily="2" charset="-79"/>
              </a:rPr>
              <a:t>♠︎ K 9 6 5  </a:t>
            </a:r>
            <a:r>
              <a:rPr lang="da-DK" dirty="0">
                <a:solidFill>
                  <a:srgbClr val="FF0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E B 9 </a:t>
            </a:r>
            <a:r>
              <a:rPr lang="da-DK" dirty="0">
                <a:solidFill>
                  <a:srgbClr val="FFC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B 5 ♣ ︎D 8 6 4</a:t>
            </a:r>
            <a:endParaRPr lang="da-DK" dirty="0"/>
          </a:p>
        </p:txBody>
      </p:sp>
      <p:sp>
        <p:nvSpPr>
          <p:cNvPr id="17" name="Tekstfelt 16">
            <a:extLst>
              <a:ext uri="{FF2B5EF4-FFF2-40B4-BE49-F238E27FC236}">
                <a16:creationId xmlns:a16="http://schemas.microsoft.com/office/drawing/2014/main" id="{857A48CF-54BA-5444-9A15-F011E31F83FE}"/>
              </a:ext>
            </a:extLst>
          </p:cNvPr>
          <p:cNvSpPr txBox="1"/>
          <p:nvPr/>
        </p:nvSpPr>
        <p:spPr>
          <a:xfrm>
            <a:off x="3755804" y="3429000"/>
            <a:ext cx="768153" cy="461665"/>
          </a:xfrm>
          <a:prstGeom prst="rect">
            <a:avLst/>
          </a:prstGeom>
          <a:noFill/>
        </p:spPr>
        <p:txBody>
          <a:bodyPr wrap="square" rtlCol="0">
            <a:spAutoFit/>
          </a:bodyPr>
          <a:lstStyle/>
          <a:p>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endParaRPr lang="da-DK" sz="2400" dirty="0"/>
          </a:p>
        </p:txBody>
      </p:sp>
      <p:sp>
        <p:nvSpPr>
          <p:cNvPr id="3" name="Tekstfelt 2">
            <a:extLst>
              <a:ext uri="{FF2B5EF4-FFF2-40B4-BE49-F238E27FC236}">
                <a16:creationId xmlns:a16="http://schemas.microsoft.com/office/drawing/2014/main" id="{3F9182E6-F1A3-274B-9CE3-F4418F749FBD}"/>
              </a:ext>
            </a:extLst>
          </p:cNvPr>
          <p:cNvSpPr txBox="1"/>
          <p:nvPr/>
        </p:nvSpPr>
        <p:spPr>
          <a:xfrm>
            <a:off x="9088243" y="2482394"/>
            <a:ext cx="1228431" cy="523220"/>
          </a:xfrm>
          <a:prstGeom prst="rect">
            <a:avLst/>
          </a:prstGeom>
          <a:solidFill>
            <a:schemeClr val="bg1"/>
          </a:solidFill>
        </p:spPr>
        <p:txBody>
          <a:bodyPr wrap="square" rtlCol="0">
            <a:spAutoFit/>
          </a:bodyPr>
          <a:lstStyle/>
          <a:p>
            <a:r>
              <a:rPr lang="da-DK" sz="2800" dirty="0"/>
              <a:t>2NT</a:t>
            </a:r>
          </a:p>
        </p:txBody>
      </p:sp>
      <p:sp>
        <p:nvSpPr>
          <p:cNvPr id="16" name="Tekstfelt 15">
            <a:extLst>
              <a:ext uri="{FF2B5EF4-FFF2-40B4-BE49-F238E27FC236}">
                <a16:creationId xmlns:a16="http://schemas.microsoft.com/office/drawing/2014/main" id="{26F62B2D-D513-E14A-81CC-82C13495F210}"/>
              </a:ext>
            </a:extLst>
          </p:cNvPr>
          <p:cNvSpPr txBox="1"/>
          <p:nvPr/>
        </p:nvSpPr>
        <p:spPr>
          <a:xfrm>
            <a:off x="9088243" y="2518022"/>
            <a:ext cx="1204332" cy="523220"/>
          </a:xfrm>
          <a:prstGeom prst="rect">
            <a:avLst/>
          </a:prstGeom>
          <a:solidFill>
            <a:schemeClr val="bg1"/>
          </a:solidFill>
        </p:spPr>
        <p:txBody>
          <a:bodyPr wrap="square" rtlCol="0">
            <a:spAutoFit/>
          </a:bodyPr>
          <a:lstStyle/>
          <a:p>
            <a:r>
              <a:rPr lang="da-DK" sz="2800" dirty="0">
                <a:ea typeface="Apple Symbols" panose="02000000000000000000" pitchFamily="2" charset="-79"/>
                <a:cs typeface="Apple Symbols" panose="02000000000000000000" pitchFamily="2" charset="-79"/>
              </a:rPr>
              <a:t>3</a:t>
            </a:r>
            <a:r>
              <a:rPr lang="da-DK" sz="2800" dirty="0">
                <a:solidFill>
                  <a:srgbClr val="00B050"/>
                </a:solidFill>
                <a:ea typeface="Apple Symbols" panose="02000000000000000000" pitchFamily="2" charset="-79"/>
                <a:cs typeface="Apple Symbols" panose="02000000000000000000" pitchFamily="2" charset="-79"/>
              </a:rPr>
              <a:t>♣︎</a:t>
            </a:r>
            <a:endParaRPr lang="da-DK" sz="2800" dirty="0">
              <a:solidFill>
                <a:srgbClr val="00B050"/>
              </a:solidFill>
            </a:endParaRPr>
          </a:p>
        </p:txBody>
      </p:sp>
      <p:sp>
        <p:nvSpPr>
          <p:cNvPr id="18" name="Tekstfelt 17">
            <a:extLst>
              <a:ext uri="{FF2B5EF4-FFF2-40B4-BE49-F238E27FC236}">
                <a16:creationId xmlns:a16="http://schemas.microsoft.com/office/drawing/2014/main" id="{88C6BD17-2252-1A43-AD88-63934D1E4212}"/>
              </a:ext>
            </a:extLst>
          </p:cNvPr>
          <p:cNvSpPr txBox="1"/>
          <p:nvPr/>
        </p:nvSpPr>
        <p:spPr>
          <a:xfrm>
            <a:off x="9088243" y="2532766"/>
            <a:ext cx="1204332" cy="523220"/>
          </a:xfrm>
          <a:prstGeom prst="rect">
            <a:avLst/>
          </a:prstGeom>
          <a:solidFill>
            <a:schemeClr val="bg1"/>
          </a:solidFill>
        </p:spPr>
        <p:txBody>
          <a:bodyPr wrap="square" rtlCol="0">
            <a:spAutoFit/>
          </a:bodyPr>
          <a:lstStyle/>
          <a:p>
            <a:r>
              <a:rPr lang="da-DK" sz="2800" dirty="0">
                <a:ea typeface="Apple Symbols" panose="02000000000000000000" pitchFamily="2" charset="-79"/>
                <a:cs typeface="Apple Symbols" panose="02000000000000000000" pitchFamily="2" charset="-79"/>
              </a:rPr>
              <a:t>2♠︎</a:t>
            </a:r>
            <a:endParaRPr lang="da-DK" sz="2800" dirty="0"/>
          </a:p>
        </p:txBody>
      </p:sp>
      <p:sp>
        <p:nvSpPr>
          <p:cNvPr id="19" name="Tekstfelt 18">
            <a:extLst>
              <a:ext uri="{FF2B5EF4-FFF2-40B4-BE49-F238E27FC236}">
                <a16:creationId xmlns:a16="http://schemas.microsoft.com/office/drawing/2014/main" id="{4AB30199-7738-9C45-8013-17FC3AE1CC47}"/>
              </a:ext>
            </a:extLst>
          </p:cNvPr>
          <p:cNvSpPr txBox="1"/>
          <p:nvPr/>
        </p:nvSpPr>
        <p:spPr>
          <a:xfrm>
            <a:off x="9052992" y="2500568"/>
            <a:ext cx="1204332" cy="523220"/>
          </a:xfrm>
          <a:prstGeom prst="rect">
            <a:avLst/>
          </a:prstGeom>
          <a:solidFill>
            <a:schemeClr val="bg1"/>
          </a:solidFill>
        </p:spPr>
        <p:txBody>
          <a:bodyPr wrap="square" rtlCol="0">
            <a:spAutoFit/>
          </a:bodyPr>
          <a:lstStyle/>
          <a:p>
            <a:r>
              <a:rPr lang="da-DK" sz="2800" dirty="0">
                <a:ea typeface="Apple Symbols" panose="02000000000000000000" pitchFamily="2" charset="-79"/>
                <a:cs typeface="Apple Symbols" panose="02000000000000000000" pitchFamily="2" charset="-79"/>
              </a:rPr>
              <a:t>3♠︎</a:t>
            </a:r>
            <a:endParaRPr lang="da-DK" sz="2800" dirty="0"/>
          </a:p>
        </p:txBody>
      </p:sp>
      <p:sp>
        <p:nvSpPr>
          <p:cNvPr id="20" name="Tekstfelt 19">
            <a:extLst>
              <a:ext uri="{FF2B5EF4-FFF2-40B4-BE49-F238E27FC236}">
                <a16:creationId xmlns:a16="http://schemas.microsoft.com/office/drawing/2014/main" id="{19A10674-046C-9340-A56D-63BA591E1CCD}"/>
              </a:ext>
            </a:extLst>
          </p:cNvPr>
          <p:cNvSpPr txBox="1"/>
          <p:nvPr/>
        </p:nvSpPr>
        <p:spPr>
          <a:xfrm>
            <a:off x="9147593" y="2496857"/>
            <a:ext cx="1204332" cy="523220"/>
          </a:xfrm>
          <a:prstGeom prst="rect">
            <a:avLst/>
          </a:prstGeom>
          <a:solidFill>
            <a:schemeClr val="bg1"/>
          </a:solidFill>
        </p:spPr>
        <p:txBody>
          <a:bodyPr wrap="square" rtlCol="0">
            <a:spAutoFit/>
          </a:bodyPr>
          <a:lstStyle/>
          <a:p>
            <a:r>
              <a:rPr lang="da-DK" sz="2800" dirty="0">
                <a:ea typeface="Apple Symbols" panose="02000000000000000000" pitchFamily="2" charset="-79"/>
                <a:cs typeface="Apple Symbols" panose="02000000000000000000" pitchFamily="2" charset="-79"/>
              </a:rPr>
              <a:t>3</a:t>
            </a:r>
            <a:r>
              <a:rPr lang="da-DK" sz="2800" dirty="0">
                <a:solidFill>
                  <a:srgbClr val="FF0000"/>
                </a:solidFill>
                <a:ea typeface="Apple Symbols" panose="02000000000000000000" pitchFamily="2" charset="-79"/>
                <a:cs typeface="Apple Symbols" panose="02000000000000000000" pitchFamily="2" charset="-79"/>
              </a:rPr>
              <a:t>♥︎</a:t>
            </a:r>
            <a:endParaRPr lang="da-DK" sz="2800" dirty="0"/>
          </a:p>
        </p:txBody>
      </p:sp>
      <p:sp>
        <p:nvSpPr>
          <p:cNvPr id="21" name="Tekstfelt 20">
            <a:extLst>
              <a:ext uri="{FF2B5EF4-FFF2-40B4-BE49-F238E27FC236}">
                <a16:creationId xmlns:a16="http://schemas.microsoft.com/office/drawing/2014/main" id="{9FFA844B-8ACA-A14E-9E57-03002D7689E0}"/>
              </a:ext>
            </a:extLst>
          </p:cNvPr>
          <p:cNvSpPr txBox="1"/>
          <p:nvPr/>
        </p:nvSpPr>
        <p:spPr>
          <a:xfrm>
            <a:off x="9052992" y="2522481"/>
            <a:ext cx="1204332" cy="523220"/>
          </a:xfrm>
          <a:prstGeom prst="rect">
            <a:avLst/>
          </a:prstGeom>
          <a:solidFill>
            <a:schemeClr val="bg1"/>
          </a:solidFill>
        </p:spPr>
        <p:txBody>
          <a:bodyPr wrap="square" rtlCol="0">
            <a:spAutoFit/>
          </a:bodyPr>
          <a:lstStyle/>
          <a:p>
            <a:r>
              <a:rPr lang="da-DK" sz="2800" dirty="0">
                <a:ea typeface="Apple Symbols" panose="02000000000000000000" pitchFamily="2" charset="-79"/>
                <a:cs typeface="Apple Symbols" panose="02000000000000000000" pitchFamily="2" charset="-79"/>
              </a:rPr>
              <a:t>2NT</a:t>
            </a:r>
            <a:endParaRPr lang="da-DK" sz="2800" dirty="0"/>
          </a:p>
        </p:txBody>
      </p:sp>
    </p:spTree>
    <p:extLst>
      <p:ext uri="{BB962C8B-B14F-4D97-AF65-F5344CB8AC3E}">
        <p14:creationId xmlns:p14="http://schemas.microsoft.com/office/powerpoint/2010/main" val="3184393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anim calcmode="lin" valueType="num">
                                      <p:cBhvr additive="base">
                                        <p:cTn id="39" dur="500" fill="hold"/>
                                        <p:tgtEl>
                                          <p:spTgt spid="16"/>
                                        </p:tgtEl>
                                        <p:attrNameLst>
                                          <p:attrName>ppt_x</p:attrName>
                                        </p:attrNameLst>
                                      </p:cBhvr>
                                      <p:tavLst>
                                        <p:tav tm="0">
                                          <p:val>
                                            <p:strVal val="#ppt_x"/>
                                          </p:val>
                                        </p:tav>
                                        <p:tav tm="100000">
                                          <p:val>
                                            <p:strVal val="#ppt_x"/>
                                          </p:val>
                                        </p:tav>
                                      </p:tavLst>
                                    </p:anim>
                                    <p:anim calcmode="lin" valueType="num">
                                      <p:cBhvr additive="base">
                                        <p:cTn id="4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additive="base">
                                        <p:cTn id="49" dur="500" fill="hold"/>
                                        <p:tgtEl>
                                          <p:spTgt spid="18"/>
                                        </p:tgtEl>
                                        <p:attrNameLst>
                                          <p:attrName>ppt_x</p:attrName>
                                        </p:attrNameLst>
                                      </p:cBhvr>
                                      <p:tavLst>
                                        <p:tav tm="0">
                                          <p:val>
                                            <p:strVal val="#ppt_x"/>
                                          </p:val>
                                        </p:tav>
                                        <p:tav tm="100000">
                                          <p:val>
                                            <p:strVal val="#ppt_x"/>
                                          </p:val>
                                        </p:tav>
                                      </p:tavLst>
                                    </p:anim>
                                    <p:anim calcmode="lin" valueType="num">
                                      <p:cBhvr additive="base">
                                        <p:cTn id="5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9"/>
                                        </p:tgtEl>
                                        <p:attrNameLst>
                                          <p:attrName>style.visibility</p:attrName>
                                        </p:attrNameLst>
                                      </p:cBhvr>
                                      <p:to>
                                        <p:strVal val="visible"/>
                                      </p:to>
                                    </p:set>
                                    <p:anim calcmode="lin" valueType="num">
                                      <p:cBhvr additive="base">
                                        <p:cTn id="59" dur="500" fill="hold"/>
                                        <p:tgtEl>
                                          <p:spTgt spid="19"/>
                                        </p:tgtEl>
                                        <p:attrNameLst>
                                          <p:attrName>ppt_x</p:attrName>
                                        </p:attrNameLst>
                                      </p:cBhvr>
                                      <p:tavLst>
                                        <p:tav tm="0">
                                          <p:val>
                                            <p:strVal val="#ppt_x"/>
                                          </p:val>
                                        </p:tav>
                                        <p:tav tm="100000">
                                          <p:val>
                                            <p:strVal val="#ppt_x"/>
                                          </p:val>
                                        </p:tav>
                                      </p:tavLst>
                                    </p:anim>
                                    <p:anim calcmode="lin" valueType="num">
                                      <p:cBhvr additive="base">
                                        <p:cTn id="6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4"/>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20"/>
                                        </p:tgtEl>
                                        <p:attrNameLst>
                                          <p:attrName>style.visibility</p:attrName>
                                        </p:attrNameLst>
                                      </p:cBhvr>
                                      <p:to>
                                        <p:strVal val="visible"/>
                                      </p:to>
                                    </p:set>
                                    <p:anim calcmode="lin" valueType="num">
                                      <p:cBhvr additive="base">
                                        <p:cTn id="69" dur="500" fill="hold"/>
                                        <p:tgtEl>
                                          <p:spTgt spid="20"/>
                                        </p:tgtEl>
                                        <p:attrNameLst>
                                          <p:attrName>ppt_x</p:attrName>
                                        </p:attrNameLst>
                                      </p:cBhvr>
                                      <p:tavLst>
                                        <p:tav tm="0">
                                          <p:val>
                                            <p:strVal val="#ppt_x"/>
                                          </p:val>
                                        </p:tav>
                                        <p:tav tm="100000">
                                          <p:val>
                                            <p:strVal val="#ppt_x"/>
                                          </p:val>
                                        </p:tav>
                                      </p:tavLst>
                                    </p:anim>
                                    <p:anim calcmode="lin" valueType="num">
                                      <p:cBhvr additive="base">
                                        <p:cTn id="7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1"/>
                                        </p:tgtEl>
                                        <p:attrNameLst>
                                          <p:attrName>style.visibility</p:attrName>
                                        </p:attrNameLst>
                                      </p:cBhvr>
                                      <p:to>
                                        <p:strVal val="visible"/>
                                      </p:to>
                                    </p:set>
                                    <p:anim calcmode="lin" valueType="num">
                                      <p:cBhvr additive="base">
                                        <p:cTn id="79" dur="500" fill="hold"/>
                                        <p:tgtEl>
                                          <p:spTgt spid="21"/>
                                        </p:tgtEl>
                                        <p:attrNameLst>
                                          <p:attrName>ppt_x</p:attrName>
                                        </p:attrNameLst>
                                      </p:cBhvr>
                                      <p:tavLst>
                                        <p:tav tm="0">
                                          <p:val>
                                            <p:strVal val="#ppt_x"/>
                                          </p:val>
                                        </p:tav>
                                        <p:tav tm="100000">
                                          <p:val>
                                            <p:strVal val="#ppt_x"/>
                                          </p:val>
                                        </p:tav>
                                      </p:tavLst>
                                    </p:anim>
                                    <p:anim calcmode="lin" valueType="num">
                                      <p:cBhvr additive="base">
                                        <p:cTn id="8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P spid="11" grpId="0" animBg="1"/>
      <p:bldP spid="13" grpId="0" animBg="1"/>
      <p:bldP spid="12" grpId="0" animBg="1"/>
      <p:bldP spid="14" grpId="0" animBg="1"/>
      <p:bldP spid="15" grpId="0" animBg="1"/>
      <p:bldP spid="17" grpId="0"/>
      <p:bldP spid="3" grpId="0" animBg="1"/>
      <p:bldP spid="16" grpId="0" animBg="1"/>
      <p:bldP spid="18" grpId="0" animBg="1"/>
      <p:bldP spid="19" grpId="0" animBg="1"/>
      <p:bldP spid="20" grpId="0" animBg="1"/>
      <p:bldP spid="2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61156B-2667-CC42-8295-4833332186CC}"/>
              </a:ext>
            </a:extLst>
          </p:cNvPr>
          <p:cNvSpPr>
            <a:spLocks noGrp="1"/>
          </p:cNvSpPr>
          <p:nvPr>
            <p:ph type="title"/>
          </p:nvPr>
        </p:nvSpPr>
        <p:spPr/>
        <p:txBody>
          <a:bodyPr/>
          <a:lstStyle/>
          <a:p>
            <a:r>
              <a:rPr lang="da-DK" dirty="0"/>
              <a:t>Et udspils problem 1</a:t>
            </a:r>
          </a:p>
        </p:txBody>
      </p:sp>
      <p:sp>
        <p:nvSpPr>
          <p:cNvPr id="3" name="Pladsholder til indhold 2">
            <a:extLst>
              <a:ext uri="{FF2B5EF4-FFF2-40B4-BE49-F238E27FC236}">
                <a16:creationId xmlns:a16="http://schemas.microsoft.com/office/drawing/2014/main" id="{24A77D23-A882-AE4F-AF4B-2BD7684726B2}"/>
              </a:ext>
            </a:extLst>
          </p:cNvPr>
          <p:cNvSpPr>
            <a:spLocks noGrp="1"/>
          </p:cNvSpPr>
          <p:nvPr>
            <p:ph idx="1"/>
          </p:nvPr>
        </p:nvSpPr>
        <p:spPr/>
        <p:txBody>
          <a:bodyPr/>
          <a:lstStyle/>
          <a:p>
            <a:pPr marL="0" indent="0">
              <a:buNone/>
            </a:pPr>
            <a:r>
              <a:rPr lang="da-DK" sz="2400" dirty="0"/>
              <a:t>Du sidder ØST med</a:t>
            </a:r>
          </a:p>
          <a:p>
            <a:pPr marL="0" indent="0">
              <a:buNone/>
            </a:pPr>
            <a:endParaRPr lang="da-DK" sz="2400" dirty="0"/>
          </a:p>
          <a:p>
            <a:pPr marL="0" indent="0">
              <a:buNone/>
            </a:pPr>
            <a:r>
              <a:rPr lang="da-DK" sz="2400" dirty="0">
                <a:ea typeface="Apple Symbols" panose="02000000000000000000" pitchFamily="2" charset="-79"/>
                <a:cs typeface="Apple Symbols" panose="02000000000000000000" pitchFamily="2" charset="-79"/>
              </a:rPr>
              <a:t>♠︎  K B 4 3</a:t>
            </a:r>
          </a:p>
          <a:p>
            <a:pPr marL="0" indent="0">
              <a:buNone/>
            </a:pPr>
            <a:r>
              <a:rPr lang="da-DK" sz="2400" dirty="0">
                <a:solidFill>
                  <a:srgbClr val="FF0000"/>
                </a:solidFill>
                <a:ea typeface="Apple Symbols" panose="02000000000000000000" pitchFamily="2" charset="-79"/>
                <a:cs typeface="Apple Symbols" panose="02000000000000000000" pitchFamily="2" charset="-79"/>
              </a:rPr>
              <a:t>♥︎  </a:t>
            </a:r>
            <a:r>
              <a:rPr lang="da-DK" sz="2400" dirty="0">
                <a:ea typeface="Apple Color Emoji" pitchFamily="2" charset="0"/>
                <a:cs typeface="Apple Symbols" panose="02000000000000000000" pitchFamily="2" charset="-79"/>
              </a:rPr>
              <a:t>D B 3 2</a:t>
            </a:r>
          </a:p>
          <a:p>
            <a:pPr marL="0" indent="0">
              <a:buNone/>
            </a:pPr>
            <a:r>
              <a:rPr lang="da-DK" sz="2400" dirty="0">
                <a:solidFill>
                  <a:srgbClr val="FFC000"/>
                </a:solidFill>
                <a:ea typeface="Apple Symbols" panose="02000000000000000000" pitchFamily="2" charset="-79"/>
                <a:cs typeface="Apple Symbols" panose="02000000000000000000" pitchFamily="2" charset="-79"/>
              </a:rPr>
              <a:t>♦︎  </a:t>
            </a:r>
            <a:r>
              <a:rPr lang="da-DK" sz="2400" dirty="0">
                <a:ea typeface="Apple Symbols" panose="02000000000000000000" pitchFamily="2" charset="-79"/>
                <a:cs typeface="Apple Symbols" panose="02000000000000000000" pitchFamily="2" charset="-79"/>
              </a:rPr>
              <a:t>T 9 3</a:t>
            </a:r>
          </a:p>
          <a:p>
            <a:pPr marL="0" indent="0">
              <a:buNone/>
            </a:pPr>
            <a:r>
              <a:rPr lang="da-DK" sz="2400" dirty="0">
                <a:solidFill>
                  <a:srgbClr val="00B050"/>
                </a:solidFill>
                <a:ea typeface="Apple Symbols" panose="02000000000000000000" pitchFamily="2" charset="-79"/>
                <a:cs typeface="Apple Symbols" panose="02000000000000000000" pitchFamily="2" charset="-79"/>
              </a:rPr>
              <a:t>♣︎  </a:t>
            </a:r>
            <a:r>
              <a:rPr lang="da-DK" sz="2400" dirty="0">
                <a:ea typeface="Apple Symbols" panose="02000000000000000000" pitchFamily="2" charset="-79"/>
                <a:cs typeface="Apple Symbols" panose="02000000000000000000" pitchFamily="2" charset="-79"/>
              </a:rPr>
              <a:t>B 9 3 4</a:t>
            </a:r>
          </a:p>
          <a:p>
            <a:pPr marL="0" indent="0">
              <a:buNone/>
            </a:pPr>
            <a:endParaRPr lang="da-DK" dirty="0"/>
          </a:p>
        </p:txBody>
      </p:sp>
      <p:sp>
        <p:nvSpPr>
          <p:cNvPr id="4" name="Tekstfelt 3">
            <a:extLst>
              <a:ext uri="{FF2B5EF4-FFF2-40B4-BE49-F238E27FC236}">
                <a16:creationId xmlns:a16="http://schemas.microsoft.com/office/drawing/2014/main" id="{19963DE4-4932-2A44-8D3F-25196DDAD9C0}"/>
              </a:ext>
            </a:extLst>
          </p:cNvPr>
          <p:cNvSpPr txBox="1"/>
          <p:nvPr/>
        </p:nvSpPr>
        <p:spPr>
          <a:xfrm>
            <a:off x="6877879" y="2690191"/>
            <a:ext cx="2782956" cy="1938992"/>
          </a:xfrm>
          <a:prstGeom prst="rect">
            <a:avLst/>
          </a:prstGeom>
          <a:noFill/>
        </p:spPr>
        <p:txBody>
          <a:bodyPr wrap="square" rtlCol="0">
            <a:spAutoFit/>
          </a:bodyPr>
          <a:lstStyle/>
          <a:p>
            <a:r>
              <a:rPr lang="da-DK" sz="2400" dirty="0"/>
              <a:t>Meldinger er gået</a:t>
            </a:r>
          </a:p>
          <a:p>
            <a:endParaRPr lang="da-DK" sz="2400" dirty="0"/>
          </a:p>
          <a:p>
            <a:r>
              <a:rPr lang="da-DK" sz="2400" b="1" dirty="0"/>
              <a:t>Nord		Syd</a:t>
            </a:r>
          </a:p>
          <a:p>
            <a:r>
              <a:rPr lang="da-DK" sz="2400" dirty="0"/>
              <a:t>1NT		2NT</a:t>
            </a:r>
          </a:p>
          <a:p>
            <a:r>
              <a:rPr lang="da-DK" sz="2400" dirty="0"/>
              <a:t>3NT</a:t>
            </a:r>
          </a:p>
        </p:txBody>
      </p:sp>
      <p:sp>
        <p:nvSpPr>
          <p:cNvPr id="5" name="Tekstfelt 4">
            <a:extLst>
              <a:ext uri="{FF2B5EF4-FFF2-40B4-BE49-F238E27FC236}">
                <a16:creationId xmlns:a16="http://schemas.microsoft.com/office/drawing/2014/main" id="{F6E3363A-102A-A044-AA96-CF83BACF0355}"/>
              </a:ext>
            </a:extLst>
          </p:cNvPr>
          <p:cNvSpPr txBox="1"/>
          <p:nvPr/>
        </p:nvSpPr>
        <p:spPr>
          <a:xfrm>
            <a:off x="6877879" y="5097013"/>
            <a:ext cx="2464905" cy="369332"/>
          </a:xfrm>
          <a:prstGeom prst="rect">
            <a:avLst/>
          </a:prstGeom>
          <a:noFill/>
        </p:spPr>
        <p:txBody>
          <a:bodyPr wrap="square" rtlCol="0">
            <a:spAutoFit/>
          </a:bodyPr>
          <a:lstStyle/>
          <a:p>
            <a:r>
              <a:rPr lang="da-DK" dirty="0"/>
              <a:t>UDSPIL ?</a:t>
            </a:r>
          </a:p>
        </p:txBody>
      </p:sp>
    </p:spTree>
    <p:extLst>
      <p:ext uri="{BB962C8B-B14F-4D97-AF65-F5344CB8AC3E}">
        <p14:creationId xmlns:p14="http://schemas.microsoft.com/office/powerpoint/2010/main" val="353263796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98D3F9-1D91-EA44-BF56-15B2718D15B0}"/>
              </a:ext>
            </a:extLst>
          </p:cNvPr>
          <p:cNvSpPr>
            <a:spLocks noGrp="1"/>
          </p:cNvSpPr>
          <p:nvPr>
            <p:ph type="title"/>
          </p:nvPr>
        </p:nvSpPr>
        <p:spPr/>
        <p:txBody>
          <a:bodyPr/>
          <a:lstStyle/>
          <a:p>
            <a:r>
              <a:rPr lang="da-DK" dirty="0" err="1"/>
              <a:t>Reverse</a:t>
            </a:r>
            <a:r>
              <a:rPr lang="da-DK" dirty="0"/>
              <a:t> </a:t>
            </a:r>
            <a:r>
              <a:rPr lang="da-DK" dirty="0" err="1"/>
              <a:t>LEbensohl</a:t>
            </a:r>
            <a:endParaRPr lang="da-DK" dirty="0"/>
          </a:p>
        </p:txBody>
      </p:sp>
      <p:pic>
        <p:nvPicPr>
          <p:cNvPr id="4" name="Picture 40">
            <a:extLst>
              <a:ext uri="{FF2B5EF4-FFF2-40B4-BE49-F238E27FC236}">
                <a16:creationId xmlns:a16="http://schemas.microsoft.com/office/drawing/2014/main" id="{35578DEB-A364-E547-B2BA-BF743153AC5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flipH="1">
            <a:off x="4882843" y="2805595"/>
            <a:ext cx="1731328" cy="1731328"/>
          </a:xfrm>
          <a:prstGeom prst="rect">
            <a:avLst/>
          </a:prstGeom>
          <a:noFill/>
          <a:extLst>
            <a:ext uri="{909E8E84-426E-40DD-AFC4-6F175D3DCCD1}">
              <a14:hiddenFill xmlns:a14="http://schemas.microsoft.com/office/drawing/2010/main">
                <a:solidFill>
                  <a:srgbClr val="FFFFFF"/>
                </a:solidFill>
              </a14:hiddenFill>
            </a:ext>
          </a:extLst>
        </p:spPr>
      </p:pic>
      <p:sp>
        <p:nvSpPr>
          <p:cNvPr id="7" name="Tekstfelt 6">
            <a:extLst>
              <a:ext uri="{FF2B5EF4-FFF2-40B4-BE49-F238E27FC236}">
                <a16:creationId xmlns:a16="http://schemas.microsoft.com/office/drawing/2014/main" id="{C3C3171B-A050-1041-8177-DE25ED2FAFAE}"/>
              </a:ext>
            </a:extLst>
          </p:cNvPr>
          <p:cNvSpPr txBox="1"/>
          <p:nvPr/>
        </p:nvSpPr>
        <p:spPr>
          <a:xfrm>
            <a:off x="5996725" y="2200713"/>
            <a:ext cx="768153" cy="461665"/>
          </a:xfrm>
          <a:prstGeom prst="rect">
            <a:avLst/>
          </a:prstGeom>
          <a:solidFill>
            <a:schemeClr val="bg1"/>
          </a:solidFill>
        </p:spPr>
        <p:txBody>
          <a:bodyPr wrap="square" rtlCol="0">
            <a:spAutoFit/>
          </a:bodyPr>
          <a:lstStyle/>
          <a:p>
            <a:r>
              <a:rPr lang="da-DK" sz="2400" dirty="0">
                <a:ea typeface="Apple Symbols" panose="02000000000000000000" pitchFamily="2" charset="-79"/>
                <a:cs typeface="Apple Symbols" panose="02000000000000000000" pitchFamily="2" charset="-79"/>
              </a:rPr>
              <a:t>2</a:t>
            </a:r>
            <a:r>
              <a:rPr lang="da-DK" sz="2400" dirty="0">
                <a:solidFill>
                  <a:srgbClr val="FF0000"/>
                </a:solidFill>
                <a:ea typeface="Apple Symbols" panose="02000000000000000000" pitchFamily="2" charset="-79"/>
                <a:cs typeface="Apple Symbols" panose="02000000000000000000" pitchFamily="2" charset="-79"/>
              </a:rPr>
              <a:t>♥︎</a:t>
            </a:r>
            <a:endParaRPr lang="da-DK" sz="2400" dirty="0"/>
          </a:p>
        </p:txBody>
      </p:sp>
      <p:sp>
        <p:nvSpPr>
          <p:cNvPr id="9" name="Tekstfelt 8">
            <a:extLst>
              <a:ext uri="{FF2B5EF4-FFF2-40B4-BE49-F238E27FC236}">
                <a16:creationId xmlns:a16="http://schemas.microsoft.com/office/drawing/2014/main" id="{F3F66B6D-E0F8-3048-BB80-CC38D0674218}"/>
              </a:ext>
            </a:extLst>
          </p:cNvPr>
          <p:cNvSpPr txBox="1"/>
          <p:nvPr/>
        </p:nvSpPr>
        <p:spPr>
          <a:xfrm>
            <a:off x="4862788" y="4627013"/>
            <a:ext cx="653258" cy="461665"/>
          </a:xfrm>
          <a:prstGeom prst="rect">
            <a:avLst/>
          </a:prstGeom>
          <a:solidFill>
            <a:schemeClr val="bg1"/>
          </a:solidFill>
        </p:spPr>
        <p:txBody>
          <a:bodyPr wrap="square" rtlCol="0">
            <a:spAutoFit/>
          </a:bodyPr>
          <a:lstStyle/>
          <a:p>
            <a:r>
              <a:rPr lang="da-DK" sz="2400" dirty="0"/>
              <a:t>1</a:t>
            </a:r>
            <a:r>
              <a:rPr lang="da-DK" sz="2400" dirty="0">
                <a:ea typeface="Apple Symbols" panose="02000000000000000000" pitchFamily="2" charset="-79"/>
                <a:cs typeface="Apple Symbols" panose="02000000000000000000" pitchFamily="2" charset="-79"/>
              </a:rPr>
              <a:t> ♠︎ </a:t>
            </a:r>
            <a:endParaRPr lang="da-DK" sz="2400" dirty="0"/>
          </a:p>
        </p:txBody>
      </p:sp>
      <p:sp>
        <p:nvSpPr>
          <p:cNvPr id="12" name="Tekstfelt 11">
            <a:extLst>
              <a:ext uri="{FF2B5EF4-FFF2-40B4-BE49-F238E27FC236}">
                <a16:creationId xmlns:a16="http://schemas.microsoft.com/office/drawing/2014/main" id="{B93DE73C-3710-0D4B-9658-376E0090E02D}"/>
              </a:ext>
            </a:extLst>
          </p:cNvPr>
          <p:cNvSpPr txBox="1"/>
          <p:nvPr/>
        </p:nvSpPr>
        <p:spPr>
          <a:xfrm>
            <a:off x="4322217" y="5400005"/>
            <a:ext cx="3575550" cy="369332"/>
          </a:xfrm>
          <a:prstGeom prst="rect">
            <a:avLst/>
          </a:prstGeom>
          <a:solidFill>
            <a:schemeClr val="bg1">
              <a:lumMod val="85000"/>
            </a:schemeClr>
          </a:solidFill>
        </p:spPr>
        <p:txBody>
          <a:bodyPr wrap="square" rtlCol="0">
            <a:spAutoFit/>
          </a:bodyPr>
          <a:lstStyle/>
          <a:p>
            <a:r>
              <a:rPr lang="da-DK" dirty="0">
                <a:ea typeface="Apple Symbols" panose="02000000000000000000" pitchFamily="2" charset="-79"/>
                <a:cs typeface="Apple Symbols" panose="02000000000000000000" pitchFamily="2" charset="-79"/>
              </a:rPr>
              <a:t>♠︎ E D T 5 2 </a:t>
            </a:r>
            <a:r>
              <a:rPr lang="da-DK" dirty="0">
                <a:solidFill>
                  <a:srgbClr val="FF0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3 2 </a:t>
            </a:r>
            <a:r>
              <a:rPr lang="da-DK" dirty="0">
                <a:solidFill>
                  <a:srgbClr val="FFC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B 5 ♣ ︎D 3 6 4</a:t>
            </a:r>
            <a:endParaRPr lang="da-DK" dirty="0"/>
          </a:p>
        </p:txBody>
      </p:sp>
      <p:sp>
        <p:nvSpPr>
          <p:cNvPr id="14" name="Tekstfelt 13">
            <a:extLst>
              <a:ext uri="{FF2B5EF4-FFF2-40B4-BE49-F238E27FC236}">
                <a16:creationId xmlns:a16="http://schemas.microsoft.com/office/drawing/2014/main" id="{E458730B-CFED-1B4D-8804-6A3073D18921}"/>
              </a:ext>
            </a:extLst>
          </p:cNvPr>
          <p:cNvSpPr txBox="1"/>
          <p:nvPr/>
        </p:nvSpPr>
        <p:spPr>
          <a:xfrm>
            <a:off x="4322217" y="5431529"/>
            <a:ext cx="3596460" cy="369332"/>
          </a:xfrm>
          <a:prstGeom prst="rect">
            <a:avLst/>
          </a:prstGeom>
          <a:solidFill>
            <a:schemeClr val="bg1">
              <a:lumMod val="85000"/>
            </a:schemeClr>
          </a:solidFill>
        </p:spPr>
        <p:txBody>
          <a:bodyPr wrap="square" rtlCol="0">
            <a:spAutoFit/>
          </a:bodyPr>
          <a:lstStyle/>
          <a:p>
            <a:r>
              <a:rPr lang="da-DK" dirty="0">
                <a:ea typeface="Apple Symbols" panose="02000000000000000000" pitchFamily="2" charset="-79"/>
                <a:cs typeface="Apple Symbols" panose="02000000000000000000" pitchFamily="2" charset="-79"/>
              </a:rPr>
              <a:t>♠︎ K 9 6 5  </a:t>
            </a:r>
            <a:r>
              <a:rPr lang="da-DK" dirty="0">
                <a:solidFill>
                  <a:srgbClr val="FF0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3 2 </a:t>
            </a:r>
            <a:r>
              <a:rPr lang="da-DK" dirty="0">
                <a:solidFill>
                  <a:srgbClr val="FFC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E B 5 ♣ ︎D 8 6 4</a:t>
            </a:r>
            <a:endParaRPr lang="da-DK" dirty="0"/>
          </a:p>
        </p:txBody>
      </p:sp>
      <p:sp>
        <p:nvSpPr>
          <p:cNvPr id="17" name="Tekstfelt 16">
            <a:extLst>
              <a:ext uri="{FF2B5EF4-FFF2-40B4-BE49-F238E27FC236}">
                <a16:creationId xmlns:a16="http://schemas.microsoft.com/office/drawing/2014/main" id="{857A48CF-54BA-5444-9A15-F011E31F83FE}"/>
              </a:ext>
            </a:extLst>
          </p:cNvPr>
          <p:cNvSpPr txBox="1"/>
          <p:nvPr/>
        </p:nvSpPr>
        <p:spPr>
          <a:xfrm>
            <a:off x="4928153" y="2200712"/>
            <a:ext cx="768153" cy="461665"/>
          </a:xfrm>
          <a:prstGeom prst="rect">
            <a:avLst/>
          </a:prstGeom>
          <a:solidFill>
            <a:schemeClr val="bg1"/>
          </a:solidFill>
        </p:spPr>
        <p:txBody>
          <a:bodyPr wrap="square" rtlCol="0">
            <a:spAutoFit/>
          </a:bodyPr>
          <a:lstStyle/>
          <a:p>
            <a:r>
              <a:rPr lang="da-DK" sz="2400" dirty="0">
                <a:ea typeface="Apple Symbols" panose="02000000000000000000" pitchFamily="2" charset="-79"/>
                <a:cs typeface="Apple Symbols" panose="02000000000000000000" pitchFamily="2" charset="-79"/>
              </a:rPr>
              <a:t>1</a:t>
            </a:r>
            <a:r>
              <a:rPr lang="da-DK" sz="2400" dirty="0">
                <a:solidFill>
                  <a:srgbClr val="FFC000"/>
                </a:solidFill>
                <a:ea typeface="Apple Symbols" panose="02000000000000000000" pitchFamily="2" charset="-79"/>
                <a:cs typeface="Apple Symbols" panose="02000000000000000000" pitchFamily="2" charset="-79"/>
              </a:rPr>
              <a:t> </a:t>
            </a:r>
            <a:r>
              <a:rPr lang="da-DK" sz="2400" dirty="0">
                <a:solidFill>
                  <a:srgbClr val="C00000"/>
                </a:solidFill>
                <a:ea typeface="Apple Symbols" panose="02000000000000000000" pitchFamily="2" charset="-79"/>
                <a:cs typeface="Apple Symbols" panose="02000000000000000000" pitchFamily="2" charset="-79"/>
              </a:rPr>
              <a:t>♦</a:t>
            </a:r>
            <a:endParaRPr lang="da-DK" sz="2400" dirty="0">
              <a:solidFill>
                <a:srgbClr val="C00000"/>
              </a:solidFill>
            </a:endParaRPr>
          </a:p>
        </p:txBody>
      </p:sp>
      <p:sp>
        <p:nvSpPr>
          <p:cNvPr id="16" name="Tekstfelt 15">
            <a:extLst>
              <a:ext uri="{FF2B5EF4-FFF2-40B4-BE49-F238E27FC236}">
                <a16:creationId xmlns:a16="http://schemas.microsoft.com/office/drawing/2014/main" id="{E62AC9A3-29E2-404A-A26D-2B457439B9B5}"/>
              </a:ext>
            </a:extLst>
          </p:cNvPr>
          <p:cNvSpPr txBox="1"/>
          <p:nvPr/>
        </p:nvSpPr>
        <p:spPr>
          <a:xfrm>
            <a:off x="6111620" y="4680140"/>
            <a:ext cx="653258" cy="461665"/>
          </a:xfrm>
          <a:prstGeom prst="rect">
            <a:avLst/>
          </a:prstGeom>
          <a:solidFill>
            <a:schemeClr val="bg1"/>
          </a:solidFill>
        </p:spPr>
        <p:txBody>
          <a:bodyPr wrap="square" rtlCol="0">
            <a:spAutoFit/>
          </a:bodyPr>
          <a:lstStyle/>
          <a:p>
            <a:r>
              <a:rPr lang="da-DK" sz="2400" dirty="0"/>
              <a:t>?</a:t>
            </a:r>
            <a:r>
              <a:rPr lang="da-DK" sz="2400" dirty="0">
                <a:ea typeface="Apple Symbols" panose="02000000000000000000" pitchFamily="2" charset="-79"/>
                <a:cs typeface="Apple Symbols" panose="02000000000000000000" pitchFamily="2" charset="-79"/>
              </a:rPr>
              <a:t> </a:t>
            </a:r>
            <a:endParaRPr lang="da-DK" sz="2400" dirty="0"/>
          </a:p>
        </p:txBody>
      </p:sp>
      <p:sp>
        <p:nvSpPr>
          <p:cNvPr id="15" name="Tekstfelt 14">
            <a:extLst>
              <a:ext uri="{FF2B5EF4-FFF2-40B4-BE49-F238E27FC236}">
                <a16:creationId xmlns:a16="http://schemas.microsoft.com/office/drawing/2014/main" id="{ED4F5286-F6EE-D540-A71C-772231239DD8}"/>
              </a:ext>
            </a:extLst>
          </p:cNvPr>
          <p:cNvSpPr txBox="1"/>
          <p:nvPr/>
        </p:nvSpPr>
        <p:spPr>
          <a:xfrm>
            <a:off x="3554064" y="3117439"/>
            <a:ext cx="768153"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sz="2400" dirty="0">
              <a:solidFill>
                <a:schemeClr val="bg1"/>
              </a:solidFill>
            </a:endParaRPr>
          </a:p>
        </p:txBody>
      </p:sp>
      <p:sp>
        <p:nvSpPr>
          <p:cNvPr id="18" name="Tekstfelt 17">
            <a:extLst>
              <a:ext uri="{FF2B5EF4-FFF2-40B4-BE49-F238E27FC236}">
                <a16:creationId xmlns:a16="http://schemas.microsoft.com/office/drawing/2014/main" id="{4428A11D-2CD5-674B-814A-A5BC02F5A607}"/>
              </a:ext>
            </a:extLst>
          </p:cNvPr>
          <p:cNvSpPr txBox="1"/>
          <p:nvPr/>
        </p:nvSpPr>
        <p:spPr>
          <a:xfrm>
            <a:off x="7025147" y="3197165"/>
            <a:ext cx="768153"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sz="2400" dirty="0">
              <a:solidFill>
                <a:schemeClr val="bg1"/>
              </a:solidFill>
            </a:endParaRPr>
          </a:p>
        </p:txBody>
      </p:sp>
      <p:sp>
        <p:nvSpPr>
          <p:cNvPr id="19" name="Tekstfelt 18">
            <a:extLst>
              <a:ext uri="{FF2B5EF4-FFF2-40B4-BE49-F238E27FC236}">
                <a16:creationId xmlns:a16="http://schemas.microsoft.com/office/drawing/2014/main" id="{1E2B57AC-632D-1446-80A6-8B073D805482}"/>
              </a:ext>
            </a:extLst>
          </p:cNvPr>
          <p:cNvSpPr txBox="1"/>
          <p:nvPr/>
        </p:nvSpPr>
        <p:spPr>
          <a:xfrm>
            <a:off x="3554064" y="3884972"/>
            <a:ext cx="768153"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sz="2400" dirty="0">
              <a:solidFill>
                <a:schemeClr val="bg1"/>
              </a:solidFill>
            </a:endParaRPr>
          </a:p>
        </p:txBody>
      </p:sp>
      <p:sp>
        <p:nvSpPr>
          <p:cNvPr id="20" name="Tekstfelt 19">
            <a:extLst>
              <a:ext uri="{FF2B5EF4-FFF2-40B4-BE49-F238E27FC236}">
                <a16:creationId xmlns:a16="http://schemas.microsoft.com/office/drawing/2014/main" id="{921E01AA-8619-6844-9A5C-265869C6D994}"/>
              </a:ext>
            </a:extLst>
          </p:cNvPr>
          <p:cNvSpPr txBox="1"/>
          <p:nvPr/>
        </p:nvSpPr>
        <p:spPr>
          <a:xfrm>
            <a:off x="7025146" y="3964261"/>
            <a:ext cx="768153"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sz="2400" dirty="0">
              <a:solidFill>
                <a:schemeClr val="bg1"/>
              </a:solidFill>
            </a:endParaRPr>
          </a:p>
        </p:txBody>
      </p:sp>
      <p:sp>
        <p:nvSpPr>
          <p:cNvPr id="21" name="Tekstfelt 20">
            <a:extLst>
              <a:ext uri="{FF2B5EF4-FFF2-40B4-BE49-F238E27FC236}">
                <a16:creationId xmlns:a16="http://schemas.microsoft.com/office/drawing/2014/main" id="{A718AF7E-388C-0748-8990-5965D161F0C8}"/>
              </a:ext>
            </a:extLst>
          </p:cNvPr>
          <p:cNvSpPr txBox="1"/>
          <p:nvPr/>
        </p:nvSpPr>
        <p:spPr>
          <a:xfrm>
            <a:off x="9349525" y="2407697"/>
            <a:ext cx="1244134" cy="523220"/>
          </a:xfrm>
          <a:prstGeom prst="rect">
            <a:avLst/>
          </a:prstGeom>
          <a:solidFill>
            <a:schemeClr val="bg1"/>
          </a:solidFill>
        </p:spPr>
        <p:txBody>
          <a:bodyPr wrap="square" rtlCol="0">
            <a:spAutoFit/>
          </a:bodyPr>
          <a:lstStyle/>
          <a:p>
            <a:r>
              <a:rPr lang="da-DK" sz="2800" dirty="0">
                <a:ea typeface="Apple Symbols" panose="02000000000000000000" pitchFamily="2" charset="-79"/>
                <a:cs typeface="Apple Symbols" panose="02000000000000000000" pitchFamily="2" charset="-79"/>
              </a:rPr>
              <a:t>2 ♠︎</a:t>
            </a:r>
            <a:endParaRPr lang="da-DK" sz="2800" dirty="0"/>
          </a:p>
        </p:txBody>
      </p:sp>
      <p:sp>
        <p:nvSpPr>
          <p:cNvPr id="22" name="Tekstfelt 21">
            <a:extLst>
              <a:ext uri="{FF2B5EF4-FFF2-40B4-BE49-F238E27FC236}">
                <a16:creationId xmlns:a16="http://schemas.microsoft.com/office/drawing/2014/main" id="{D6CEF7E5-57EC-334A-929E-F39CAE063512}"/>
              </a:ext>
            </a:extLst>
          </p:cNvPr>
          <p:cNvSpPr txBox="1"/>
          <p:nvPr/>
        </p:nvSpPr>
        <p:spPr>
          <a:xfrm>
            <a:off x="9349525" y="2407697"/>
            <a:ext cx="1244134" cy="523220"/>
          </a:xfrm>
          <a:prstGeom prst="rect">
            <a:avLst/>
          </a:prstGeom>
          <a:solidFill>
            <a:schemeClr val="bg1"/>
          </a:solidFill>
        </p:spPr>
        <p:txBody>
          <a:bodyPr wrap="square" rtlCol="0">
            <a:spAutoFit/>
          </a:bodyPr>
          <a:lstStyle/>
          <a:p>
            <a:r>
              <a:rPr lang="da-DK" sz="2800" dirty="0">
                <a:ea typeface="Apple Symbols" panose="02000000000000000000" pitchFamily="2" charset="-79"/>
                <a:cs typeface="Apple Symbols" panose="02000000000000000000" pitchFamily="2" charset="-79"/>
              </a:rPr>
              <a:t>3</a:t>
            </a:r>
            <a:r>
              <a:rPr lang="da-DK" sz="2800" dirty="0">
                <a:solidFill>
                  <a:srgbClr val="C00000"/>
                </a:solidFill>
                <a:ea typeface="Apple Symbols" panose="02000000000000000000" pitchFamily="2" charset="-79"/>
                <a:cs typeface="Apple Symbols" panose="02000000000000000000" pitchFamily="2" charset="-79"/>
              </a:rPr>
              <a:t>♦︎</a:t>
            </a:r>
            <a:endParaRPr lang="da-DK" sz="2800" dirty="0">
              <a:solidFill>
                <a:srgbClr val="C00000"/>
              </a:solidFill>
            </a:endParaRPr>
          </a:p>
        </p:txBody>
      </p:sp>
      <p:sp>
        <p:nvSpPr>
          <p:cNvPr id="23" name="Tekstfelt 22">
            <a:extLst>
              <a:ext uri="{FF2B5EF4-FFF2-40B4-BE49-F238E27FC236}">
                <a16:creationId xmlns:a16="http://schemas.microsoft.com/office/drawing/2014/main" id="{01587713-37BB-C04C-956B-ED288636CF3A}"/>
              </a:ext>
            </a:extLst>
          </p:cNvPr>
          <p:cNvSpPr txBox="1"/>
          <p:nvPr/>
        </p:nvSpPr>
        <p:spPr>
          <a:xfrm>
            <a:off x="9349525" y="2374795"/>
            <a:ext cx="1244134" cy="523220"/>
          </a:xfrm>
          <a:prstGeom prst="rect">
            <a:avLst/>
          </a:prstGeom>
          <a:solidFill>
            <a:schemeClr val="bg1"/>
          </a:solidFill>
        </p:spPr>
        <p:txBody>
          <a:bodyPr wrap="square" rtlCol="0">
            <a:spAutoFit/>
          </a:bodyPr>
          <a:lstStyle/>
          <a:p>
            <a:r>
              <a:rPr lang="da-DK" sz="2800" dirty="0">
                <a:ea typeface="Apple Symbols" panose="02000000000000000000" pitchFamily="2" charset="-79"/>
                <a:cs typeface="Apple Symbols" panose="02000000000000000000" pitchFamily="2" charset="-79"/>
              </a:rPr>
              <a:t>2NT</a:t>
            </a:r>
            <a:endParaRPr lang="da-DK" sz="2800" dirty="0"/>
          </a:p>
        </p:txBody>
      </p:sp>
      <p:sp>
        <p:nvSpPr>
          <p:cNvPr id="24" name="Tekstfelt 23">
            <a:extLst>
              <a:ext uri="{FF2B5EF4-FFF2-40B4-BE49-F238E27FC236}">
                <a16:creationId xmlns:a16="http://schemas.microsoft.com/office/drawing/2014/main" id="{18BC6A1D-CE2E-2B44-BBBA-ECD68A0C37A7}"/>
              </a:ext>
            </a:extLst>
          </p:cNvPr>
          <p:cNvSpPr txBox="1"/>
          <p:nvPr/>
        </p:nvSpPr>
        <p:spPr>
          <a:xfrm>
            <a:off x="9349525" y="2383567"/>
            <a:ext cx="1244134" cy="523220"/>
          </a:xfrm>
          <a:prstGeom prst="rect">
            <a:avLst/>
          </a:prstGeom>
          <a:solidFill>
            <a:schemeClr val="bg1"/>
          </a:solidFill>
        </p:spPr>
        <p:txBody>
          <a:bodyPr wrap="square" rtlCol="0">
            <a:spAutoFit/>
          </a:bodyPr>
          <a:lstStyle/>
          <a:p>
            <a:r>
              <a:rPr lang="da-DK" sz="2800" dirty="0">
                <a:ea typeface="Apple Symbols" panose="02000000000000000000" pitchFamily="2" charset="-79"/>
                <a:cs typeface="Apple Symbols" panose="02000000000000000000" pitchFamily="2" charset="-79"/>
              </a:rPr>
              <a:t>2NT</a:t>
            </a:r>
            <a:endParaRPr lang="da-DK" sz="2800" dirty="0"/>
          </a:p>
        </p:txBody>
      </p:sp>
      <p:sp>
        <p:nvSpPr>
          <p:cNvPr id="5" name="Tekstfelt 4">
            <a:extLst>
              <a:ext uri="{FF2B5EF4-FFF2-40B4-BE49-F238E27FC236}">
                <a16:creationId xmlns:a16="http://schemas.microsoft.com/office/drawing/2014/main" id="{B44D698A-5CC4-9A44-979D-87B2309DF783}"/>
              </a:ext>
            </a:extLst>
          </p:cNvPr>
          <p:cNvSpPr txBox="1"/>
          <p:nvPr/>
        </p:nvSpPr>
        <p:spPr>
          <a:xfrm>
            <a:off x="4322217" y="5460280"/>
            <a:ext cx="3404801" cy="369332"/>
          </a:xfrm>
          <a:prstGeom prst="rect">
            <a:avLst/>
          </a:prstGeom>
          <a:solidFill>
            <a:schemeClr val="bg1">
              <a:lumMod val="85000"/>
            </a:schemeClr>
          </a:solidFill>
        </p:spPr>
        <p:txBody>
          <a:bodyPr wrap="square" rtlCol="0">
            <a:spAutoFit/>
          </a:bodyPr>
          <a:lstStyle/>
          <a:p>
            <a:r>
              <a:rPr lang="da-DK" dirty="0">
                <a:ea typeface="Apple Symbols" panose="02000000000000000000" pitchFamily="2" charset="-79"/>
                <a:cs typeface="Apple Symbols" panose="02000000000000000000" pitchFamily="2" charset="-79"/>
              </a:rPr>
              <a:t>♠︎ D B 6 5 4 2 </a:t>
            </a:r>
            <a:r>
              <a:rPr lang="da-DK" dirty="0">
                <a:solidFill>
                  <a:srgbClr val="FF0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K 5 </a:t>
            </a:r>
            <a:r>
              <a:rPr lang="da-DK" dirty="0">
                <a:solidFill>
                  <a:srgbClr val="FFC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2 ♣︎ B 9 8 4 </a:t>
            </a:r>
            <a:endParaRPr lang="da-DK" dirty="0"/>
          </a:p>
        </p:txBody>
      </p:sp>
      <p:sp>
        <p:nvSpPr>
          <p:cNvPr id="13" name="Tekstfelt 12">
            <a:extLst>
              <a:ext uri="{FF2B5EF4-FFF2-40B4-BE49-F238E27FC236}">
                <a16:creationId xmlns:a16="http://schemas.microsoft.com/office/drawing/2014/main" id="{76BB5DDF-ABF6-BA48-A89D-E1A71D75FC94}"/>
              </a:ext>
            </a:extLst>
          </p:cNvPr>
          <p:cNvSpPr txBox="1"/>
          <p:nvPr/>
        </p:nvSpPr>
        <p:spPr>
          <a:xfrm>
            <a:off x="4347878" y="5466861"/>
            <a:ext cx="3524228" cy="369332"/>
          </a:xfrm>
          <a:prstGeom prst="rect">
            <a:avLst/>
          </a:prstGeom>
          <a:solidFill>
            <a:schemeClr val="bg1">
              <a:lumMod val="85000"/>
            </a:schemeClr>
          </a:solidFill>
        </p:spPr>
        <p:txBody>
          <a:bodyPr wrap="square" rtlCol="0">
            <a:spAutoFit/>
          </a:bodyPr>
          <a:lstStyle/>
          <a:p>
            <a:r>
              <a:rPr lang="da-DK" dirty="0">
                <a:ea typeface="Apple Symbols" panose="02000000000000000000" pitchFamily="2" charset="-79"/>
                <a:cs typeface="Apple Symbols" panose="02000000000000000000" pitchFamily="2" charset="-79"/>
              </a:rPr>
              <a:t>♠︎ 9 6 5 2 </a:t>
            </a:r>
            <a:r>
              <a:rPr lang="da-DK" dirty="0">
                <a:solidFill>
                  <a:srgbClr val="FF0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3 2 </a:t>
            </a:r>
            <a:r>
              <a:rPr lang="da-DK" dirty="0">
                <a:solidFill>
                  <a:srgbClr val="FFC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B  ♣ ︎K D 9 6 4 2</a:t>
            </a:r>
            <a:endParaRPr lang="da-DK" dirty="0"/>
          </a:p>
        </p:txBody>
      </p:sp>
    </p:spTree>
    <p:extLst>
      <p:ext uri="{BB962C8B-B14F-4D97-AF65-F5344CB8AC3E}">
        <p14:creationId xmlns:p14="http://schemas.microsoft.com/office/powerpoint/2010/main" val="1873774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500" fill="hold"/>
                                        <p:tgtEl>
                                          <p:spTgt spid="18"/>
                                        </p:tgtEl>
                                        <p:attrNameLst>
                                          <p:attrName>ppt_x</p:attrName>
                                        </p:attrNameLst>
                                      </p:cBhvr>
                                      <p:tavLst>
                                        <p:tav tm="0">
                                          <p:val>
                                            <p:strVal val="#ppt_x"/>
                                          </p:val>
                                        </p:tav>
                                        <p:tav tm="100000">
                                          <p:val>
                                            <p:strVal val="#ppt_x"/>
                                          </p:val>
                                        </p:tav>
                                      </p:tavLst>
                                    </p:anim>
                                    <p:anim calcmode="lin" valueType="num">
                                      <p:cBhvr additive="base">
                                        <p:cTn id="2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anim calcmode="lin" valueType="num">
                                      <p:cBhvr additive="base">
                                        <p:cTn id="43" dur="500" fill="hold"/>
                                        <p:tgtEl>
                                          <p:spTgt spid="20"/>
                                        </p:tgtEl>
                                        <p:attrNameLst>
                                          <p:attrName>ppt_x</p:attrName>
                                        </p:attrNameLst>
                                      </p:cBhvr>
                                      <p:tavLst>
                                        <p:tav tm="0">
                                          <p:val>
                                            <p:strVal val="#ppt_x"/>
                                          </p:val>
                                        </p:tav>
                                        <p:tav tm="100000">
                                          <p:val>
                                            <p:strVal val="#ppt_x"/>
                                          </p:val>
                                        </p:tav>
                                      </p:tavLst>
                                    </p:anim>
                                    <p:anim calcmode="lin" valueType="num">
                                      <p:cBhvr additive="base">
                                        <p:cTn id="4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ppt_x"/>
                                          </p:val>
                                        </p:tav>
                                        <p:tav tm="100000">
                                          <p:val>
                                            <p:strVal val="#ppt_x"/>
                                          </p:val>
                                        </p:tav>
                                      </p:tavLst>
                                    </p:anim>
                                    <p:anim calcmode="lin" valueType="num">
                                      <p:cBhvr additive="base">
                                        <p:cTn id="5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additive="base">
                                        <p:cTn id="59" dur="500" fill="hold"/>
                                        <p:tgtEl>
                                          <p:spTgt spid="21"/>
                                        </p:tgtEl>
                                        <p:attrNameLst>
                                          <p:attrName>ppt_x</p:attrName>
                                        </p:attrNameLst>
                                      </p:cBhvr>
                                      <p:tavLst>
                                        <p:tav tm="0">
                                          <p:val>
                                            <p:strVal val="#ppt_x"/>
                                          </p:val>
                                        </p:tav>
                                        <p:tav tm="100000">
                                          <p:val>
                                            <p:strVal val="#ppt_x"/>
                                          </p:val>
                                        </p:tav>
                                      </p:tavLst>
                                    </p:anim>
                                    <p:anim calcmode="lin" valueType="num">
                                      <p:cBhvr additive="base">
                                        <p:cTn id="6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4"/>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22"/>
                                        </p:tgtEl>
                                        <p:attrNameLst>
                                          <p:attrName>style.visibility</p:attrName>
                                        </p:attrNameLst>
                                      </p:cBhvr>
                                      <p:to>
                                        <p:strVal val="visible"/>
                                      </p:to>
                                    </p:set>
                                    <p:anim calcmode="lin" valueType="num">
                                      <p:cBhvr additive="base">
                                        <p:cTn id="69" dur="500" fill="hold"/>
                                        <p:tgtEl>
                                          <p:spTgt spid="22"/>
                                        </p:tgtEl>
                                        <p:attrNameLst>
                                          <p:attrName>ppt_x</p:attrName>
                                        </p:attrNameLst>
                                      </p:cBhvr>
                                      <p:tavLst>
                                        <p:tav tm="0">
                                          <p:val>
                                            <p:strVal val="#ppt_x"/>
                                          </p:val>
                                        </p:tav>
                                        <p:tav tm="100000">
                                          <p:val>
                                            <p:strVal val="#ppt_x"/>
                                          </p:val>
                                        </p:tav>
                                      </p:tavLst>
                                    </p:anim>
                                    <p:anim calcmode="lin" valueType="num">
                                      <p:cBhvr additive="base">
                                        <p:cTn id="7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3"/>
                                        </p:tgtEl>
                                        <p:attrNameLst>
                                          <p:attrName>style.visibility</p:attrName>
                                        </p:attrNameLst>
                                      </p:cBhvr>
                                      <p:to>
                                        <p:strVal val="visible"/>
                                      </p:to>
                                    </p:set>
                                    <p:anim calcmode="lin" valueType="num">
                                      <p:cBhvr additive="base">
                                        <p:cTn id="79" dur="500" fill="hold"/>
                                        <p:tgtEl>
                                          <p:spTgt spid="23"/>
                                        </p:tgtEl>
                                        <p:attrNameLst>
                                          <p:attrName>ppt_x</p:attrName>
                                        </p:attrNameLst>
                                      </p:cBhvr>
                                      <p:tavLst>
                                        <p:tav tm="0">
                                          <p:val>
                                            <p:strVal val="#ppt_x"/>
                                          </p:val>
                                        </p:tav>
                                        <p:tav tm="100000">
                                          <p:val>
                                            <p:strVal val="#ppt_x"/>
                                          </p:val>
                                        </p:tav>
                                      </p:tavLst>
                                    </p:anim>
                                    <p:anim calcmode="lin" valueType="num">
                                      <p:cBhvr additive="base">
                                        <p:cTn id="8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13"/>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24"/>
                                        </p:tgtEl>
                                        <p:attrNameLst>
                                          <p:attrName>style.visibility</p:attrName>
                                        </p:attrNameLst>
                                      </p:cBhvr>
                                      <p:to>
                                        <p:strVal val="visible"/>
                                      </p:to>
                                    </p:set>
                                    <p:anim calcmode="lin" valueType="num">
                                      <p:cBhvr additive="base">
                                        <p:cTn id="89" dur="500" fill="hold"/>
                                        <p:tgtEl>
                                          <p:spTgt spid="24"/>
                                        </p:tgtEl>
                                        <p:attrNameLst>
                                          <p:attrName>ppt_x</p:attrName>
                                        </p:attrNameLst>
                                      </p:cBhvr>
                                      <p:tavLst>
                                        <p:tav tm="0">
                                          <p:val>
                                            <p:strVal val="#ppt_x"/>
                                          </p:val>
                                        </p:tav>
                                        <p:tav tm="100000">
                                          <p:val>
                                            <p:strVal val="#ppt_x"/>
                                          </p:val>
                                        </p:tav>
                                      </p:tavLst>
                                    </p:anim>
                                    <p:anim calcmode="lin" valueType="num">
                                      <p:cBhvr additive="base">
                                        <p:cTn id="9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2" grpId="0" animBg="1"/>
      <p:bldP spid="14" grpId="0" animBg="1"/>
      <p:bldP spid="17" grpId="0" animBg="1"/>
      <p:bldP spid="16" grpId="0" animBg="1"/>
      <p:bldP spid="15" grpId="0" animBg="1"/>
      <p:bldP spid="18" grpId="0" animBg="1"/>
      <p:bldP spid="19" grpId="0" animBg="1"/>
      <p:bldP spid="20" grpId="0" animBg="1"/>
      <p:bldP spid="21" grpId="0" animBg="1"/>
      <p:bldP spid="22" grpId="0" animBg="1"/>
      <p:bldP spid="23" grpId="0" animBg="1"/>
      <p:bldP spid="24" grpId="0" animBg="1"/>
      <p:bldP spid="5" grpId="0" animBg="1"/>
      <p:bldP spid="13" grpId="0"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E73197-1814-4948-83FF-38C2FCFA891D}"/>
              </a:ext>
            </a:extLst>
          </p:cNvPr>
          <p:cNvSpPr>
            <a:spLocks noGrp="1"/>
          </p:cNvSpPr>
          <p:nvPr>
            <p:ph type="title"/>
          </p:nvPr>
        </p:nvSpPr>
        <p:spPr/>
        <p:txBody>
          <a:bodyPr/>
          <a:lstStyle/>
          <a:p>
            <a:r>
              <a:rPr lang="da-DK" dirty="0" err="1"/>
              <a:t>Lebensohl</a:t>
            </a:r>
            <a:r>
              <a:rPr lang="da-DK" dirty="0"/>
              <a:t> når åbner reverserer</a:t>
            </a:r>
          </a:p>
        </p:txBody>
      </p:sp>
      <p:sp>
        <p:nvSpPr>
          <p:cNvPr id="3" name="Pladsholder til indhold 2">
            <a:extLst>
              <a:ext uri="{FF2B5EF4-FFF2-40B4-BE49-F238E27FC236}">
                <a16:creationId xmlns:a16="http://schemas.microsoft.com/office/drawing/2014/main" id="{106E2121-7BBA-824E-ADC3-7CE0248FB9A4}"/>
              </a:ext>
            </a:extLst>
          </p:cNvPr>
          <p:cNvSpPr>
            <a:spLocks noGrp="1"/>
          </p:cNvSpPr>
          <p:nvPr>
            <p:ph idx="1"/>
          </p:nvPr>
        </p:nvSpPr>
        <p:spPr/>
        <p:txBody>
          <a:bodyPr>
            <a:normAutofit/>
          </a:bodyPr>
          <a:lstStyle/>
          <a:p>
            <a:pPr marL="0" indent="0">
              <a:buNone/>
            </a:pPr>
            <a:r>
              <a:rPr lang="da-DK" sz="2400" dirty="0"/>
              <a:t>Bruges til her til at skelne mellem en god og en dårlig svarhånd</a:t>
            </a:r>
          </a:p>
          <a:p>
            <a:pPr marL="0" indent="0">
              <a:buNone/>
            </a:pPr>
            <a:r>
              <a:rPr lang="da-DK" sz="2400" dirty="0"/>
              <a:t>2NT beder om </a:t>
            </a:r>
            <a:r>
              <a:rPr lang="da-DK" sz="2400" dirty="0">
                <a:cs typeface="Arial" panose="020B0604020202020204" pitchFamily="34" charset="0"/>
              </a:rPr>
              <a:t>3 </a:t>
            </a:r>
            <a:r>
              <a:rPr lang="da-DK" sz="2400" dirty="0">
                <a:solidFill>
                  <a:srgbClr val="00B050"/>
                </a:solidFill>
                <a:cs typeface="Arial" panose="020B0604020202020204" pitchFamily="34" charset="0"/>
              </a:rPr>
              <a:t>♣︎ </a:t>
            </a:r>
            <a:r>
              <a:rPr lang="da-DK" sz="2400" dirty="0">
                <a:cs typeface="Arial" panose="020B0604020202020204" pitchFamily="34" charset="0"/>
              </a:rPr>
              <a:t>fra åbner hvis hans </a:t>
            </a:r>
            <a:r>
              <a:rPr lang="da-DK" sz="2400" dirty="0" err="1">
                <a:cs typeface="Arial" panose="020B0604020202020204" pitchFamily="34" charset="0"/>
              </a:rPr>
              <a:t>reverse</a:t>
            </a:r>
            <a:r>
              <a:rPr lang="da-DK" sz="2400" dirty="0">
                <a:cs typeface="Arial" panose="020B0604020202020204" pitchFamily="34" charset="0"/>
              </a:rPr>
              <a:t> er baseret på 16 til 17 </a:t>
            </a:r>
            <a:r>
              <a:rPr lang="da-DK" sz="2400" dirty="0" err="1">
                <a:cs typeface="Arial" panose="020B0604020202020204" pitchFamily="34" charset="0"/>
              </a:rPr>
              <a:t>hp</a:t>
            </a:r>
            <a:r>
              <a:rPr lang="da-DK" sz="2400" dirty="0">
                <a:cs typeface="Arial" panose="020B0604020202020204" pitchFamily="34" charset="0"/>
              </a:rPr>
              <a:t>.</a:t>
            </a:r>
          </a:p>
          <a:p>
            <a:pPr marL="0" indent="0">
              <a:buNone/>
            </a:pPr>
            <a:r>
              <a:rPr lang="da-DK" sz="2400" dirty="0">
                <a:cs typeface="Arial" panose="020B0604020202020204" pitchFamily="34" charset="0"/>
              </a:rPr>
              <a:t>Har åbner 18+ </a:t>
            </a:r>
            <a:r>
              <a:rPr lang="da-DK" sz="2400" dirty="0" err="1">
                <a:cs typeface="Arial" panose="020B0604020202020204" pitchFamily="34" charset="0"/>
              </a:rPr>
              <a:t>hp</a:t>
            </a:r>
            <a:r>
              <a:rPr lang="da-DK" sz="2400" dirty="0">
                <a:cs typeface="Arial" panose="020B0604020202020204" pitchFamily="34" charset="0"/>
              </a:rPr>
              <a:t>. brydes relæet og der er etableret udgangskrav.</a:t>
            </a:r>
          </a:p>
          <a:p>
            <a:pPr marL="0" indent="0">
              <a:buNone/>
            </a:pPr>
            <a:endParaRPr lang="da-DK" sz="2400" dirty="0">
              <a:cs typeface="Arial" panose="020B0604020202020204" pitchFamily="34" charset="0"/>
            </a:endParaRPr>
          </a:p>
          <a:p>
            <a:pPr marL="0" indent="0">
              <a:buNone/>
            </a:pPr>
            <a:r>
              <a:rPr lang="da-DK" sz="2400" dirty="0">
                <a:cs typeface="Arial" panose="020B0604020202020204" pitchFamily="34" charset="0"/>
              </a:rPr>
              <a:t>Det betyder, at svares farvemeldinger på to og tretrinnet bliver krav til udgang   </a:t>
            </a:r>
          </a:p>
        </p:txBody>
      </p:sp>
    </p:spTree>
    <p:extLst>
      <p:ext uri="{BB962C8B-B14F-4D97-AF65-F5344CB8AC3E}">
        <p14:creationId xmlns:p14="http://schemas.microsoft.com/office/powerpoint/2010/main" val="343131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98D3F9-1D91-EA44-BF56-15B2718D15B0}"/>
              </a:ext>
            </a:extLst>
          </p:cNvPr>
          <p:cNvSpPr>
            <a:spLocks noGrp="1"/>
          </p:cNvSpPr>
          <p:nvPr>
            <p:ph type="title"/>
          </p:nvPr>
        </p:nvSpPr>
        <p:spPr/>
        <p:txBody>
          <a:bodyPr/>
          <a:lstStyle/>
          <a:p>
            <a:r>
              <a:rPr lang="da-DK" dirty="0"/>
              <a:t>Revers </a:t>
            </a:r>
            <a:r>
              <a:rPr lang="da-DK" dirty="0" err="1"/>
              <a:t>Lebensohl</a:t>
            </a:r>
            <a:r>
              <a:rPr lang="da-DK" dirty="0"/>
              <a:t> </a:t>
            </a:r>
            <a:br>
              <a:rPr lang="da-DK" dirty="0"/>
            </a:br>
            <a:r>
              <a:rPr lang="da-DK" sz="2000" dirty="0"/>
              <a:t> 1. eksempel</a:t>
            </a:r>
          </a:p>
        </p:txBody>
      </p:sp>
      <p:pic>
        <p:nvPicPr>
          <p:cNvPr id="4" name="Picture 40">
            <a:extLst>
              <a:ext uri="{FF2B5EF4-FFF2-40B4-BE49-F238E27FC236}">
                <a16:creationId xmlns:a16="http://schemas.microsoft.com/office/drawing/2014/main" id="{35578DEB-A364-E547-B2BA-BF743153AC5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flipH="1">
            <a:off x="4882843" y="2805595"/>
            <a:ext cx="1731328" cy="1731328"/>
          </a:xfrm>
          <a:prstGeom prst="rect">
            <a:avLst/>
          </a:prstGeom>
          <a:noFill/>
          <a:extLst>
            <a:ext uri="{909E8E84-426E-40DD-AFC4-6F175D3DCCD1}">
              <a14:hiddenFill xmlns:a14="http://schemas.microsoft.com/office/drawing/2010/main">
                <a:solidFill>
                  <a:srgbClr val="FFFFFF"/>
                </a:solidFill>
              </a14:hiddenFill>
            </a:ext>
          </a:extLst>
        </p:spPr>
      </p:pic>
      <p:sp>
        <p:nvSpPr>
          <p:cNvPr id="7" name="Tekstfelt 6">
            <a:extLst>
              <a:ext uri="{FF2B5EF4-FFF2-40B4-BE49-F238E27FC236}">
                <a16:creationId xmlns:a16="http://schemas.microsoft.com/office/drawing/2014/main" id="{C3C3171B-A050-1041-8177-DE25ED2FAFAE}"/>
              </a:ext>
            </a:extLst>
          </p:cNvPr>
          <p:cNvSpPr txBox="1"/>
          <p:nvPr/>
        </p:nvSpPr>
        <p:spPr>
          <a:xfrm>
            <a:off x="5996725" y="2200713"/>
            <a:ext cx="768153" cy="461665"/>
          </a:xfrm>
          <a:prstGeom prst="rect">
            <a:avLst/>
          </a:prstGeom>
          <a:noFill/>
        </p:spPr>
        <p:txBody>
          <a:bodyPr wrap="square" rtlCol="0">
            <a:spAutoFit/>
          </a:bodyPr>
          <a:lstStyle/>
          <a:p>
            <a:r>
              <a:rPr lang="da-DK" sz="2400" dirty="0">
                <a:ea typeface="Apple Symbols" panose="02000000000000000000" pitchFamily="2" charset="-79"/>
                <a:cs typeface="Apple Symbols" panose="02000000000000000000" pitchFamily="2" charset="-79"/>
              </a:rPr>
              <a:t>2</a:t>
            </a:r>
            <a:r>
              <a:rPr lang="da-DK" sz="2400" dirty="0">
                <a:solidFill>
                  <a:srgbClr val="FF0000"/>
                </a:solidFill>
                <a:ea typeface="Apple Symbols" panose="02000000000000000000" pitchFamily="2" charset="-79"/>
                <a:cs typeface="Apple Symbols" panose="02000000000000000000" pitchFamily="2" charset="-79"/>
              </a:rPr>
              <a:t>♥︎</a:t>
            </a:r>
            <a:endParaRPr lang="da-DK" sz="2400" dirty="0"/>
          </a:p>
        </p:txBody>
      </p:sp>
      <p:sp>
        <p:nvSpPr>
          <p:cNvPr id="9" name="Tekstfelt 8">
            <a:extLst>
              <a:ext uri="{FF2B5EF4-FFF2-40B4-BE49-F238E27FC236}">
                <a16:creationId xmlns:a16="http://schemas.microsoft.com/office/drawing/2014/main" id="{F3F66B6D-E0F8-3048-BB80-CC38D0674218}"/>
              </a:ext>
            </a:extLst>
          </p:cNvPr>
          <p:cNvSpPr txBox="1"/>
          <p:nvPr/>
        </p:nvSpPr>
        <p:spPr>
          <a:xfrm>
            <a:off x="4862788" y="4627013"/>
            <a:ext cx="653258" cy="461665"/>
          </a:xfrm>
          <a:prstGeom prst="rect">
            <a:avLst/>
          </a:prstGeom>
          <a:noFill/>
        </p:spPr>
        <p:txBody>
          <a:bodyPr wrap="square" rtlCol="0">
            <a:spAutoFit/>
          </a:bodyPr>
          <a:lstStyle/>
          <a:p>
            <a:r>
              <a:rPr lang="da-DK" sz="2400" dirty="0"/>
              <a:t>1</a:t>
            </a:r>
            <a:r>
              <a:rPr lang="da-DK" sz="2400" dirty="0">
                <a:ea typeface="Apple Symbols" panose="02000000000000000000" pitchFamily="2" charset="-79"/>
                <a:cs typeface="Apple Symbols" panose="02000000000000000000" pitchFamily="2" charset="-79"/>
              </a:rPr>
              <a:t> ♠︎ </a:t>
            </a:r>
            <a:endParaRPr lang="da-DK" sz="2400" dirty="0"/>
          </a:p>
        </p:txBody>
      </p:sp>
      <p:sp>
        <p:nvSpPr>
          <p:cNvPr id="12" name="Tekstfelt 11">
            <a:extLst>
              <a:ext uri="{FF2B5EF4-FFF2-40B4-BE49-F238E27FC236}">
                <a16:creationId xmlns:a16="http://schemas.microsoft.com/office/drawing/2014/main" id="{B93DE73C-3710-0D4B-9658-376E0090E02D}"/>
              </a:ext>
            </a:extLst>
          </p:cNvPr>
          <p:cNvSpPr txBox="1"/>
          <p:nvPr/>
        </p:nvSpPr>
        <p:spPr>
          <a:xfrm>
            <a:off x="3908531" y="5304098"/>
            <a:ext cx="3575550" cy="369332"/>
          </a:xfrm>
          <a:prstGeom prst="rect">
            <a:avLst/>
          </a:prstGeom>
          <a:solidFill>
            <a:schemeClr val="bg1">
              <a:lumMod val="85000"/>
            </a:schemeClr>
          </a:solidFill>
        </p:spPr>
        <p:txBody>
          <a:bodyPr wrap="square" rtlCol="0">
            <a:spAutoFit/>
          </a:bodyPr>
          <a:lstStyle/>
          <a:p>
            <a:r>
              <a:rPr lang="da-DK" dirty="0">
                <a:ea typeface="Apple Symbols" panose="02000000000000000000" pitchFamily="2" charset="-79"/>
                <a:cs typeface="Apple Symbols" panose="02000000000000000000" pitchFamily="2" charset="-79"/>
              </a:rPr>
              <a:t>♠︎ K B 9 8 7 6 </a:t>
            </a:r>
            <a:r>
              <a:rPr lang="da-DK" dirty="0">
                <a:solidFill>
                  <a:srgbClr val="FF0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D 3 2 </a:t>
            </a:r>
            <a:r>
              <a:rPr lang="da-DK" dirty="0">
                <a:solidFill>
                  <a:srgbClr val="FFC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E 5 ♣ ︎6 4</a:t>
            </a:r>
            <a:endParaRPr lang="da-DK" dirty="0"/>
          </a:p>
        </p:txBody>
      </p:sp>
      <p:sp>
        <p:nvSpPr>
          <p:cNvPr id="17" name="Tekstfelt 16">
            <a:extLst>
              <a:ext uri="{FF2B5EF4-FFF2-40B4-BE49-F238E27FC236}">
                <a16:creationId xmlns:a16="http://schemas.microsoft.com/office/drawing/2014/main" id="{857A48CF-54BA-5444-9A15-F011E31F83FE}"/>
              </a:ext>
            </a:extLst>
          </p:cNvPr>
          <p:cNvSpPr txBox="1"/>
          <p:nvPr/>
        </p:nvSpPr>
        <p:spPr>
          <a:xfrm>
            <a:off x="4928153" y="2200712"/>
            <a:ext cx="768153" cy="461665"/>
          </a:xfrm>
          <a:prstGeom prst="rect">
            <a:avLst/>
          </a:prstGeom>
          <a:noFill/>
        </p:spPr>
        <p:txBody>
          <a:bodyPr wrap="square" rtlCol="0">
            <a:spAutoFit/>
          </a:bodyPr>
          <a:lstStyle/>
          <a:p>
            <a:r>
              <a:rPr lang="da-DK" sz="2400" dirty="0">
                <a:ea typeface="Apple Symbols" panose="02000000000000000000" pitchFamily="2" charset="-79"/>
                <a:cs typeface="Apple Symbols" panose="02000000000000000000" pitchFamily="2" charset="-79"/>
              </a:rPr>
              <a:t>1</a:t>
            </a:r>
            <a:r>
              <a:rPr lang="da-DK" sz="2400" dirty="0">
                <a:solidFill>
                  <a:srgbClr val="FFC000"/>
                </a:solidFill>
                <a:ea typeface="Apple Symbols" panose="02000000000000000000" pitchFamily="2" charset="-79"/>
                <a:cs typeface="Apple Symbols" panose="02000000000000000000" pitchFamily="2" charset="-79"/>
              </a:rPr>
              <a:t> </a:t>
            </a:r>
            <a:r>
              <a:rPr lang="da-DK" sz="2400" dirty="0">
                <a:solidFill>
                  <a:srgbClr val="C00000"/>
                </a:solidFill>
                <a:ea typeface="Apple Symbols" panose="02000000000000000000" pitchFamily="2" charset="-79"/>
                <a:cs typeface="Apple Symbols" panose="02000000000000000000" pitchFamily="2" charset="-79"/>
              </a:rPr>
              <a:t>♦</a:t>
            </a:r>
            <a:endParaRPr lang="da-DK" sz="2400" dirty="0">
              <a:solidFill>
                <a:srgbClr val="C00000"/>
              </a:solidFill>
            </a:endParaRPr>
          </a:p>
        </p:txBody>
      </p:sp>
      <p:sp>
        <p:nvSpPr>
          <p:cNvPr id="16" name="Tekstfelt 15">
            <a:extLst>
              <a:ext uri="{FF2B5EF4-FFF2-40B4-BE49-F238E27FC236}">
                <a16:creationId xmlns:a16="http://schemas.microsoft.com/office/drawing/2014/main" id="{E62AC9A3-29E2-404A-A26D-2B457439B9B5}"/>
              </a:ext>
            </a:extLst>
          </p:cNvPr>
          <p:cNvSpPr txBox="1"/>
          <p:nvPr/>
        </p:nvSpPr>
        <p:spPr>
          <a:xfrm>
            <a:off x="6111620" y="4680140"/>
            <a:ext cx="653258" cy="461665"/>
          </a:xfrm>
          <a:prstGeom prst="rect">
            <a:avLst/>
          </a:prstGeom>
          <a:noFill/>
        </p:spPr>
        <p:txBody>
          <a:bodyPr wrap="square" rtlCol="0">
            <a:spAutoFit/>
          </a:bodyPr>
          <a:lstStyle/>
          <a:p>
            <a:r>
              <a:rPr lang="da-DK" sz="2400" dirty="0"/>
              <a:t>?</a:t>
            </a:r>
            <a:r>
              <a:rPr lang="da-DK" sz="2400" dirty="0">
                <a:ea typeface="Apple Symbols" panose="02000000000000000000" pitchFamily="2" charset="-79"/>
                <a:cs typeface="Apple Symbols" panose="02000000000000000000" pitchFamily="2" charset="-79"/>
              </a:rPr>
              <a:t> </a:t>
            </a:r>
            <a:endParaRPr lang="da-DK" sz="2400" dirty="0"/>
          </a:p>
        </p:txBody>
      </p:sp>
      <p:sp>
        <p:nvSpPr>
          <p:cNvPr id="3" name="Tekstfelt 2">
            <a:extLst>
              <a:ext uri="{FF2B5EF4-FFF2-40B4-BE49-F238E27FC236}">
                <a16:creationId xmlns:a16="http://schemas.microsoft.com/office/drawing/2014/main" id="{AAB66580-893C-0543-9505-2C0E7B128030}"/>
              </a:ext>
            </a:extLst>
          </p:cNvPr>
          <p:cNvSpPr txBox="1"/>
          <p:nvPr/>
        </p:nvSpPr>
        <p:spPr>
          <a:xfrm>
            <a:off x="9573038" y="3484229"/>
            <a:ext cx="1325218" cy="584775"/>
          </a:xfrm>
          <a:prstGeom prst="rect">
            <a:avLst/>
          </a:prstGeom>
          <a:solidFill>
            <a:schemeClr val="bg1"/>
          </a:solidFill>
        </p:spPr>
        <p:txBody>
          <a:bodyPr wrap="square" rtlCol="0">
            <a:spAutoFit/>
          </a:bodyPr>
          <a:lstStyle/>
          <a:p>
            <a:r>
              <a:rPr lang="da-DK" sz="3200" dirty="0"/>
              <a:t>2</a:t>
            </a:r>
            <a:r>
              <a:rPr lang="da-DK" sz="3200" dirty="0">
                <a:ea typeface="Apple Symbols" panose="02000000000000000000" pitchFamily="2" charset="-79"/>
                <a:cs typeface="Apple Symbols" panose="02000000000000000000" pitchFamily="2" charset="-79"/>
              </a:rPr>
              <a:t>♠</a:t>
            </a:r>
            <a:endParaRPr lang="da-DK" sz="3200" dirty="0"/>
          </a:p>
        </p:txBody>
      </p:sp>
      <p:sp>
        <p:nvSpPr>
          <p:cNvPr id="13" name="Tekstfelt 12">
            <a:extLst>
              <a:ext uri="{FF2B5EF4-FFF2-40B4-BE49-F238E27FC236}">
                <a16:creationId xmlns:a16="http://schemas.microsoft.com/office/drawing/2014/main" id="{AB9A29BC-B457-D043-A7E7-FDAC5B56E924}"/>
              </a:ext>
            </a:extLst>
          </p:cNvPr>
          <p:cNvSpPr txBox="1"/>
          <p:nvPr/>
        </p:nvSpPr>
        <p:spPr>
          <a:xfrm>
            <a:off x="3704389" y="3904883"/>
            <a:ext cx="768153"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sz="2400" dirty="0">
              <a:solidFill>
                <a:schemeClr val="bg1"/>
              </a:solidFill>
            </a:endParaRPr>
          </a:p>
        </p:txBody>
      </p:sp>
      <p:sp>
        <p:nvSpPr>
          <p:cNvPr id="14" name="Tekstfelt 13">
            <a:extLst>
              <a:ext uri="{FF2B5EF4-FFF2-40B4-BE49-F238E27FC236}">
                <a16:creationId xmlns:a16="http://schemas.microsoft.com/office/drawing/2014/main" id="{6D4B12D0-A7D9-B745-B892-98B9C7BF3684}"/>
              </a:ext>
            </a:extLst>
          </p:cNvPr>
          <p:cNvSpPr txBox="1"/>
          <p:nvPr/>
        </p:nvSpPr>
        <p:spPr>
          <a:xfrm>
            <a:off x="3704389" y="2967334"/>
            <a:ext cx="768153"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sz="2400" dirty="0">
              <a:solidFill>
                <a:schemeClr val="bg1"/>
              </a:solidFill>
            </a:endParaRPr>
          </a:p>
        </p:txBody>
      </p:sp>
      <p:sp>
        <p:nvSpPr>
          <p:cNvPr id="15" name="Tekstfelt 14">
            <a:extLst>
              <a:ext uri="{FF2B5EF4-FFF2-40B4-BE49-F238E27FC236}">
                <a16:creationId xmlns:a16="http://schemas.microsoft.com/office/drawing/2014/main" id="{F0C6D14F-5328-6749-9BA4-15DFAEB5665A}"/>
              </a:ext>
            </a:extLst>
          </p:cNvPr>
          <p:cNvSpPr txBox="1"/>
          <p:nvPr/>
        </p:nvSpPr>
        <p:spPr>
          <a:xfrm>
            <a:off x="7100004" y="2967335"/>
            <a:ext cx="768153"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sz="2400" dirty="0">
              <a:solidFill>
                <a:schemeClr val="bg1"/>
              </a:solidFill>
            </a:endParaRPr>
          </a:p>
        </p:txBody>
      </p:sp>
      <p:sp>
        <p:nvSpPr>
          <p:cNvPr id="18" name="Tekstfelt 17">
            <a:extLst>
              <a:ext uri="{FF2B5EF4-FFF2-40B4-BE49-F238E27FC236}">
                <a16:creationId xmlns:a16="http://schemas.microsoft.com/office/drawing/2014/main" id="{0893B4A5-AD09-4242-A0AA-FE1668DDFE8D}"/>
              </a:ext>
            </a:extLst>
          </p:cNvPr>
          <p:cNvSpPr txBox="1"/>
          <p:nvPr/>
        </p:nvSpPr>
        <p:spPr>
          <a:xfrm>
            <a:off x="7100004" y="3813989"/>
            <a:ext cx="768153"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sz="2400" dirty="0">
              <a:solidFill>
                <a:schemeClr val="bg1"/>
              </a:solidFill>
            </a:endParaRPr>
          </a:p>
        </p:txBody>
      </p:sp>
    </p:spTree>
    <p:extLst>
      <p:ext uri="{BB962C8B-B14F-4D97-AF65-F5344CB8AC3E}">
        <p14:creationId xmlns:p14="http://schemas.microsoft.com/office/powerpoint/2010/main" val="4113397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1"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500" fill="hold"/>
                                        <p:tgtEl>
                                          <p:spTgt spid="18"/>
                                        </p:tgtEl>
                                        <p:attrNameLst>
                                          <p:attrName>ppt_x</p:attrName>
                                        </p:attrNameLst>
                                      </p:cBhvr>
                                      <p:tavLst>
                                        <p:tav tm="0">
                                          <p:val>
                                            <p:strVal val="#ppt_x"/>
                                          </p:val>
                                        </p:tav>
                                        <p:tav tm="100000">
                                          <p:val>
                                            <p:strVal val="#ppt_x"/>
                                          </p:val>
                                        </p:tav>
                                      </p:tavLst>
                                    </p:anim>
                                    <p:anim calcmode="lin" valueType="num">
                                      <p:cBhvr additive="base">
                                        <p:cTn id="4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ppt_x"/>
                                          </p:val>
                                        </p:tav>
                                        <p:tav tm="100000">
                                          <p:val>
                                            <p:strVal val="#ppt_x"/>
                                          </p:val>
                                        </p:tav>
                                      </p:tavLst>
                                    </p:anim>
                                    <p:anim calcmode="lin" valueType="num">
                                      <p:cBhvr additive="base">
                                        <p:cTn id="5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5" presetClass="entr" presetSubtype="10" fill="hold" grpId="0" nodeType="clickEffect">
                                  <p:stCondLst>
                                    <p:cond delay="0"/>
                                  </p:stCondLst>
                                  <p:childTnLst>
                                    <p:set>
                                      <p:cBhvr>
                                        <p:cTn id="54" dur="1" fill="hold">
                                          <p:stCondLst>
                                            <p:cond delay="0"/>
                                          </p:stCondLst>
                                        </p:cTn>
                                        <p:tgtEl>
                                          <p:spTgt spid="3"/>
                                        </p:tgtEl>
                                        <p:attrNameLst>
                                          <p:attrName>style.visibility</p:attrName>
                                        </p:attrNameLst>
                                      </p:cBhvr>
                                      <p:to>
                                        <p:strVal val="visible"/>
                                      </p:to>
                                    </p:set>
                                    <p:animEffect transition="in" filter="checkerboard(across)">
                                      <p:cBhvr>
                                        <p:cTn id="5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7" grpId="0"/>
      <p:bldP spid="16" grpId="0"/>
      <p:bldP spid="3" grpId="0" animBg="1"/>
      <p:bldP spid="13" grpId="1" animBg="1"/>
      <p:bldP spid="14" grpId="0" animBg="1"/>
      <p:bldP spid="15" grpId="0" animBg="1"/>
      <p:bldP spid="18" grpId="0"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98D3F9-1D91-EA44-BF56-15B2718D15B0}"/>
              </a:ext>
            </a:extLst>
          </p:cNvPr>
          <p:cNvSpPr>
            <a:spLocks noGrp="1"/>
          </p:cNvSpPr>
          <p:nvPr>
            <p:ph type="title"/>
          </p:nvPr>
        </p:nvSpPr>
        <p:spPr/>
        <p:txBody>
          <a:bodyPr/>
          <a:lstStyle/>
          <a:p>
            <a:r>
              <a:rPr lang="da-DK" dirty="0"/>
              <a:t>Revers </a:t>
            </a:r>
            <a:r>
              <a:rPr lang="da-DK" dirty="0" err="1"/>
              <a:t>Lebensohl</a:t>
            </a:r>
            <a:r>
              <a:rPr lang="da-DK" dirty="0"/>
              <a:t> </a:t>
            </a:r>
            <a:br>
              <a:rPr lang="da-DK" dirty="0"/>
            </a:br>
            <a:r>
              <a:rPr lang="da-DK" sz="2000" dirty="0"/>
              <a:t> 2. eksempel</a:t>
            </a:r>
          </a:p>
        </p:txBody>
      </p:sp>
      <p:pic>
        <p:nvPicPr>
          <p:cNvPr id="4" name="Picture 40">
            <a:extLst>
              <a:ext uri="{FF2B5EF4-FFF2-40B4-BE49-F238E27FC236}">
                <a16:creationId xmlns:a16="http://schemas.microsoft.com/office/drawing/2014/main" id="{35578DEB-A364-E547-B2BA-BF743153AC5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flipH="1">
            <a:off x="4882843" y="2805595"/>
            <a:ext cx="1731328" cy="1731328"/>
          </a:xfrm>
          <a:prstGeom prst="rect">
            <a:avLst/>
          </a:prstGeom>
          <a:noFill/>
          <a:extLst>
            <a:ext uri="{909E8E84-426E-40DD-AFC4-6F175D3DCCD1}">
              <a14:hiddenFill xmlns:a14="http://schemas.microsoft.com/office/drawing/2010/main">
                <a:solidFill>
                  <a:srgbClr val="FFFFFF"/>
                </a:solidFill>
              </a14:hiddenFill>
            </a:ext>
          </a:extLst>
        </p:spPr>
      </p:pic>
      <p:sp>
        <p:nvSpPr>
          <p:cNvPr id="7" name="Tekstfelt 6">
            <a:extLst>
              <a:ext uri="{FF2B5EF4-FFF2-40B4-BE49-F238E27FC236}">
                <a16:creationId xmlns:a16="http://schemas.microsoft.com/office/drawing/2014/main" id="{C3C3171B-A050-1041-8177-DE25ED2FAFAE}"/>
              </a:ext>
            </a:extLst>
          </p:cNvPr>
          <p:cNvSpPr txBox="1"/>
          <p:nvPr/>
        </p:nvSpPr>
        <p:spPr>
          <a:xfrm>
            <a:off x="5996725" y="2200713"/>
            <a:ext cx="768153" cy="461665"/>
          </a:xfrm>
          <a:prstGeom prst="rect">
            <a:avLst/>
          </a:prstGeom>
          <a:noFill/>
        </p:spPr>
        <p:txBody>
          <a:bodyPr wrap="square" rtlCol="0">
            <a:spAutoFit/>
          </a:bodyPr>
          <a:lstStyle/>
          <a:p>
            <a:r>
              <a:rPr lang="da-DK" sz="2400" dirty="0">
                <a:ea typeface="Apple Symbols" panose="02000000000000000000" pitchFamily="2" charset="-79"/>
                <a:cs typeface="Apple Symbols" panose="02000000000000000000" pitchFamily="2" charset="-79"/>
              </a:rPr>
              <a:t>2</a:t>
            </a:r>
            <a:r>
              <a:rPr lang="da-DK" sz="2400" dirty="0">
                <a:solidFill>
                  <a:srgbClr val="C00000"/>
                </a:solidFill>
                <a:ea typeface="Apple Symbols" panose="02000000000000000000" pitchFamily="2" charset="-79"/>
                <a:cs typeface="Apple Symbols" panose="02000000000000000000" pitchFamily="2" charset="-79"/>
              </a:rPr>
              <a:t>♦︎</a:t>
            </a:r>
            <a:endParaRPr lang="da-DK" sz="2400" dirty="0">
              <a:solidFill>
                <a:srgbClr val="C00000"/>
              </a:solidFill>
            </a:endParaRPr>
          </a:p>
        </p:txBody>
      </p:sp>
      <p:sp>
        <p:nvSpPr>
          <p:cNvPr id="9" name="Tekstfelt 8">
            <a:extLst>
              <a:ext uri="{FF2B5EF4-FFF2-40B4-BE49-F238E27FC236}">
                <a16:creationId xmlns:a16="http://schemas.microsoft.com/office/drawing/2014/main" id="{F3F66B6D-E0F8-3048-BB80-CC38D0674218}"/>
              </a:ext>
            </a:extLst>
          </p:cNvPr>
          <p:cNvSpPr txBox="1"/>
          <p:nvPr/>
        </p:nvSpPr>
        <p:spPr>
          <a:xfrm>
            <a:off x="4862788" y="4627013"/>
            <a:ext cx="653258" cy="461665"/>
          </a:xfrm>
          <a:prstGeom prst="rect">
            <a:avLst/>
          </a:prstGeom>
          <a:noFill/>
        </p:spPr>
        <p:txBody>
          <a:bodyPr wrap="square" rtlCol="0">
            <a:spAutoFit/>
          </a:bodyPr>
          <a:lstStyle/>
          <a:p>
            <a:r>
              <a:rPr lang="da-DK" sz="2400" dirty="0"/>
              <a:t>1</a:t>
            </a:r>
            <a:r>
              <a:rPr lang="da-DK" sz="2400" dirty="0">
                <a:ea typeface="Apple Symbols" panose="02000000000000000000" pitchFamily="2" charset="-79"/>
                <a:cs typeface="Apple Symbols" panose="02000000000000000000" pitchFamily="2" charset="-79"/>
              </a:rPr>
              <a:t> </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 </a:t>
            </a:r>
            <a:endParaRPr lang="da-DK" sz="2400" dirty="0"/>
          </a:p>
        </p:txBody>
      </p:sp>
      <p:sp>
        <p:nvSpPr>
          <p:cNvPr id="12" name="Tekstfelt 11">
            <a:extLst>
              <a:ext uri="{FF2B5EF4-FFF2-40B4-BE49-F238E27FC236}">
                <a16:creationId xmlns:a16="http://schemas.microsoft.com/office/drawing/2014/main" id="{B93DE73C-3710-0D4B-9658-376E0090E02D}"/>
              </a:ext>
            </a:extLst>
          </p:cNvPr>
          <p:cNvSpPr txBox="1"/>
          <p:nvPr/>
        </p:nvSpPr>
        <p:spPr>
          <a:xfrm>
            <a:off x="3908531" y="5304098"/>
            <a:ext cx="3575550" cy="369332"/>
          </a:xfrm>
          <a:prstGeom prst="rect">
            <a:avLst/>
          </a:prstGeom>
          <a:solidFill>
            <a:schemeClr val="bg1">
              <a:lumMod val="85000"/>
            </a:schemeClr>
          </a:solidFill>
        </p:spPr>
        <p:txBody>
          <a:bodyPr wrap="square" rtlCol="0">
            <a:spAutoFit/>
          </a:bodyPr>
          <a:lstStyle/>
          <a:p>
            <a:r>
              <a:rPr lang="da-DK" dirty="0">
                <a:ea typeface="Apple Symbols" panose="02000000000000000000" pitchFamily="2" charset="-79"/>
                <a:cs typeface="Apple Symbols" panose="02000000000000000000" pitchFamily="2" charset="-79"/>
              </a:rPr>
              <a:t>♠︎ 4 3 2 </a:t>
            </a:r>
            <a:r>
              <a:rPr lang="da-DK" dirty="0">
                <a:solidFill>
                  <a:srgbClr val="FF0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K B 7 2</a:t>
            </a:r>
            <a:r>
              <a:rPr lang="da-DK" dirty="0">
                <a:solidFill>
                  <a:srgbClr val="C00000"/>
                </a:solidFill>
                <a:ea typeface="Apple Symbols" panose="02000000000000000000" pitchFamily="2" charset="-79"/>
                <a:cs typeface="Apple Symbols" panose="02000000000000000000" pitchFamily="2" charset="-79"/>
              </a:rPr>
              <a:t> ♦ </a:t>
            </a:r>
            <a:r>
              <a:rPr lang="da-DK" dirty="0">
                <a:solidFill>
                  <a:srgbClr val="FFC000"/>
                </a:solidFill>
                <a:ea typeface="Apple Symbols" panose="02000000000000000000" pitchFamily="2" charset="-79"/>
                <a:cs typeface="Apple Symbols" panose="02000000000000000000" pitchFamily="2" charset="-79"/>
              </a:rPr>
              <a:t>︎</a:t>
            </a:r>
            <a:r>
              <a:rPr lang="da-DK" dirty="0">
                <a:ea typeface="Apple Symbols" panose="02000000000000000000" pitchFamily="2" charset="-79"/>
                <a:cs typeface="Apple Symbols" panose="02000000000000000000" pitchFamily="2" charset="-79"/>
              </a:rPr>
              <a:t>D B 7 5 </a:t>
            </a:r>
            <a:r>
              <a:rPr lang="da-DK" dirty="0">
                <a:solidFill>
                  <a:srgbClr val="00B050"/>
                </a:solidFill>
                <a:ea typeface="Apple Symbols" panose="02000000000000000000" pitchFamily="2" charset="-79"/>
                <a:cs typeface="Apple Symbols" panose="02000000000000000000" pitchFamily="2" charset="-79"/>
              </a:rPr>
              <a:t>♣</a:t>
            </a:r>
            <a:r>
              <a:rPr lang="da-DK" dirty="0">
                <a:ea typeface="Apple Symbols" panose="02000000000000000000" pitchFamily="2" charset="-79"/>
                <a:cs typeface="Apple Symbols" panose="02000000000000000000" pitchFamily="2" charset="-79"/>
              </a:rPr>
              <a:t> ︎6 4</a:t>
            </a:r>
            <a:endParaRPr lang="da-DK" dirty="0"/>
          </a:p>
        </p:txBody>
      </p:sp>
      <p:sp>
        <p:nvSpPr>
          <p:cNvPr id="17" name="Tekstfelt 16">
            <a:extLst>
              <a:ext uri="{FF2B5EF4-FFF2-40B4-BE49-F238E27FC236}">
                <a16:creationId xmlns:a16="http://schemas.microsoft.com/office/drawing/2014/main" id="{857A48CF-54BA-5444-9A15-F011E31F83FE}"/>
              </a:ext>
            </a:extLst>
          </p:cNvPr>
          <p:cNvSpPr txBox="1"/>
          <p:nvPr/>
        </p:nvSpPr>
        <p:spPr>
          <a:xfrm>
            <a:off x="4928153" y="2200712"/>
            <a:ext cx="768153" cy="461665"/>
          </a:xfrm>
          <a:prstGeom prst="rect">
            <a:avLst/>
          </a:prstGeom>
          <a:noFill/>
        </p:spPr>
        <p:txBody>
          <a:bodyPr wrap="square" rtlCol="0">
            <a:spAutoFit/>
          </a:bodyPr>
          <a:lstStyle/>
          <a:p>
            <a:r>
              <a:rPr lang="da-DK" sz="2400" dirty="0">
                <a:ea typeface="Apple Symbols" panose="02000000000000000000" pitchFamily="2" charset="-79"/>
                <a:cs typeface="Apple Symbols" panose="02000000000000000000" pitchFamily="2" charset="-79"/>
              </a:rPr>
              <a:t>1</a:t>
            </a:r>
            <a:r>
              <a:rPr lang="da-DK" sz="2400" dirty="0">
                <a:solidFill>
                  <a:srgbClr val="FFC000"/>
                </a:solidFill>
                <a:ea typeface="Apple Symbols" panose="02000000000000000000" pitchFamily="2" charset="-79"/>
                <a:cs typeface="Apple Symbols" panose="02000000000000000000" pitchFamily="2" charset="-79"/>
              </a:rPr>
              <a:t> </a:t>
            </a:r>
            <a:r>
              <a:rPr lang="da-DK" sz="2400" dirty="0">
                <a:solidFill>
                  <a:srgbClr val="00B050"/>
                </a:solidFill>
                <a:ea typeface="Apple Symbols" panose="02000000000000000000" pitchFamily="2" charset="-79"/>
                <a:cs typeface="Apple Symbols" panose="02000000000000000000" pitchFamily="2" charset="-79"/>
              </a:rPr>
              <a:t>♣</a:t>
            </a:r>
            <a:r>
              <a:rPr lang="da-DK" sz="2400" dirty="0">
                <a:solidFill>
                  <a:srgbClr val="C00000"/>
                </a:solidFill>
                <a:ea typeface="Apple Symbols" panose="02000000000000000000" pitchFamily="2" charset="-79"/>
                <a:cs typeface="Apple Symbols" panose="02000000000000000000" pitchFamily="2" charset="-79"/>
              </a:rPr>
              <a:t>︎</a:t>
            </a:r>
            <a:endParaRPr lang="da-DK" sz="2400" dirty="0">
              <a:solidFill>
                <a:srgbClr val="C00000"/>
              </a:solidFill>
            </a:endParaRPr>
          </a:p>
        </p:txBody>
      </p:sp>
      <p:sp>
        <p:nvSpPr>
          <p:cNvPr id="16" name="Tekstfelt 15">
            <a:extLst>
              <a:ext uri="{FF2B5EF4-FFF2-40B4-BE49-F238E27FC236}">
                <a16:creationId xmlns:a16="http://schemas.microsoft.com/office/drawing/2014/main" id="{E62AC9A3-29E2-404A-A26D-2B457439B9B5}"/>
              </a:ext>
            </a:extLst>
          </p:cNvPr>
          <p:cNvSpPr txBox="1"/>
          <p:nvPr/>
        </p:nvSpPr>
        <p:spPr>
          <a:xfrm>
            <a:off x="6738668" y="2200712"/>
            <a:ext cx="653258" cy="461665"/>
          </a:xfrm>
          <a:prstGeom prst="rect">
            <a:avLst/>
          </a:prstGeom>
          <a:noFill/>
        </p:spPr>
        <p:txBody>
          <a:bodyPr wrap="square" rtlCol="0">
            <a:spAutoFit/>
          </a:bodyPr>
          <a:lstStyle/>
          <a:p>
            <a:r>
              <a:rPr lang="da-DK" sz="2400" dirty="0"/>
              <a:t>3</a:t>
            </a:r>
            <a:r>
              <a:rPr lang="da-DK" sz="2400" dirty="0">
                <a:solidFill>
                  <a:srgbClr val="00B050"/>
                </a:solidFill>
                <a:ea typeface="Apple Symbols" panose="02000000000000000000" pitchFamily="2" charset="-79"/>
                <a:cs typeface="Apple Symbols" panose="02000000000000000000" pitchFamily="2" charset="-79"/>
              </a:rPr>
              <a:t> ♣</a:t>
            </a:r>
            <a:r>
              <a:rPr lang="da-DK" sz="2400" dirty="0"/>
              <a:t> </a:t>
            </a:r>
            <a:r>
              <a:rPr lang="da-DK" sz="2400" dirty="0">
                <a:ea typeface="Apple Symbols" panose="02000000000000000000" pitchFamily="2" charset="-79"/>
                <a:cs typeface="Apple Symbols" panose="02000000000000000000" pitchFamily="2" charset="-79"/>
              </a:rPr>
              <a:t> </a:t>
            </a:r>
            <a:endParaRPr lang="da-DK" sz="2400" dirty="0"/>
          </a:p>
        </p:txBody>
      </p:sp>
      <p:sp>
        <p:nvSpPr>
          <p:cNvPr id="3" name="Tekstfelt 2">
            <a:extLst>
              <a:ext uri="{FF2B5EF4-FFF2-40B4-BE49-F238E27FC236}">
                <a16:creationId xmlns:a16="http://schemas.microsoft.com/office/drawing/2014/main" id="{AAB66580-893C-0543-9505-2C0E7B128030}"/>
              </a:ext>
            </a:extLst>
          </p:cNvPr>
          <p:cNvSpPr txBox="1"/>
          <p:nvPr/>
        </p:nvSpPr>
        <p:spPr>
          <a:xfrm>
            <a:off x="8772938" y="3378871"/>
            <a:ext cx="1325218" cy="584775"/>
          </a:xfrm>
          <a:prstGeom prst="rect">
            <a:avLst/>
          </a:prstGeom>
          <a:solidFill>
            <a:schemeClr val="bg1"/>
          </a:solidFill>
        </p:spPr>
        <p:txBody>
          <a:bodyPr wrap="square" rtlCol="0">
            <a:spAutoFit/>
          </a:bodyPr>
          <a:lstStyle/>
          <a:p>
            <a:r>
              <a:rPr lang="da-DK" sz="3200" dirty="0"/>
              <a:t>3</a:t>
            </a:r>
            <a:r>
              <a:rPr lang="da-DK" sz="3200" dirty="0">
                <a:solidFill>
                  <a:srgbClr val="C00000"/>
                </a:solidFill>
                <a:ea typeface="Apple Symbols" panose="02000000000000000000" pitchFamily="2" charset="-79"/>
                <a:cs typeface="Apple Symbols" panose="02000000000000000000" pitchFamily="2" charset="-79"/>
              </a:rPr>
              <a:t>♦</a:t>
            </a:r>
            <a:endParaRPr lang="da-DK" sz="3200" dirty="0"/>
          </a:p>
        </p:txBody>
      </p:sp>
      <p:sp>
        <p:nvSpPr>
          <p:cNvPr id="10" name="Tekstfelt 9">
            <a:extLst>
              <a:ext uri="{FF2B5EF4-FFF2-40B4-BE49-F238E27FC236}">
                <a16:creationId xmlns:a16="http://schemas.microsoft.com/office/drawing/2014/main" id="{78AA7BED-F130-624A-AC84-1C7FE5C171D8}"/>
              </a:ext>
            </a:extLst>
          </p:cNvPr>
          <p:cNvSpPr txBox="1"/>
          <p:nvPr/>
        </p:nvSpPr>
        <p:spPr>
          <a:xfrm>
            <a:off x="5727543" y="4630000"/>
            <a:ext cx="886628" cy="461665"/>
          </a:xfrm>
          <a:prstGeom prst="rect">
            <a:avLst/>
          </a:prstGeom>
          <a:noFill/>
        </p:spPr>
        <p:txBody>
          <a:bodyPr wrap="square" rtlCol="0">
            <a:spAutoFit/>
          </a:bodyPr>
          <a:lstStyle/>
          <a:p>
            <a:r>
              <a:rPr lang="da-DK" sz="2400" dirty="0"/>
              <a:t>2 NT</a:t>
            </a:r>
            <a:r>
              <a:rPr lang="da-DK" sz="2400" dirty="0">
                <a:ea typeface="Apple Symbols" panose="02000000000000000000" pitchFamily="2" charset="-79"/>
                <a:cs typeface="Apple Symbols" panose="02000000000000000000" pitchFamily="2" charset="-79"/>
              </a:rPr>
              <a:t> </a:t>
            </a:r>
            <a:endParaRPr lang="da-DK" sz="2400" dirty="0"/>
          </a:p>
        </p:txBody>
      </p:sp>
      <p:sp>
        <p:nvSpPr>
          <p:cNvPr id="11" name="Tekstfelt 10">
            <a:extLst>
              <a:ext uri="{FF2B5EF4-FFF2-40B4-BE49-F238E27FC236}">
                <a16:creationId xmlns:a16="http://schemas.microsoft.com/office/drawing/2014/main" id="{A42BD271-1646-564D-B4F1-00FB3E80A769}"/>
              </a:ext>
            </a:extLst>
          </p:cNvPr>
          <p:cNvSpPr txBox="1"/>
          <p:nvPr/>
        </p:nvSpPr>
        <p:spPr>
          <a:xfrm>
            <a:off x="6738668" y="4627012"/>
            <a:ext cx="653258" cy="461665"/>
          </a:xfrm>
          <a:prstGeom prst="rect">
            <a:avLst/>
          </a:prstGeom>
          <a:noFill/>
        </p:spPr>
        <p:txBody>
          <a:bodyPr wrap="square" rtlCol="0">
            <a:spAutoFit/>
          </a:bodyPr>
          <a:lstStyle/>
          <a:p>
            <a:r>
              <a:rPr lang="da-DK" sz="2400" dirty="0"/>
              <a:t>?</a:t>
            </a:r>
            <a:r>
              <a:rPr lang="da-DK" sz="2400" dirty="0">
                <a:ea typeface="Apple Symbols" panose="02000000000000000000" pitchFamily="2" charset="-79"/>
                <a:cs typeface="Apple Symbols" panose="02000000000000000000" pitchFamily="2" charset="-79"/>
              </a:rPr>
              <a:t> </a:t>
            </a:r>
            <a:endParaRPr lang="da-DK" sz="2400" dirty="0"/>
          </a:p>
        </p:txBody>
      </p:sp>
      <p:sp>
        <p:nvSpPr>
          <p:cNvPr id="13" name="Tekstfelt 12">
            <a:extLst>
              <a:ext uri="{FF2B5EF4-FFF2-40B4-BE49-F238E27FC236}">
                <a16:creationId xmlns:a16="http://schemas.microsoft.com/office/drawing/2014/main" id="{87AD6705-7710-3B4E-8900-18A0E4FF61B4}"/>
              </a:ext>
            </a:extLst>
          </p:cNvPr>
          <p:cNvSpPr txBox="1"/>
          <p:nvPr/>
        </p:nvSpPr>
        <p:spPr>
          <a:xfrm>
            <a:off x="3576489" y="2958347"/>
            <a:ext cx="768153"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sz="2400" dirty="0">
              <a:solidFill>
                <a:schemeClr val="bg1"/>
              </a:solidFill>
            </a:endParaRPr>
          </a:p>
        </p:txBody>
      </p:sp>
      <p:sp>
        <p:nvSpPr>
          <p:cNvPr id="14" name="Tekstfelt 13">
            <a:extLst>
              <a:ext uri="{FF2B5EF4-FFF2-40B4-BE49-F238E27FC236}">
                <a16:creationId xmlns:a16="http://schemas.microsoft.com/office/drawing/2014/main" id="{30EEF49D-08C3-A842-950C-EE0D8EE1B845}"/>
              </a:ext>
            </a:extLst>
          </p:cNvPr>
          <p:cNvSpPr txBox="1"/>
          <p:nvPr/>
        </p:nvSpPr>
        <p:spPr>
          <a:xfrm>
            <a:off x="7064002" y="2979141"/>
            <a:ext cx="768153" cy="461665"/>
          </a:xfrm>
          <a:prstGeom prst="rect">
            <a:avLst/>
          </a:prstGeom>
          <a:solidFill>
            <a:srgbClr val="00B050"/>
          </a:solidFill>
        </p:spPr>
        <p:txBody>
          <a:bodyPr wrap="square" rtlCol="0">
            <a:no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sz="2400" dirty="0">
              <a:solidFill>
                <a:schemeClr val="bg1"/>
              </a:solidFill>
            </a:endParaRPr>
          </a:p>
        </p:txBody>
      </p:sp>
      <p:sp>
        <p:nvSpPr>
          <p:cNvPr id="15" name="Tekstfelt 14">
            <a:extLst>
              <a:ext uri="{FF2B5EF4-FFF2-40B4-BE49-F238E27FC236}">
                <a16:creationId xmlns:a16="http://schemas.microsoft.com/office/drawing/2014/main" id="{C41B7C50-DACE-3545-BF64-489026D469C5}"/>
              </a:ext>
            </a:extLst>
          </p:cNvPr>
          <p:cNvSpPr txBox="1"/>
          <p:nvPr/>
        </p:nvSpPr>
        <p:spPr>
          <a:xfrm>
            <a:off x="3576489" y="3617186"/>
            <a:ext cx="768153"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sz="2400" dirty="0">
              <a:solidFill>
                <a:schemeClr val="bg1"/>
              </a:solidFill>
            </a:endParaRPr>
          </a:p>
        </p:txBody>
      </p:sp>
      <p:sp>
        <p:nvSpPr>
          <p:cNvPr id="18" name="Tekstfelt 17">
            <a:extLst>
              <a:ext uri="{FF2B5EF4-FFF2-40B4-BE49-F238E27FC236}">
                <a16:creationId xmlns:a16="http://schemas.microsoft.com/office/drawing/2014/main" id="{F627FF2B-484C-D844-8631-31AA971A88BF}"/>
              </a:ext>
            </a:extLst>
          </p:cNvPr>
          <p:cNvSpPr txBox="1"/>
          <p:nvPr/>
        </p:nvSpPr>
        <p:spPr>
          <a:xfrm>
            <a:off x="7048779" y="3617187"/>
            <a:ext cx="768153"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sz="2400" dirty="0">
              <a:solidFill>
                <a:schemeClr val="bg1"/>
              </a:solidFill>
            </a:endParaRPr>
          </a:p>
        </p:txBody>
      </p:sp>
      <p:sp>
        <p:nvSpPr>
          <p:cNvPr id="19" name="Tekstfelt 18">
            <a:extLst>
              <a:ext uri="{FF2B5EF4-FFF2-40B4-BE49-F238E27FC236}">
                <a16:creationId xmlns:a16="http://schemas.microsoft.com/office/drawing/2014/main" id="{ACF7C250-5E42-5B49-824E-23AE4DBD8042}"/>
              </a:ext>
            </a:extLst>
          </p:cNvPr>
          <p:cNvSpPr txBox="1"/>
          <p:nvPr/>
        </p:nvSpPr>
        <p:spPr>
          <a:xfrm>
            <a:off x="3604810" y="4206268"/>
            <a:ext cx="768153"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sz="2400" dirty="0">
              <a:solidFill>
                <a:schemeClr val="bg1"/>
              </a:solidFill>
            </a:endParaRPr>
          </a:p>
        </p:txBody>
      </p:sp>
      <p:sp>
        <p:nvSpPr>
          <p:cNvPr id="20" name="Tekstfelt 19">
            <a:extLst>
              <a:ext uri="{FF2B5EF4-FFF2-40B4-BE49-F238E27FC236}">
                <a16:creationId xmlns:a16="http://schemas.microsoft.com/office/drawing/2014/main" id="{EAE1579E-7C43-DA44-93D2-5FE90AC40E2F}"/>
              </a:ext>
            </a:extLst>
          </p:cNvPr>
          <p:cNvSpPr txBox="1"/>
          <p:nvPr/>
        </p:nvSpPr>
        <p:spPr>
          <a:xfrm>
            <a:off x="7064002" y="4206269"/>
            <a:ext cx="768153"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sz="2400" dirty="0">
              <a:solidFill>
                <a:schemeClr val="bg1"/>
              </a:solidFill>
            </a:endParaRPr>
          </a:p>
        </p:txBody>
      </p:sp>
    </p:spTree>
    <p:extLst>
      <p:ext uri="{BB962C8B-B14F-4D97-AF65-F5344CB8AC3E}">
        <p14:creationId xmlns:p14="http://schemas.microsoft.com/office/powerpoint/2010/main" val="132935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500" fill="hold"/>
                                        <p:tgtEl>
                                          <p:spTgt spid="18"/>
                                        </p:tgtEl>
                                        <p:attrNameLst>
                                          <p:attrName>ppt_x</p:attrName>
                                        </p:attrNameLst>
                                      </p:cBhvr>
                                      <p:tavLst>
                                        <p:tav tm="0">
                                          <p:val>
                                            <p:strVal val="#ppt_x"/>
                                          </p:val>
                                        </p:tav>
                                        <p:tav tm="100000">
                                          <p:val>
                                            <p:strVal val="#ppt_x"/>
                                          </p:val>
                                        </p:tav>
                                      </p:tavLst>
                                    </p:anim>
                                    <p:anim calcmode="lin" valueType="num">
                                      <p:cBhvr additive="base">
                                        <p:cTn id="4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anim calcmode="lin" valueType="num">
                                      <p:cBhvr additive="base">
                                        <p:cTn id="55" dur="500" fill="hold"/>
                                        <p:tgtEl>
                                          <p:spTgt spid="19"/>
                                        </p:tgtEl>
                                        <p:attrNameLst>
                                          <p:attrName>ppt_x</p:attrName>
                                        </p:attrNameLst>
                                      </p:cBhvr>
                                      <p:tavLst>
                                        <p:tav tm="0">
                                          <p:val>
                                            <p:strVal val="#ppt_x"/>
                                          </p:val>
                                        </p:tav>
                                        <p:tav tm="100000">
                                          <p:val>
                                            <p:strVal val="#ppt_x"/>
                                          </p:val>
                                        </p:tav>
                                      </p:tavLst>
                                    </p:anim>
                                    <p:anim calcmode="lin" valueType="num">
                                      <p:cBhvr additive="base">
                                        <p:cTn id="5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500" fill="hold"/>
                                        <p:tgtEl>
                                          <p:spTgt spid="16"/>
                                        </p:tgtEl>
                                        <p:attrNameLst>
                                          <p:attrName>ppt_x</p:attrName>
                                        </p:attrNameLst>
                                      </p:cBhvr>
                                      <p:tavLst>
                                        <p:tav tm="0">
                                          <p:val>
                                            <p:strVal val="#ppt_x"/>
                                          </p:val>
                                        </p:tav>
                                        <p:tav tm="100000">
                                          <p:val>
                                            <p:strVal val="#ppt_x"/>
                                          </p:val>
                                        </p:tav>
                                      </p:tavLst>
                                    </p:anim>
                                    <p:anim calcmode="lin" valueType="num">
                                      <p:cBhvr additive="base">
                                        <p:cTn id="6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anim calcmode="lin" valueType="num">
                                      <p:cBhvr additive="base">
                                        <p:cTn id="67" dur="500" fill="hold"/>
                                        <p:tgtEl>
                                          <p:spTgt spid="20"/>
                                        </p:tgtEl>
                                        <p:attrNameLst>
                                          <p:attrName>ppt_x</p:attrName>
                                        </p:attrNameLst>
                                      </p:cBhvr>
                                      <p:tavLst>
                                        <p:tav tm="0">
                                          <p:val>
                                            <p:strVal val="#ppt_x"/>
                                          </p:val>
                                        </p:tav>
                                        <p:tav tm="100000">
                                          <p:val>
                                            <p:strVal val="#ppt_x"/>
                                          </p:val>
                                        </p:tav>
                                      </p:tavLst>
                                    </p:anim>
                                    <p:anim calcmode="lin" valueType="num">
                                      <p:cBhvr additive="base">
                                        <p:cTn id="6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1"/>
                                        </p:tgtEl>
                                        <p:attrNameLst>
                                          <p:attrName>style.visibility</p:attrName>
                                        </p:attrNameLst>
                                      </p:cBhvr>
                                      <p:to>
                                        <p:strVal val="visible"/>
                                      </p:to>
                                    </p:set>
                                    <p:anim calcmode="lin" valueType="num">
                                      <p:cBhvr additive="base">
                                        <p:cTn id="73" dur="500" fill="hold"/>
                                        <p:tgtEl>
                                          <p:spTgt spid="11"/>
                                        </p:tgtEl>
                                        <p:attrNameLst>
                                          <p:attrName>ppt_x</p:attrName>
                                        </p:attrNameLst>
                                      </p:cBhvr>
                                      <p:tavLst>
                                        <p:tav tm="0">
                                          <p:val>
                                            <p:strVal val="#ppt_x"/>
                                          </p:val>
                                        </p:tav>
                                        <p:tav tm="100000">
                                          <p:val>
                                            <p:strVal val="#ppt_x"/>
                                          </p:val>
                                        </p:tav>
                                      </p:tavLst>
                                    </p:anim>
                                    <p:anim calcmode="lin" valueType="num">
                                      <p:cBhvr additive="base">
                                        <p:cTn id="7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5" presetClass="entr" presetSubtype="10" fill="hold" grpId="0" nodeType="clickEffect">
                                  <p:stCondLst>
                                    <p:cond delay="0"/>
                                  </p:stCondLst>
                                  <p:childTnLst>
                                    <p:set>
                                      <p:cBhvr>
                                        <p:cTn id="78" dur="1" fill="hold">
                                          <p:stCondLst>
                                            <p:cond delay="0"/>
                                          </p:stCondLst>
                                        </p:cTn>
                                        <p:tgtEl>
                                          <p:spTgt spid="3"/>
                                        </p:tgtEl>
                                        <p:attrNameLst>
                                          <p:attrName>style.visibility</p:attrName>
                                        </p:attrNameLst>
                                      </p:cBhvr>
                                      <p:to>
                                        <p:strVal val="visible"/>
                                      </p:to>
                                    </p:set>
                                    <p:animEffect transition="in" filter="checkerboard(across)">
                                      <p:cBhvr>
                                        <p:cTn id="7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7" grpId="0"/>
      <p:bldP spid="16" grpId="0"/>
      <p:bldP spid="3" grpId="0" animBg="1"/>
      <p:bldP spid="10" grpId="0"/>
      <p:bldP spid="11" grpId="0"/>
      <p:bldP spid="13" grpId="0" animBg="1"/>
      <p:bldP spid="14" grpId="0" animBg="1"/>
      <p:bldP spid="15" grpId="0" animBg="1"/>
      <p:bldP spid="18" grpId="0" animBg="1"/>
      <p:bldP spid="19" grpId="0" animBg="1"/>
      <p:bldP spid="20" grpId="0"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98D3F9-1D91-EA44-BF56-15B2718D15B0}"/>
              </a:ext>
            </a:extLst>
          </p:cNvPr>
          <p:cNvSpPr>
            <a:spLocks noGrp="1"/>
          </p:cNvSpPr>
          <p:nvPr>
            <p:ph type="title"/>
          </p:nvPr>
        </p:nvSpPr>
        <p:spPr/>
        <p:txBody>
          <a:bodyPr/>
          <a:lstStyle/>
          <a:p>
            <a:r>
              <a:rPr lang="da-DK" dirty="0"/>
              <a:t>Revers </a:t>
            </a:r>
            <a:r>
              <a:rPr lang="da-DK" dirty="0" err="1"/>
              <a:t>Lebensohl</a:t>
            </a:r>
            <a:r>
              <a:rPr lang="da-DK" dirty="0"/>
              <a:t> </a:t>
            </a:r>
            <a:br>
              <a:rPr lang="da-DK" dirty="0"/>
            </a:br>
            <a:r>
              <a:rPr lang="da-DK" sz="2000" dirty="0"/>
              <a:t> 3. eksempel</a:t>
            </a:r>
          </a:p>
        </p:txBody>
      </p:sp>
      <p:pic>
        <p:nvPicPr>
          <p:cNvPr id="4" name="Picture 40">
            <a:extLst>
              <a:ext uri="{FF2B5EF4-FFF2-40B4-BE49-F238E27FC236}">
                <a16:creationId xmlns:a16="http://schemas.microsoft.com/office/drawing/2014/main" id="{35578DEB-A364-E547-B2BA-BF743153AC5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flipH="1">
            <a:off x="4882843" y="2805595"/>
            <a:ext cx="1731328" cy="1731328"/>
          </a:xfrm>
          <a:prstGeom prst="rect">
            <a:avLst/>
          </a:prstGeom>
          <a:noFill/>
          <a:extLst>
            <a:ext uri="{909E8E84-426E-40DD-AFC4-6F175D3DCCD1}">
              <a14:hiddenFill xmlns:a14="http://schemas.microsoft.com/office/drawing/2010/main">
                <a:solidFill>
                  <a:srgbClr val="FFFFFF"/>
                </a:solidFill>
              </a14:hiddenFill>
            </a:ext>
          </a:extLst>
        </p:spPr>
      </p:pic>
      <p:sp>
        <p:nvSpPr>
          <p:cNvPr id="7" name="Tekstfelt 6">
            <a:extLst>
              <a:ext uri="{FF2B5EF4-FFF2-40B4-BE49-F238E27FC236}">
                <a16:creationId xmlns:a16="http://schemas.microsoft.com/office/drawing/2014/main" id="{C3C3171B-A050-1041-8177-DE25ED2FAFAE}"/>
              </a:ext>
            </a:extLst>
          </p:cNvPr>
          <p:cNvSpPr txBox="1"/>
          <p:nvPr/>
        </p:nvSpPr>
        <p:spPr>
          <a:xfrm>
            <a:off x="5996725" y="2200713"/>
            <a:ext cx="768153" cy="461665"/>
          </a:xfrm>
          <a:prstGeom prst="rect">
            <a:avLst/>
          </a:prstGeom>
          <a:noFill/>
        </p:spPr>
        <p:txBody>
          <a:bodyPr wrap="square" rtlCol="0">
            <a:spAutoFit/>
          </a:bodyPr>
          <a:lstStyle/>
          <a:p>
            <a:r>
              <a:rPr lang="da-DK" sz="2400" dirty="0">
                <a:ea typeface="Apple Symbols" panose="02000000000000000000" pitchFamily="2" charset="-79"/>
                <a:cs typeface="Apple Symbols" panose="02000000000000000000" pitchFamily="2" charset="-79"/>
              </a:rPr>
              <a:t>2</a:t>
            </a:r>
            <a:r>
              <a:rPr lang="da-DK" sz="2400" dirty="0">
                <a:solidFill>
                  <a:srgbClr val="FF0000"/>
                </a:solidFill>
                <a:ea typeface="Apple Symbols" panose="02000000000000000000" pitchFamily="2" charset="-79"/>
                <a:cs typeface="Apple Symbols" panose="02000000000000000000" pitchFamily="2" charset="-79"/>
              </a:rPr>
              <a:t>♥︎</a:t>
            </a:r>
            <a:endParaRPr lang="da-DK" sz="2400" dirty="0"/>
          </a:p>
        </p:txBody>
      </p:sp>
      <p:sp>
        <p:nvSpPr>
          <p:cNvPr id="9" name="Tekstfelt 8">
            <a:extLst>
              <a:ext uri="{FF2B5EF4-FFF2-40B4-BE49-F238E27FC236}">
                <a16:creationId xmlns:a16="http://schemas.microsoft.com/office/drawing/2014/main" id="{F3F66B6D-E0F8-3048-BB80-CC38D0674218}"/>
              </a:ext>
            </a:extLst>
          </p:cNvPr>
          <p:cNvSpPr txBox="1"/>
          <p:nvPr/>
        </p:nvSpPr>
        <p:spPr>
          <a:xfrm>
            <a:off x="4862788" y="4627013"/>
            <a:ext cx="653258" cy="461665"/>
          </a:xfrm>
          <a:prstGeom prst="rect">
            <a:avLst/>
          </a:prstGeom>
          <a:noFill/>
        </p:spPr>
        <p:txBody>
          <a:bodyPr wrap="square" rtlCol="0">
            <a:spAutoFit/>
          </a:bodyPr>
          <a:lstStyle/>
          <a:p>
            <a:r>
              <a:rPr lang="da-DK" sz="2400" dirty="0"/>
              <a:t>1</a:t>
            </a:r>
            <a:r>
              <a:rPr lang="da-DK" sz="2400" dirty="0">
                <a:ea typeface="Apple Symbols" panose="02000000000000000000" pitchFamily="2" charset="-79"/>
                <a:cs typeface="Apple Symbols" panose="02000000000000000000" pitchFamily="2" charset="-79"/>
              </a:rPr>
              <a:t> ♠︎ </a:t>
            </a:r>
            <a:endParaRPr lang="da-DK" sz="2400" dirty="0"/>
          </a:p>
        </p:txBody>
      </p:sp>
      <p:sp>
        <p:nvSpPr>
          <p:cNvPr id="12" name="Tekstfelt 11">
            <a:extLst>
              <a:ext uri="{FF2B5EF4-FFF2-40B4-BE49-F238E27FC236}">
                <a16:creationId xmlns:a16="http://schemas.microsoft.com/office/drawing/2014/main" id="{B93DE73C-3710-0D4B-9658-376E0090E02D}"/>
              </a:ext>
            </a:extLst>
          </p:cNvPr>
          <p:cNvSpPr txBox="1"/>
          <p:nvPr/>
        </p:nvSpPr>
        <p:spPr>
          <a:xfrm>
            <a:off x="3908531" y="5304098"/>
            <a:ext cx="3575550" cy="369332"/>
          </a:xfrm>
          <a:prstGeom prst="rect">
            <a:avLst/>
          </a:prstGeom>
          <a:solidFill>
            <a:schemeClr val="bg1">
              <a:lumMod val="85000"/>
            </a:schemeClr>
          </a:solidFill>
        </p:spPr>
        <p:txBody>
          <a:bodyPr wrap="square" rtlCol="0">
            <a:spAutoFit/>
          </a:bodyPr>
          <a:lstStyle/>
          <a:p>
            <a:r>
              <a:rPr lang="da-DK" dirty="0">
                <a:ea typeface="Apple Symbols" panose="02000000000000000000" pitchFamily="2" charset="-79"/>
                <a:cs typeface="Apple Symbols" panose="02000000000000000000" pitchFamily="2" charset="-79"/>
              </a:rPr>
              <a:t>♠︎  B 9 8 7 6 </a:t>
            </a:r>
            <a:r>
              <a:rPr lang="da-DK" dirty="0">
                <a:solidFill>
                  <a:srgbClr val="FF0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 B 9 7 6 2 </a:t>
            </a:r>
            <a:r>
              <a:rPr lang="da-DK" dirty="0">
                <a:solidFill>
                  <a:srgbClr val="FFC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K ♣ ︎K 4</a:t>
            </a:r>
            <a:endParaRPr lang="da-DK" dirty="0"/>
          </a:p>
        </p:txBody>
      </p:sp>
      <p:sp>
        <p:nvSpPr>
          <p:cNvPr id="17" name="Tekstfelt 16">
            <a:extLst>
              <a:ext uri="{FF2B5EF4-FFF2-40B4-BE49-F238E27FC236}">
                <a16:creationId xmlns:a16="http://schemas.microsoft.com/office/drawing/2014/main" id="{857A48CF-54BA-5444-9A15-F011E31F83FE}"/>
              </a:ext>
            </a:extLst>
          </p:cNvPr>
          <p:cNvSpPr txBox="1"/>
          <p:nvPr/>
        </p:nvSpPr>
        <p:spPr>
          <a:xfrm>
            <a:off x="4928153" y="2230987"/>
            <a:ext cx="768153" cy="461665"/>
          </a:xfrm>
          <a:prstGeom prst="rect">
            <a:avLst/>
          </a:prstGeom>
          <a:noFill/>
        </p:spPr>
        <p:txBody>
          <a:bodyPr wrap="square" rtlCol="0">
            <a:spAutoFit/>
          </a:bodyPr>
          <a:lstStyle/>
          <a:p>
            <a:r>
              <a:rPr lang="da-DK" sz="2400" dirty="0">
                <a:ea typeface="Apple Symbols" panose="02000000000000000000" pitchFamily="2" charset="-79"/>
                <a:cs typeface="Apple Symbols" panose="02000000000000000000" pitchFamily="2" charset="-79"/>
              </a:rPr>
              <a:t>1</a:t>
            </a:r>
            <a:r>
              <a:rPr lang="da-DK" sz="2400" dirty="0">
                <a:solidFill>
                  <a:srgbClr val="FFC000"/>
                </a:solidFill>
                <a:ea typeface="Apple Symbols" panose="02000000000000000000" pitchFamily="2" charset="-79"/>
                <a:cs typeface="Apple Symbols" panose="02000000000000000000" pitchFamily="2" charset="-79"/>
              </a:rPr>
              <a:t> </a:t>
            </a:r>
            <a:r>
              <a:rPr lang="da-DK" sz="2400" dirty="0">
                <a:solidFill>
                  <a:srgbClr val="00B050"/>
                </a:solidFill>
                <a:ea typeface="Apple Symbols" panose="02000000000000000000" pitchFamily="2" charset="-79"/>
                <a:cs typeface="Apple Symbols" panose="02000000000000000000" pitchFamily="2" charset="-79"/>
              </a:rPr>
              <a:t>♣</a:t>
            </a:r>
            <a:endParaRPr lang="da-DK" sz="2400" dirty="0">
              <a:solidFill>
                <a:srgbClr val="00B050"/>
              </a:solidFill>
            </a:endParaRPr>
          </a:p>
        </p:txBody>
      </p:sp>
      <p:sp>
        <p:nvSpPr>
          <p:cNvPr id="16" name="Tekstfelt 15">
            <a:extLst>
              <a:ext uri="{FF2B5EF4-FFF2-40B4-BE49-F238E27FC236}">
                <a16:creationId xmlns:a16="http://schemas.microsoft.com/office/drawing/2014/main" id="{E62AC9A3-29E2-404A-A26D-2B457439B9B5}"/>
              </a:ext>
            </a:extLst>
          </p:cNvPr>
          <p:cNvSpPr txBox="1"/>
          <p:nvPr/>
        </p:nvSpPr>
        <p:spPr>
          <a:xfrm>
            <a:off x="6111620" y="4680140"/>
            <a:ext cx="653258" cy="461665"/>
          </a:xfrm>
          <a:prstGeom prst="rect">
            <a:avLst/>
          </a:prstGeom>
          <a:noFill/>
        </p:spPr>
        <p:txBody>
          <a:bodyPr wrap="square" rtlCol="0">
            <a:spAutoFit/>
          </a:bodyPr>
          <a:lstStyle/>
          <a:p>
            <a:r>
              <a:rPr lang="da-DK" sz="2400" dirty="0"/>
              <a:t>?</a:t>
            </a:r>
            <a:r>
              <a:rPr lang="da-DK" sz="2400" dirty="0">
                <a:ea typeface="Apple Symbols" panose="02000000000000000000" pitchFamily="2" charset="-79"/>
                <a:cs typeface="Apple Symbols" panose="02000000000000000000" pitchFamily="2" charset="-79"/>
              </a:rPr>
              <a:t> </a:t>
            </a:r>
            <a:endParaRPr lang="da-DK" sz="2400" dirty="0"/>
          </a:p>
        </p:txBody>
      </p:sp>
      <p:sp>
        <p:nvSpPr>
          <p:cNvPr id="3" name="Tekstfelt 2">
            <a:extLst>
              <a:ext uri="{FF2B5EF4-FFF2-40B4-BE49-F238E27FC236}">
                <a16:creationId xmlns:a16="http://schemas.microsoft.com/office/drawing/2014/main" id="{AAB66580-893C-0543-9505-2C0E7B128030}"/>
              </a:ext>
            </a:extLst>
          </p:cNvPr>
          <p:cNvSpPr txBox="1"/>
          <p:nvPr/>
        </p:nvSpPr>
        <p:spPr>
          <a:xfrm>
            <a:off x="8852451" y="3376398"/>
            <a:ext cx="1325218" cy="584775"/>
          </a:xfrm>
          <a:prstGeom prst="rect">
            <a:avLst/>
          </a:prstGeom>
          <a:solidFill>
            <a:schemeClr val="bg1"/>
          </a:solidFill>
        </p:spPr>
        <p:txBody>
          <a:bodyPr wrap="square" rtlCol="0">
            <a:spAutoFit/>
          </a:bodyPr>
          <a:lstStyle/>
          <a:p>
            <a:r>
              <a:rPr lang="da-DK" sz="3200" dirty="0">
                <a:ea typeface="Apple Symbols" panose="02000000000000000000" pitchFamily="2" charset="-79"/>
                <a:cs typeface="Apple Symbols" panose="02000000000000000000" pitchFamily="2" charset="-79"/>
              </a:rPr>
              <a:t>4</a:t>
            </a:r>
            <a:r>
              <a:rPr lang="da-DK" sz="3200" dirty="0">
                <a:solidFill>
                  <a:srgbClr val="FF0000"/>
                </a:solidFill>
                <a:ea typeface="Apple Symbols" panose="02000000000000000000" pitchFamily="2" charset="-79"/>
                <a:cs typeface="Apple Symbols" panose="02000000000000000000" pitchFamily="2" charset="-79"/>
              </a:rPr>
              <a:t>♥︎</a:t>
            </a:r>
            <a:endParaRPr lang="da-DK" sz="3200" dirty="0"/>
          </a:p>
        </p:txBody>
      </p:sp>
      <p:sp>
        <p:nvSpPr>
          <p:cNvPr id="10" name="Tekstfelt 9">
            <a:extLst>
              <a:ext uri="{FF2B5EF4-FFF2-40B4-BE49-F238E27FC236}">
                <a16:creationId xmlns:a16="http://schemas.microsoft.com/office/drawing/2014/main" id="{FEB7CFD3-BE28-B34F-93F1-23EAC6BA552E}"/>
              </a:ext>
            </a:extLst>
          </p:cNvPr>
          <p:cNvSpPr txBox="1"/>
          <p:nvPr/>
        </p:nvSpPr>
        <p:spPr>
          <a:xfrm>
            <a:off x="3672439" y="2914733"/>
            <a:ext cx="768153"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sz="2400" dirty="0">
              <a:solidFill>
                <a:schemeClr val="bg1"/>
              </a:solidFill>
            </a:endParaRPr>
          </a:p>
        </p:txBody>
      </p:sp>
      <p:sp>
        <p:nvSpPr>
          <p:cNvPr id="11" name="Tekstfelt 10">
            <a:extLst>
              <a:ext uri="{FF2B5EF4-FFF2-40B4-BE49-F238E27FC236}">
                <a16:creationId xmlns:a16="http://schemas.microsoft.com/office/drawing/2014/main" id="{E0A1A4D5-15B8-D94A-81EB-4888A227E184}"/>
              </a:ext>
            </a:extLst>
          </p:cNvPr>
          <p:cNvSpPr txBox="1"/>
          <p:nvPr/>
        </p:nvSpPr>
        <p:spPr>
          <a:xfrm>
            <a:off x="7001993" y="2917611"/>
            <a:ext cx="768153"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sz="2400" dirty="0">
              <a:solidFill>
                <a:schemeClr val="bg1"/>
              </a:solidFill>
            </a:endParaRPr>
          </a:p>
        </p:txBody>
      </p:sp>
      <p:sp>
        <p:nvSpPr>
          <p:cNvPr id="13" name="Tekstfelt 12">
            <a:extLst>
              <a:ext uri="{FF2B5EF4-FFF2-40B4-BE49-F238E27FC236}">
                <a16:creationId xmlns:a16="http://schemas.microsoft.com/office/drawing/2014/main" id="{1EFAAE01-03D0-934C-902E-85CB7FA7279C}"/>
              </a:ext>
            </a:extLst>
          </p:cNvPr>
          <p:cNvSpPr txBox="1"/>
          <p:nvPr/>
        </p:nvSpPr>
        <p:spPr>
          <a:xfrm>
            <a:off x="3687669" y="3795204"/>
            <a:ext cx="768153"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sz="2400" dirty="0">
              <a:solidFill>
                <a:schemeClr val="bg1"/>
              </a:solidFill>
            </a:endParaRPr>
          </a:p>
        </p:txBody>
      </p:sp>
      <p:sp>
        <p:nvSpPr>
          <p:cNvPr id="14" name="Tekstfelt 13">
            <a:extLst>
              <a:ext uri="{FF2B5EF4-FFF2-40B4-BE49-F238E27FC236}">
                <a16:creationId xmlns:a16="http://schemas.microsoft.com/office/drawing/2014/main" id="{3DFF4813-6DB7-234F-8A35-084B58CA7C2C}"/>
              </a:ext>
            </a:extLst>
          </p:cNvPr>
          <p:cNvSpPr txBox="1"/>
          <p:nvPr/>
        </p:nvSpPr>
        <p:spPr>
          <a:xfrm>
            <a:off x="7001993" y="3795203"/>
            <a:ext cx="768153"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sz="2400" dirty="0">
              <a:solidFill>
                <a:schemeClr val="bg1"/>
              </a:solidFill>
            </a:endParaRPr>
          </a:p>
        </p:txBody>
      </p:sp>
    </p:spTree>
    <p:extLst>
      <p:ext uri="{BB962C8B-B14F-4D97-AF65-F5344CB8AC3E}">
        <p14:creationId xmlns:p14="http://schemas.microsoft.com/office/powerpoint/2010/main" val="180701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ppt_x"/>
                                          </p:val>
                                        </p:tav>
                                        <p:tav tm="100000">
                                          <p:val>
                                            <p:strVal val="#ppt_x"/>
                                          </p:val>
                                        </p:tav>
                                      </p:tavLst>
                                    </p:anim>
                                    <p:anim calcmode="lin" valueType="num">
                                      <p:cBhvr additive="base">
                                        <p:cTn id="5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5" presetClass="entr" presetSubtype="10" fill="hold" grpId="0" nodeType="clickEffect">
                                  <p:stCondLst>
                                    <p:cond delay="0"/>
                                  </p:stCondLst>
                                  <p:childTnLst>
                                    <p:set>
                                      <p:cBhvr>
                                        <p:cTn id="54" dur="1" fill="hold">
                                          <p:stCondLst>
                                            <p:cond delay="0"/>
                                          </p:stCondLst>
                                        </p:cTn>
                                        <p:tgtEl>
                                          <p:spTgt spid="3"/>
                                        </p:tgtEl>
                                        <p:attrNameLst>
                                          <p:attrName>style.visibility</p:attrName>
                                        </p:attrNameLst>
                                      </p:cBhvr>
                                      <p:to>
                                        <p:strVal val="visible"/>
                                      </p:to>
                                    </p:set>
                                    <p:animEffect transition="in" filter="checkerboard(across)">
                                      <p:cBhvr>
                                        <p:cTn id="5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7" grpId="0"/>
      <p:bldP spid="16" grpId="0"/>
      <p:bldP spid="3" grpId="0" animBg="1"/>
      <p:bldP spid="10" grpId="0" animBg="1"/>
      <p:bldP spid="11" grpId="0" animBg="1"/>
      <p:bldP spid="13" grpId="0" animBg="1"/>
      <p:bldP spid="14" grpId="0"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98D3F9-1D91-EA44-BF56-15B2718D15B0}"/>
              </a:ext>
            </a:extLst>
          </p:cNvPr>
          <p:cNvSpPr>
            <a:spLocks noGrp="1"/>
          </p:cNvSpPr>
          <p:nvPr>
            <p:ph type="title"/>
          </p:nvPr>
        </p:nvSpPr>
        <p:spPr/>
        <p:txBody>
          <a:bodyPr/>
          <a:lstStyle/>
          <a:p>
            <a:r>
              <a:rPr lang="da-DK" dirty="0"/>
              <a:t>Revers </a:t>
            </a:r>
            <a:r>
              <a:rPr lang="da-DK" dirty="0" err="1"/>
              <a:t>Lebensohl</a:t>
            </a:r>
            <a:r>
              <a:rPr lang="da-DK" dirty="0"/>
              <a:t> </a:t>
            </a:r>
            <a:br>
              <a:rPr lang="da-DK" dirty="0"/>
            </a:br>
            <a:r>
              <a:rPr lang="da-DK" sz="2000" dirty="0"/>
              <a:t> 4. eksempel</a:t>
            </a:r>
          </a:p>
        </p:txBody>
      </p:sp>
      <p:pic>
        <p:nvPicPr>
          <p:cNvPr id="4" name="Picture 40">
            <a:extLst>
              <a:ext uri="{FF2B5EF4-FFF2-40B4-BE49-F238E27FC236}">
                <a16:creationId xmlns:a16="http://schemas.microsoft.com/office/drawing/2014/main" id="{35578DEB-A364-E547-B2BA-BF743153AC5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flipH="1">
            <a:off x="4882843" y="2805595"/>
            <a:ext cx="1731328" cy="1731328"/>
          </a:xfrm>
          <a:prstGeom prst="rect">
            <a:avLst/>
          </a:prstGeom>
          <a:noFill/>
          <a:extLst>
            <a:ext uri="{909E8E84-426E-40DD-AFC4-6F175D3DCCD1}">
              <a14:hiddenFill xmlns:a14="http://schemas.microsoft.com/office/drawing/2010/main">
                <a:solidFill>
                  <a:srgbClr val="FFFFFF"/>
                </a:solidFill>
              </a14:hiddenFill>
            </a:ext>
          </a:extLst>
        </p:spPr>
      </p:pic>
      <p:sp>
        <p:nvSpPr>
          <p:cNvPr id="7" name="Tekstfelt 6">
            <a:extLst>
              <a:ext uri="{FF2B5EF4-FFF2-40B4-BE49-F238E27FC236}">
                <a16:creationId xmlns:a16="http://schemas.microsoft.com/office/drawing/2014/main" id="{C3C3171B-A050-1041-8177-DE25ED2FAFAE}"/>
              </a:ext>
            </a:extLst>
          </p:cNvPr>
          <p:cNvSpPr txBox="1"/>
          <p:nvPr/>
        </p:nvSpPr>
        <p:spPr>
          <a:xfrm>
            <a:off x="5996725" y="2200713"/>
            <a:ext cx="768153" cy="461665"/>
          </a:xfrm>
          <a:prstGeom prst="rect">
            <a:avLst/>
          </a:prstGeom>
          <a:noFill/>
        </p:spPr>
        <p:txBody>
          <a:bodyPr wrap="square" rtlCol="0">
            <a:spAutoFit/>
          </a:bodyPr>
          <a:lstStyle/>
          <a:p>
            <a:r>
              <a:rPr lang="da-DK" sz="2400" dirty="0">
                <a:ea typeface="Apple Symbols" panose="02000000000000000000" pitchFamily="2" charset="-79"/>
                <a:cs typeface="Apple Symbols" panose="02000000000000000000" pitchFamily="2" charset="-79"/>
              </a:rPr>
              <a:t>2</a:t>
            </a:r>
            <a:r>
              <a:rPr lang="da-DK" sz="2400" dirty="0">
                <a:solidFill>
                  <a:srgbClr val="FF0000"/>
                </a:solidFill>
                <a:ea typeface="Apple Symbols" panose="02000000000000000000" pitchFamily="2" charset="-79"/>
                <a:cs typeface="Apple Symbols" panose="02000000000000000000" pitchFamily="2" charset="-79"/>
              </a:rPr>
              <a:t>♥︎</a:t>
            </a:r>
            <a:endParaRPr lang="da-DK" sz="2400" dirty="0"/>
          </a:p>
        </p:txBody>
      </p:sp>
      <p:sp>
        <p:nvSpPr>
          <p:cNvPr id="9" name="Tekstfelt 8">
            <a:extLst>
              <a:ext uri="{FF2B5EF4-FFF2-40B4-BE49-F238E27FC236}">
                <a16:creationId xmlns:a16="http://schemas.microsoft.com/office/drawing/2014/main" id="{F3F66B6D-E0F8-3048-BB80-CC38D0674218}"/>
              </a:ext>
            </a:extLst>
          </p:cNvPr>
          <p:cNvSpPr txBox="1"/>
          <p:nvPr/>
        </p:nvSpPr>
        <p:spPr>
          <a:xfrm>
            <a:off x="4862788" y="4627013"/>
            <a:ext cx="653258" cy="461665"/>
          </a:xfrm>
          <a:prstGeom prst="rect">
            <a:avLst/>
          </a:prstGeom>
          <a:noFill/>
        </p:spPr>
        <p:txBody>
          <a:bodyPr wrap="square" rtlCol="0">
            <a:spAutoFit/>
          </a:bodyPr>
          <a:lstStyle/>
          <a:p>
            <a:r>
              <a:rPr lang="da-DK" sz="2400" dirty="0"/>
              <a:t>1</a:t>
            </a:r>
            <a:r>
              <a:rPr lang="da-DK" sz="2400" dirty="0">
                <a:ea typeface="Apple Symbols" panose="02000000000000000000" pitchFamily="2" charset="-79"/>
                <a:cs typeface="Apple Symbols" panose="02000000000000000000" pitchFamily="2" charset="-79"/>
              </a:rPr>
              <a:t> ♠︎ </a:t>
            </a:r>
            <a:endParaRPr lang="da-DK" sz="2400" dirty="0"/>
          </a:p>
        </p:txBody>
      </p:sp>
      <p:sp>
        <p:nvSpPr>
          <p:cNvPr id="12" name="Tekstfelt 11">
            <a:extLst>
              <a:ext uri="{FF2B5EF4-FFF2-40B4-BE49-F238E27FC236}">
                <a16:creationId xmlns:a16="http://schemas.microsoft.com/office/drawing/2014/main" id="{B93DE73C-3710-0D4B-9658-376E0090E02D}"/>
              </a:ext>
            </a:extLst>
          </p:cNvPr>
          <p:cNvSpPr txBox="1"/>
          <p:nvPr/>
        </p:nvSpPr>
        <p:spPr>
          <a:xfrm>
            <a:off x="3908531" y="5304098"/>
            <a:ext cx="3575550" cy="369332"/>
          </a:xfrm>
          <a:prstGeom prst="rect">
            <a:avLst/>
          </a:prstGeom>
          <a:solidFill>
            <a:schemeClr val="bg1">
              <a:lumMod val="85000"/>
            </a:schemeClr>
          </a:solidFill>
        </p:spPr>
        <p:txBody>
          <a:bodyPr wrap="square" rtlCol="0">
            <a:spAutoFit/>
          </a:bodyPr>
          <a:lstStyle/>
          <a:p>
            <a:r>
              <a:rPr lang="da-DK" dirty="0">
                <a:ea typeface="Apple Symbols" panose="02000000000000000000" pitchFamily="2" charset="-79"/>
                <a:cs typeface="Apple Symbols" panose="02000000000000000000" pitchFamily="2" charset="-79"/>
              </a:rPr>
              <a:t>♠︎ K B 8 6 </a:t>
            </a:r>
            <a:r>
              <a:rPr lang="da-DK" dirty="0">
                <a:solidFill>
                  <a:srgbClr val="FF0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6 2 </a:t>
            </a:r>
            <a:r>
              <a:rPr lang="da-DK" dirty="0">
                <a:solidFill>
                  <a:srgbClr val="FFC000"/>
                </a:solidFill>
                <a:ea typeface="Apple Symbols" panose="02000000000000000000" pitchFamily="2" charset="-79"/>
                <a:cs typeface="Apple Symbols" panose="02000000000000000000" pitchFamily="2" charset="-79"/>
              </a:rPr>
              <a:t>♦ ︎</a:t>
            </a:r>
            <a:r>
              <a:rPr lang="da-DK" dirty="0">
                <a:ea typeface="Apple Symbols" panose="02000000000000000000" pitchFamily="2" charset="-79"/>
                <a:cs typeface="Apple Symbols" panose="02000000000000000000" pitchFamily="2" charset="-79"/>
              </a:rPr>
              <a:t>D B 9 8 4 3 ♣ ︎6 </a:t>
            </a:r>
            <a:endParaRPr lang="da-DK" dirty="0"/>
          </a:p>
        </p:txBody>
      </p:sp>
      <p:sp>
        <p:nvSpPr>
          <p:cNvPr id="17" name="Tekstfelt 16">
            <a:extLst>
              <a:ext uri="{FF2B5EF4-FFF2-40B4-BE49-F238E27FC236}">
                <a16:creationId xmlns:a16="http://schemas.microsoft.com/office/drawing/2014/main" id="{857A48CF-54BA-5444-9A15-F011E31F83FE}"/>
              </a:ext>
            </a:extLst>
          </p:cNvPr>
          <p:cNvSpPr txBox="1"/>
          <p:nvPr/>
        </p:nvSpPr>
        <p:spPr>
          <a:xfrm>
            <a:off x="4928153" y="2200712"/>
            <a:ext cx="768153" cy="461665"/>
          </a:xfrm>
          <a:prstGeom prst="rect">
            <a:avLst/>
          </a:prstGeom>
          <a:noFill/>
        </p:spPr>
        <p:txBody>
          <a:bodyPr wrap="square" rtlCol="0">
            <a:spAutoFit/>
          </a:bodyPr>
          <a:lstStyle/>
          <a:p>
            <a:r>
              <a:rPr lang="da-DK" sz="2400" dirty="0">
                <a:ea typeface="Apple Symbols" panose="02000000000000000000" pitchFamily="2" charset="-79"/>
                <a:cs typeface="Apple Symbols" panose="02000000000000000000" pitchFamily="2" charset="-79"/>
              </a:rPr>
              <a:t>1</a:t>
            </a:r>
            <a:r>
              <a:rPr lang="da-DK" sz="2400" dirty="0">
                <a:solidFill>
                  <a:srgbClr val="FFC000"/>
                </a:solidFill>
                <a:ea typeface="Apple Symbols" panose="02000000000000000000" pitchFamily="2" charset="-79"/>
                <a:cs typeface="Apple Symbols" panose="02000000000000000000" pitchFamily="2" charset="-79"/>
              </a:rPr>
              <a:t> </a:t>
            </a:r>
            <a:r>
              <a:rPr lang="da-DK" sz="2400" dirty="0">
                <a:solidFill>
                  <a:srgbClr val="00B050"/>
                </a:solidFill>
                <a:ea typeface="Apple Symbols" panose="02000000000000000000" pitchFamily="2" charset="-79"/>
                <a:cs typeface="Apple Symbols" panose="02000000000000000000" pitchFamily="2" charset="-79"/>
              </a:rPr>
              <a:t>♣</a:t>
            </a:r>
            <a:endParaRPr lang="da-DK" sz="2400" dirty="0">
              <a:solidFill>
                <a:srgbClr val="00B050"/>
              </a:solidFill>
            </a:endParaRPr>
          </a:p>
        </p:txBody>
      </p:sp>
      <p:sp>
        <p:nvSpPr>
          <p:cNvPr id="16" name="Tekstfelt 15">
            <a:extLst>
              <a:ext uri="{FF2B5EF4-FFF2-40B4-BE49-F238E27FC236}">
                <a16:creationId xmlns:a16="http://schemas.microsoft.com/office/drawing/2014/main" id="{E62AC9A3-29E2-404A-A26D-2B457439B9B5}"/>
              </a:ext>
            </a:extLst>
          </p:cNvPr>
          <p:cNvSpPr txBox="1"/>
          <p:nvPr/>
        </p:nvSpPr>
        <p:spPr>
          <a:xfrm>
            <a:off x="5791003" y="4642387"/>
            <a:ext cx="768152" cy="461665"/>
          </a:xfrm>
          <a:prstGeom prst="rect">
            <a:avLst/>
          </a:prstGeom>
          <a:noFill/>
        </p:spPr>
        <p:txBody>
          <a:bodyPr wrap="square" rtlCol="0">
            <a:spAutoFit/>
          </a:bodyPr>
          <a:lstStyle/>
          <a:p>
            <a:r>
              <a:rPr lang="da-DK" sz="2400" dirty="0"/>
              <a:t>2NT</a:t>
            </a:r>
            <a:r>
              <a:rPr lang="da-DK" sz="2400" dirty="0">
                <a:ea typeface="Apple Symbols" panose="02000000000000000000" pitchFamily="2" charset="-79"/>
                <a:cs typeface="Apple Symbols" panose="02000000000000000000" pitchFamily="2" charset="-79"/>
              </a:rPr>
              <a:t> </a:t>
            </a:r>
            <a:endParaRPr lang="da-DK" sz="2400" dirty="0"/>
          </a:p>
        </p:txBody>
      </p:sp>
      <p:sp>
        <p:nvSpPr>
          <p:cNvPr id="3" name="Tekstfelt 2">
            <a:extLst>
              <a:ext uri="{FF2B5EF4-FFF2-40B4-BE49-F238E27FC236}">
                <a16:creationId xmlns:a16="http://schemas.microsoft.com/office/drawing/2014/main" id="{AAB66580-893C-0543-9505-2C0E7B128030}"/>
              </a:ext>
            </a:extLst>
          </p:cNvPr>
          <p:cNvSpPr txBox="1"/>
          <p:nvPr/>
        </p:nvSpPr>
        <p:spPr>
          <a:xfrm>
            <a:off x="8772938" y="3378871"/>
            <a:ext cx="1325218" cy="584775"/>
          </a:xfrm>
          <a:prstGeom prst="rect">
            <a:avLst/>
          </a:prstGeom>
          <a:solidFill>
            <a:schemeClr val="bg1"/>
          </a:solidFill>
        </p:spPr>
        <p:txBody>
          <a:bodyPr wrap="square" rtlCol="0">
            <a:spAutoFit/>
          </a:bodyPr>
          <a:lstStyle/>
          <a:p>
            <a:r>
              <a:rPr lang="da-DK" sz="3200" dirty="0">
                <a:ea typeface="Apple Symbols" panose="02000000000000000000" pitchFamily="2" charset="-79"/>
                <a:cs typeface="Apple Symbols" panose="02000000000000000000" pitchFamily="2" charset="-79"/>
              </a:rPr>
              <a:t>3</a:t>
            </a:r>
            <a:r>
              <a:rPr lang="da-DK" sz="3200" dirty="0">
                <a:solidFill>
                  <a:srgbClr val="FFC000"/>
                </a:solidFill>
                <a:ea typeface="Apple Symbols" panose="02000000000000000000" pitchFamily="2" charset="-79"/>
                <a:cs typeface="Apple Symbols" panose="02000000000000000000" pitchFamily="2" charset="-79"/>
              </a:rPr>
              <a:t> </a:t>
            </a:r>
            <a:r>
              <a:rPr lang="da-DK" sz="3200" dirty="0">
                <a:solidFill>
                  <a:srgbClr val="C00000"/>
                </a:solidFill>
                <a:ea typeface="Apple Symbols" panose="02000000000000000000" pitchFamily="2" charset="-79"/>
                <a:cs typeface="Apple Symbols" panose="02000000000000000000" pitchFamily="2" charset="-79"/>
              </a:rPr>
              <a:t>♦</a:t>
            </a:r>
            <a:endParaRPr lang="da-DK" sz="3200" dirty="0">
              <a:solidFill>
                <a:srgbClr val="C00000"/>
              </a:solidFill>
            </a:endParaRPr>
          </a:p>
        </p:txBody>
      </p:sp>
      <p:sp>
        <p:nvSpPr>
          <p:cNvPr id="10" name="Tekstfelt 9">
            <a:extLst>
              <a:ext uri="{FF2B5EF4-FFF2-40B4-BE49-F238E27FC236}">
                <a16:creationId xmlns:a16="http://schemas.microsoft.com/office/drawing/2014/main" id="{65020569-463E-7F47-9C0E-AFDDE91D56EC}"/>
              </a:ext>
            </a:extLst>
          </p:cNvPr>
          <p:cNvSpPr txBox="1"/>
          <p:nvPr/>
        </p:nvSpPr>
        <p:spPr>
          <a:xfrm>
            <a:off x="6879772" y="2200712"/>
            <a:ext cx="768152" cy="830997"/>
          </a:xfrm>
          <a:prstGeom prst="rect">
            <a:avLst/>
          </a:prstGeom>
          <a:noFill/>
        </p:spPr>
        <p:txBody>
          <a:bodyPr wrap="square" rtlCol="0">
            <a:spAutoFit/>
          </a:bodyPr>
          <a:lstStyle/>
          <a:p>
            <a:r>
              <a:rPr lang="da-DK" sz="2400" dirty="0">
                <a:ea typeface="Apple Symbols" panose="02000000000000000000" pitchFamily="2" charset="-79"/>
                <a:cs typeface="Apple Symbols" panose="02000000000000000000" pitchFamily="2" charset="-79"/>
              </a:rPr>
              <a:t>3</a:t>
            </a:r>
            <a:r>
              <a:rPr lang="da-DK" sz="2400" dirty="0">
                <a:solidFill>
                  <a:srgbClr val="FFC000"/>
                </a:solidFill>
                <a:ea typeface="Apple Symbols" panose="02000000000000000000" pitchFamily="2" charset="-79"/>
                <a:cs typeface="Apple Symbols" panose="02000000000000000000" pitchFamily="2" charset="-79"/>
              </a:rPr>
              <a:t> </a:t>
            </a:r>
            <a:r>
              <a:rPr lang="da-DK" sz="2400" dirty="0">
                <a:solidFill>
                  <a:srgbClr val="00B050"/>
                </a:solidFill>
                <a:ea typeface="Apple Symbols" panose="02000000000000000000" pitchFamily="2" charset="-79"/>
                <a:cs typeface="Apple Symbols" panose="02000000000000000000" pitchFamily="2" charset="-79"/>
              </a:rPr>
              <a:t>♣</a:t>
            </a:r>
            <a:endParaRPr lang="da-DK" sz="2400" dirty="0">
              <a:solidFill>
                <a:srgbClr val="00B050"/>
              </a:solidFill>
            </a:endParaRPr>
          </a:p>
          <a:p>
            <a:r>
              <a:rPr lang="da-DK" sz="2400" dirty="0">
                <a:ea typeface="Apple Symbols" panose="02000000000000000000" pitchFamily="2" charset="-79"/>
                <a:cs typeface="Apple Symbols" panose="02000000000000000000" pitchFamily="2" charset="-79"/>
              </a:rPr>
              <a:t> </a:t>
            </a:r>
            <a:endParaRPr lang="da-DK" sz="2400" dirty="0"/>
          </a:p>
        </p:txBody>
      </p:sp>
      <p:sp>
        <p:nvSpPr>
          <p:cNvPr id="11" name="Tekstfelt 10">
            <a:extLst>
              <a:ext uri="{FF2B5EF4-FFF2-40B4-BE49-F238E27FC236}">
                <a16:creationId xmlns:a16="http://schemas.microsoft.com/office/drawing/2014/main" id="{2C4750FD-48B6-C14E-9B8C-EB8BDF5039E8}"/>
              </a:ext>
            </a:extLst>
          </p:cNvPr>
          <p:cNvSpPr txBox="1"/>
          <p:nvPr/>
        </p:nvSpPr>
        <p:spPr>
          <a:xfrm>
            <a:off x="7091270" y="4680139"/>
            <a:ext cx="768152" cy="461665"/>
          </a:xfrm>
          <a:prstGeom prst="rect">
            <a:avLst/>
          </a:prstGeom>
          <a:noFill/>
        </p:spPr>
        <p:txBody>
          <a:bodyPr wrap="square" rtlCol="0">
            <a:spAutoFit/>
          </a:bodyPr>
          <a:lstStyle/>
          <a:p>
            <a:r>
              <a:rPr lang="da-DK" sz="2400" dirty="0"/>
              <a:t>?</a:t>
            </a:r>
            <a:r>
              <a:rPr lang="da-DK" sz="2400" dirty="0">
                <a:ea typeface="Apple Symbols" panose="02000000000000000000" pitchFamily="2" charset="-79"/>
                <a:cs typeface="Apple Symbols" panose="02000000000000000000" pitchFamily="2" charset="-79"/>
              </a:rPr>
              <a:t> </a:t>
            </a:r>
            <a:endParaRPr lang="da-DK" sz="2400" dirty="0"/>
          </a:p>
        </p:txBody>
      </p:sp>
      <p:sp>
        <p:nvSpPr>
          <p:cNvPr id="13" name="Tekstfelt 12">
            <a:extLst>
              <a:ext uri="{FF2B5EF4-FFF2-40B4-BE49-F238E27FC236}">
                <a16:creationId xmlns:a16="http://schemas.microsoft.com/office/drawing/2014/main" id="{760E358E-F680-334D-B7C6-FBB2FCD274D6}"/>
              </a:ext>
            </a:extLst>
          </p:cNvPr>
          <p:cNvSpPr txBox="1"/>
          <p:nvPr/>
        </p:nvSpPr>
        <p:spPr>
          <a:xfrm>
            <a:off x="3597813" y="2957682"/>
            <a:ext cx="768153"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sz="2400" dirty="0">
              <a:solidFill>
                <a:schemeClr val="bg1"/>
              </a:solidFill>
            </a:endParaRPr>
          </a:p>
        </p:txBody>
      </p:sp>
      <p:sp>
        <p:nvSpPr>
          <p:cNvPr id="14" name="Tekstfelt 13">
            <a:extLst>
              <a:ext uri="{FF2B5EF4-FFF2-40B4-BE49-F238E27FC236}">
                <a16:creationId xmlns:a16="http://schemas.microsoft.com/office/drawing/2014/main" id="{ED7470AF-2002-0841-94BB-00D6117D8BCE}"/>
              </a:ext>
            </a:extLst>
          </p:cNvPr>
          <p:cNvSpPr txBox="1"/>
          <p:nvPr/>
        </p:nvSpPr>
        <p:spPr>
          <a:xfrm>
            <a:off x="6925401" y="2955449"/>
            <a:ext cx="768153"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sz="2400" dirty="0">
              <a:solidFill>
                <a:schemeClr val="bg1"/>
              </a:solidFill>
            </a:endParaRPr>
          </a:p>
        </p:txBody>
      </p:sp>
      <p:sp>
        <p:nvSpPr>
          <p:cNvPr id="15" name="Tekstfelt 14">
            <a:extLst>
              <a:ext uri="{FF2B5EF4-FFF2-40B4-BE49-F238E27FC236}">
                <a16:creationId xmlns:a16="http://schemas.microsoft.com/office/drawing/2014/main" id="{32D98207-38B9-C348-95AE-AC0181D52CA1}"/>
              </a:ext>
            </a:extLst>
          </p:cNvPr>
          <p:cNvSpPr txBox="1"/>
          <p:nvPr/>
        </p:nvSpPr>
        <p:spPr>
          <a:xfrm>
            <a:off x="3597813" y="3546564"/>
            <a:ext cx="768153"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sz="2400" dirty="0">
              <a:solidFill>
                <a:schemeClr val="bg1"/>
              </a:solidFill>
            </a:endParaRPr>
          </a:p>
        </p:txBody>
      </p:sp>
      <p:sp>
        <p:nvSpPr>
          <p:cNvPr id="18" name="Tekstfelt 17">
            <a:extLst>
              <a:ext uri="{FF2B5EF4-FFF2-40B4-BE49-F238E27FC236}">
                <a16:creationId xmlns:a16="http://schemas.microsoft.com/office/drawing/2014/main" id="{CF372E67-38B1-0B41-92BA-A8B10E9B6D2A}"/>
              </a:ext>
            </a:extLst>
          </p:cNvPr>
          <p:cNvSpPr txBox="1"/>
          <p:nvPr/>
        </p:nvSpPr>
        <p:spPr>
          <a:xfrm>
            <a:off x="6925401" y="3546564"/>
            <a:ext cx="768153"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sz="2400" dirty="0">
              <a:solidFill>
                <a:schemeClr val="bg1"/>
              </a:solidFill>
            </a:endParaRPr>
          </a:p>
        </p:txBody>
      </p:sp>
      <p:sp>
        <p:nvSpPr>
          <p:cNvPr id="19" name="Tekstfelt 18">
            <a:extLst>
              <a:ext uri="{FF2B5EF4-FFF2-40B4-BE49-F238E27FC236}">
                <a16:creationId xmlns:a16="http://schemas.microsoft.com/office/drawing/2014/main" id="{2D55A2F4-6DA2-5C47-8933-21FE852912A8}"/>
              </a:ext>
            </a:extLst>
          </p:cNvPr>
          <p:cNvSpPr txBox="1"/>
          <p:nvPr/>
        </p:nvSpPr>
        <p:spPr>
          <a:xfrm>
            <a:off x="3597813" y="4126143"/>
            <a:ext cx="768153"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sz="2400" dirty="0">
              <a:solidFill>
                <a:schemeClr val="bg1"/>
              </a:solidFill>
            </a:endParaRPr>
          </a:p>
        </p:txBody>
      </p:sp>
      <p:sp>
        <p:nvSpPr>
          <p:cNvPr id="20" name="Tekstfelt 19">
            <a:extLst>
              <a:ext uri="{FF2B5EF4-FFF2-40B4-BE49-F238E27FC236}">
                <a16:creationId xmlns:a16="http://schemas.microsoft.com/office/drawing/2014/main" id="{4D459887-039F-8B43-BB7F-73826349A4F5}"/>
              </a:ext>
            </a:extLst>
          </p:cNvPr>
          <p:cNvSpPr txBox="1"/>
          <p:nvPr/>
        </p:nvSpPr>
        <p:spPr>
          <a:xfrm>
            <a:off x="6879771" y="4113351"/>
            <a:ext cx="768153" cy="461665"/>
          </a:xfrm>
          <a:prstGeom prst="rect">
            <a:avLst/>
          </a:prstGeom>
          <a:solidFill>
            <a:srgbClr val="00B050"/>
          </a:solidFill>
        </p:spPr>
        <p:txBody>
          <a:bodyPr wrap="square" rtlCol="0">
            <a:spAutoFit/>
          </a:bodyPr>
          <a:lstStyle/>
          <a:p>
            <a:r>
              <a:rPr lang="da-DK" sz="2400" dirty="0">
                <a:solidFill>
                  <a:schemeClr val="bg1"/>
                </a:solidFill>
                <a:ea typeface="Apple Symbols" panose="02000000000000000000" pitchFamily="2" charset="-79"/>
                <a:cs typeface="Apple Symbols" panose="02000000000000000000" pitchFamily="2" charset="-79"/>
              </a:rPr>
              <a:t>PAS</a:t>
            </a:r>
            <a:endParaRPr lang="da-DK" sz="2400" dirty="0">
              <a:solidFill>
                <a:schemeClr val="bg1"/>
              </a:solidFill>
            </a:endParaRPr>
          </a:p>
        </p:txBody>
      </p:sp>
    </p:spTree>
    <p:extLst>
      <p:ext uri="{BB962C8B-B14F-4D97-AF65-F5344CB8AC3E}">
        <p14:creationId xmlns:p14="http://schemas.microsoft.com/office/powerpoint/2010/main" val="3927319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500" fill="hold"/>
                                        <p:tgtEl>
                                          <p:spTgt spid="18"/>
                                        </p:tgtEl>
                                        <p:attrNameLst>
                                          <p:attrName>ppt_x</p:attrName>
                                        </p:attrNameLst>
                                      </p:cBhvr>
                                      <p:tavLst>
                                        <p:tav tm="0">
                                          <p:val>
                                            <p:strVal val="#ppt_x"/>
                                          </p:val>
                                        </p:tav>
                                        <p:tav tm="100000">
                                          <p:val>
                                            <p:strVal val="#ppt_x"/>
                                          </p:val>
                                        </p:tav>
                                      </p:tavLst>
                                    </p:anim>
                                    <p:anim calcmode="lin" valueType="num">
                                      <p:cBhvr additive="base">
                                        <p:cTn id="4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ppt_x"/>
                                          </p:val>
                                        </p:tav>
                                        <p:tav tm="100000">
                                          <p:val>
                                            <p:strVal val="#ppt_x"/>
                                          </p:val>
                                        </p:tav>
                                      </p:tavLst>
                                    </p:anim>
                                    <p:anim calcmode="lin" valueType="num">
                                      <p:cBhvr additive="base">
                                        <p:cTn id="5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anim calcmode="lin" valueType="num">
                                      <p:cBhvr additive="base">
                                        <p:cTn id="55" dur="500" fill="hold"/>
                                        <p:tgtEl>
                                          <p:spTgt spid="19"/>
                                        </p:tgtEl>
                                        <p:attrNameLst>
                                          <p:attrName>ppt_x</p:attrName>
                                        </p:attrNameLst>
                                      </p:cBhvr>
                                      <p:tavLst>
                                        <p:tav tm="0">
                                          <p:val>
                                            <p:strVal val="#ppt_x"/>
                                          </p:val>
                                        </p:tav>
                                        <p:tav tm="100000">
                                          <p:val>
                                            <p:strVal val="#ppt_x"/>
                                          </p:val>
                                        </p:tav>
                                      </p:tavLst>
                                    </p:anim>
                                    <p:anim calcmode="lin" valueType="num">
                                      <p:cBhvr additive="base">
                                        <p:cTn id="5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0"/>
                                        </p:tgtEl>
                                        <p:attrNameLst>
                                          <p:attrName>style.visibility</p:attrName>
                                        </p:attrNameLst>
                                      </p:cBhvr>
                                      <p:to>
                                        <p:strVal val="visible"/>
                                      </p:to>
                                    </p:set>
                                    <p:anim calcmode="lin" valueType="num">
                                      <p:cBhvr additive="base">
                                        <p:cTn id="61" dur="500" fill="hold"/>
                                        <p:tgtEl>
                                          <p:spTgt spid="10"/>
                                        </p:tgtEl>
                                        <p:attrNameLst>
                                          <p:attrName>ppt_x</p:attrName>
                                        </p:attrNameLst>
                                      </p:cBhvr>
                                      <p:tavLst>
                                        <p:tav tm="0">
                                          <p:val>
                                            <p:strVal val="#ppt_x"/>
                                          </p:val>
                                        </p:tav>
                                        <p:tav tm="100000">
                                          <p:val>
                                            <p:strVal val="#ppt_x"/>
                                          </p:val>
                                        </p:tav>
                                      </p:tavLst>
                                    </p:anim>
                                    <p:anim calcmode="lin" valueType="num">
                                      <p:cBhvr additive="base">
                                        <p:cTn id="6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anim calcmode="lin" valueType="num">
                                      <p:cBhvr additive="base">
                                        <p:cTn id="67" dur="500" fill="hold"/>
                                        <p:tgtEl>
                                          <p:spTgt spid="20"/>
                                        </p:tgtEl>
                                        <p:attrNameLst>
                                          <p:attrName>ppt_x</p:attrName>
                                        </p:attrNameLst>
                                      </p:cBhvr>
                                      <p:tavLst>
                                        <p:tav tm="0">
                                          <p:val>
                                            <p:strVal val="#ppt_x"/>
                                          </p:val>
                                        </p:tav>
                                        <p:tav tm="100000">
                                          <p:val>
                                            <p:strVal val="#ppt_x"/>
                                          </p:val>
                                        </p:tav>
                                      </p:tavLst>
                                    </p:anim>
                                    <p:anim calcmode="lin" valueType="num">
                                      <p:cBhvr additive="base">
                                        <p:cTn id="6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1"/>
                                        </p:tgtEl>
                                        <p:attrNameLst>
                                          <p:attrName>style.visibility</p:attrName>
                                        </p:attrNameLst>
                                      </p:cBhvr>
                                      <p:to>
                                        <p:strVal val="visible"/>
                                      </p:to>
                                    </p:set>
                                    <p:anim calcmode="lin" valueType="num">
                                      <p:cBhvr additive="base">
                                        <p:cTn id="73" dur="500" fill="hold"/>
                                        <p:tgtEl>
                                          <p:spTgt spid="11"/>
                                        </p:tgtEl>
                                        <p:attrNameLst>
                                          <p:attrName>ppt_x</p:attrName>
                                        </p:attrNameLst>
                                      </p:cBhvr>
                                      <p:tavLst>
                                        <p:tav tm="0">
                                          <p:val>
                                            <p:strVal val="#ppt_x"/>
                                          </p:val>
                                        </p:tav>
                                        <p:tav tm="100000">
                                          <p:val>
                                            <p:strVal val="#ppt_x"/>
                                          </p:val>
                                        </p:tav>
                                      </p:tavLst>
                                    </p:anim>
                                    <p:anim calcmode="lin" valueType="num">
                                      <p:cBhvr additive="base">
                                        <p:cTn id="7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5" presetClass="entr" presetSubtype="10" fill="hold" grpId="0" nodeType="clickEffect">
                                  <p:stCondLst>
                                    <p:cond delay="0"/>
                                  </p:stCondLst>
                                  <p:childTnLst>
                                    <p:set>
                                      <p:cBhvr>
                                        <p:cTn id="78" dur="1" fill="hold">
                                          <p:stCondLst>
                                            <p:cond delay="0"/>
                                          </p:stCondLst>
                                        </p:cTn>
                                        <p:tgtEl>
                                          <p:spTgt spid="3"/>
                                        </p:tgtEl>
                                        <p:attrNameLst>
                                          <p:attrName>style.visibility</p:attrName>
                                        </p:attrNameLst>
                                      </p:cBhvr>
                                      <p:to>
                                        <p:strVal val="visible"/>
                                      </p:to>
                                    </p:set>
                                    <p:animEffect transition="in" filter="checkerboard(across)">
                                      <p:cBhvr>
                                        <p:cTn id="7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7" grpId="0"/>
      <p:bldP spid="16" grpId="0"/>
      <p:bldP spid="3" grpId="0" animBg="1"/>
      <p:bldP spid="10" grpId="0"/>
      <p:bldP spid="11" grpId="0"/>
      <p:bldP spid="13" grpId="0" animBg="1"/>
      <p:bldP spid="14" grpId="0" animBg="1"/>
      <p:bldP spid="15" grpId="0" animBg="1"/>
      <p:bldP spid="18" grpId="0" animBg="1"/>
      <p:bldP spid="19" grpId="0" animBg="1"/>
      <p:bldP spid="20" grpId="0"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BB2505-B706-AA40-820E-C273241134BC}"/>
              </a:ext>
            </a:extLst>
          </p:cNvPr>
          <p:cNvSpPr>
            <a:spLocks noGrp="1"/>
          </p:cNvSpPr>
          <p:nvPr>
            <p:ph type="title"/>
          </p:nvPr>
        </p:nvSpPr>
        <p:spPr/>
        <p:txBody>
          <a:bodyPr/>
          <a:lstStyle/>
          <a:p>
            <a:r>
              <a:rPr lang="da-DK" dirty="0" err="1"/>
              <a:t>Lebensohl</a:t>
            </a:r>
            <a:r>
              <a:rPr lang="da-DK" dirty="0"/>
              <a:t> efter makkers reversmelding</a:t>
            </a:r>
            <a:br>
              <a:rPr lang="da-DK" dirty="0"/>
            </a:br>
            <a:r>
              <a:rPr lang="da-DK" dirty="0"/>
              <a:t> - opsamling</a:t>
            </a:r>
          </a:p>
        </p:txBody>
      </p:sp>
      <p:sp>
        <p:nvSpPr>
          <p:cNvPr id="3" name="Pladsholder til indhold 2">
            <a:extLst>
              <a:ext uri="{FF2B5EF4-FFF2-40B4-BE49-F238E27FC236}">
                <a16:creationId xmlns:a16="http://schemas.microsoft.com/office/drawing/2014/main" id="{C2E57DAB-A44D-8144-BDE2-C31AF978F2EC}"/>
              </a:ext>
            </a:extLst>
          </p:cNvPr>
          <p:cNvSpPr>
            <a:spLocks noGrp="1"/>
          </p:cNvSpPr>
          <p:nvPr>
            <p:ph idx="1"/>
          </p:nvPr>
        </p:nvSpPr>
        <p:spPr>
          <a:xfrm>
            <a:off x="1451579" y="2015732"/>
            <a:ext cx="9829693" cy="3450613"/>
          </a:xfrm>
        </p:spPr>
        <p:txBody>
          <a:bodyPr>
            <a:normAutofit fontScale="92500" lnSpcReduction="20000"/>
          </a:bodyPr>
          <a:lstStyle/>
          <a:p>
            <a:pPr marL="0" indent="0">
              <a:buNone/>
            </a:pPr>
            <a:endParaRPr lang="da-DK" sz="2800" dirty="0">
              <a:ea typeface="Apple Symbols" panose="02000000000000000000" pitchFamily="2" charset="-79"/>
              <a:cs typeface="Apple Symbols" panose="02000000000000000000" pitchFamily="2" charset="-79"/>
            </a:endParaRPr>
          </a:p>
          <a:p>
            <a:pPr marL="0" indent="0">
              <a:buNone/>
            </a:pPr>
            <a:r>
              <a:rPr lang="da-DK" sz="2800" dirty="0">
                <a:ea typeface="Apple Symbols" panose="02000000000000000000" pitchFamily="2" charset="-79"/>
                <a:cs typeface="Apple Symbols" panose="02000000000000000000" pitchFamily="2" charset="-79"/>
              </a:rPr>
              <a:t>Har makker reverseret på to trinnet er 2NT fra svarer ALTID </a:t>
            </a:r>
            <a:r>
              <a:rPr lang="da-DK" sz="2800" dirty="0" err="1">
                <a:ea typeface="Apple Symbols" panose="02000000000000000000" pitchFamily="2" charset="-79"/>
                <a:cs typeface="Apple Symbols" panose="02000000000000000000" pitchFamily="2" charset="-79"/>
              </a:rPr>
              <a:t>Lebensohl</a:t>
            </a:r>
            <a:r>
              <a:rPr lang="da-DK" sz="2800" dirty="0">
                <a:ea typeface="Apple Symbols" panose="02000000000000000000" pitchFamily="2" charset="-79"/>
                <a:cs typeface="Apple Symbols" panose="02000000000000000000" pitchFamily="2" charset="-79"/>
              </a:rPr>
              <a:t> der beder om 3 </a:t>
            </a:r>
            <a:r>
              <a:rPr lang="da-DK" sz="2800" dirty="0">
                <a:solidFill>
                  <a:srgbClr val="00B050"/>
                </a:solidFill>
                <a:ea typeface="Apple Symbols" panose="02000000000000000000" pitchFamily="2" charset="-79"/>
                <a:cs typeface="Apple Symbols" panose="02000000000000000000" pitchFamily="2" charset="-79"/>
              </a:rPr>
              <a:t>♣︎ </a:t>
            </a:r>
            <a:r>
              <a:rPr lang="da-DK" sz="2800" dirty="0">
                <a:ea typeface="Apple Symbols" panose="02000000000000000000" pitchFamily="2" charset="-79"/>
                <a:cs typeface="Apple Symbols" panose="02000000000000000000" pitchFamily="2" charset="-79"/>
              </a:rPr>
              <a:t>fra åbner – hvis åbner har minimum (16-17 </a:t>
            </a:r>
            <a:r>
              <a:rPr lang="da-DK" sz="2800" dirty="0" err="1">
                <a:ea typeface="Apple Symbols" panose="02000000000000000000" pitchFamily="2" charset="-79"/>
                <a:cs typeface="Apple Symbols" panose="02000000000000000000" pitchFamily="2" charset="-79"/>
              </a:rPr>
              <a:t>hp</a:t>
            </a:r>
            <a:r>
              <a:rPr lang="da-DK" sz="2800" dirty="0">
                <a:ea typeface="Apple Symbols" panose="02000000000000000000" pitchFamily="2" charset="-79"/>
                <a:cs typeface="Apple Symbols" panose="02000000000000000000" pitchFamily="2" charset="-79"/>
              </a:rPr>
              <a:t>.)</a:t>
            </a:r>
          </a:p>
          <a:p>
            <a:pPr marL="0" indent="0">
              <a:buNone/>
            </a:pPr>
            <a:endParaRPr lang="da-DK" sz="2800" dirty="0">
              <a:ea typeface="Apple Symbols" panose="02000000000000000000" pitchFamily="2" charset="-79"/>
              <a:cs typeface="Apple Symbols" panose="02000000000000000000" pitchFamily="2" charset="-79"/>
            </a:endParaRPr>
          </a:p>
          <a:p>
            <a:pPr marL="0" indent="0">
              <a:buNone/>
            </a:pPr>
            <a:r>
              <a:rPr lang="da-DK" sz="2800" dirty="0">
                <a:ea typeface="Apple Symbols" panose="02000000000000000000" pitchFamily="2" charset="-79"/>
                <a:cs typeface="Apple Symbols" panose="02000000000000000000" pitchFamily="2" charset="-79"/>
              </a:rPr>
              <a:t>Herefter kan svarer passe eller flytte til slutkontrakten.</a:t>
            </a:r>
          </a:p>
          <a:p>
            <a:pPr marL="0" indent="0">
              <a:buNone/>
            </a:pPr>
            <a:r>
              <a:rPr lang="da-DK" sz="2800" dirty="0">
                <a:ea typeface="Apple Symbols" panose="02000000000000000000" pitchFamily="2" charset="-79"/>
                <a:cs typeface="Apple Symbols" panose="02000000000000000000" pitchFamily="2" charset="-79"/>
              </a:rPr>
              <a:t>Over til øvelserne!</a:t>
            </a:r>
          </a:p>
        </p:txBody>
      </p:sp>
    </p:spTree>
    <p:extLst>
      <p:ext uri="{BB962C8B-B14F-4D97-AF65-F5344CB8AC3E}">
        <p14:creationId xmlns:p14="http://schemas.microsoft.com/office/powerpoint/2010/main" val="2516600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53CDE8-C4E4-4449-AEF1-24B19116B5D7}"/>
              </a:ext>
            </a:extLst>
          </p:cNvPr>
          <p:cNvSpPr>
            <a:spLocks noGrp="1"/>
          </p:cNvSpPr>
          <p:nvPr>
            <p:ph type="title"/>
          </p:nvPr>
        </p:nvSpPr>
        <p:spPr/>
        <p:txBody>
          <a:bodyPr/>
          <a:lstStyle/>
          <a:p>
            <a:r>
              <a:rPr lang="da-DK" dirty="0"/>
              <a:t>Svar på øvelserne</a:t>
            </a:r>
          </a:p>
        </p:txBody>
      </p:sp>
      <p:graphicFrame>
        <p:nvGraphicFramePr>
          <p:cNvPr id="6" name="Pladsholder til indhold 5">
            <a:extLst>
              <a:ext uri="{FF2B5EF4-FFF2-40B4-BE49-F238E27FC236}">
                <a16:creationId xmlns:a16="http://schemas.microsoft.com/office/drawing/2014/main" id="{8193D437-69C7-DF46-AB84-A118B3B89675}"/>
              </a:ext>
            </a:extLst>
          </p:cNvPr>
          <p:cNvGraphicFramePr>
            <a:graphicFrameLocks noGrp="1"/>
          </p:cNvGraphicFramePr>
          <p:nvPr>
            <p:ph idx="1"/>
          </p:nvPr>
        </p:nvGraphicFramePr>
        <p:xfrm>
          <a:off x="1450975" y="2016125"/>
          <a:ext cx="8527912" cy="2956560"/>
        </p:xfrm>
        <a:graphic>
          <a:graphicData uri="http://schemas.openxmlformats.org/drawingml/2006/table">
            <a:tbl>
              <a:tblPr firstRow="1" bandRow="1">
                <a:tableStyleId>{2D5ABB26-0587-4C30-8999-92F81FD0307C}</a:tableStyleId>
              </a:tblPr>
              <a:tblGrid>
                <a:gridCol w="2693642">
                  <a:extLst>
                    <a:ext uri="{9D8B030D-6E8A-4147-A177-3AD203B41FA5}">
                      <a16:colId xmlns:a16="http://schemas.microsoft.com/office/drawing/2014/main" val="4059727122"/>
                    </a:ext>
                  </a:extLst>
                </a:gridCol>
                <a:gridCol w="2166731">
                  <a:extLst>
                    <a:ext uri="{9D8B030D-6E8A-4147-A177-3AD203B41FA5}">
                      <a16:colId xmlns:a16="http://schemas.microsoft.com/office/drawing/2014/main" val="942136212"/>
                    </a:ext>
                  </a:extLst>
                </a:gridCol>
                <a:gridCol w="1182756">
                  <a:extLst>
                    <a:ext uri="{9D8B030D-6E8A-4147-A177-3AD203B41FA5}">
                      <a16:colId xmlns:a16="http://schemas.microsoft.com/office/drawing/2014/main" val="2861087056"/>
                    </a:ext>
                  </a:extLst>
                </a:gridCol>
                <a:gridCol w="2484783">
                  <a:extLst>
                    <a:ext uri="{9D8B030D-6E8A-4147-A177-3AD203B41FA5}">
                      <a16:colId xmlns:a16="http://schemas.microsoft.com/office/drawing/2014/main" val="707538478"/>
                    </a:ext>
                  </a:extLst>
                </a:gridCol>
              </a:tblGrid>
              <a:tr h="370840">
                <a:tc>
                  <a:txBody>
                    <a:bodyPr/>
                    <a:lstStyle/>
                    <a:p>
                      <a:r>
                        <a:rPr lang="da-DK" sz="1400" b="1" dirty="0"/>
                        <a:t>Du sidder med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b="1" dirty="0"/>
                        <a:t>Meldingerne er gået</a:t>
                      </a:r>
                    </a:p>
                    <a:p>
                      <a:r>
                        <a:rPr lang="da-DK" sz="1400" dirty="0">
                          <a:latin typeface="+mn-lt"/>
                          <a:ea typeface="Apple Symbols" panose="02000000000000000000" pitchFamily="2" charset="-79"/>
                          <a:cs typeface="Apple Symbols" panose="02000000000000000000" pitchFamily="2" charset="-79"/>
                        </a:rPr>
                        <a:t>(2</a:t>
                      </a:r>
                      <a:r>
                        <a:rPr lang="da-DK" sz="1400" dirty="0">
                          <a:solidFill>
                            <a:srgbClr val="FF0000"/>
                          </a:solidFill>
                          <a:latin typeface="+mn-lt"/>
                          <a:ea typeface="Apple Symbols" panose="02000000000000000000" pitchFamily="2" charset="-79"/>
                          <a:cs typeface="Apple Symbols" panose="02000000000000000000" pitchFamily="2" charset="-79"/>
                        </a:rPr>
                        <a:t>♥︎</a:t>
                      </a:r>
                      <a:r>
                        <a:rPr lang="da-DK" sz="1400" dirty="0">
                          <a:solidFill>
                            <a:schemeClr val="tx1"/>
                          </a:solidFill>
                          <a:latin typeface="+mn-lt"/>
                          <a:ea typeface="Apple Symbols" panose="02000000000000000000" pitchFamily="2" charset="-79"/>
                          <a:cs typeface="Apple Symbols" panose="02000000000000000000" pitchFamily="2" charset="-79"/>
                        </a:rPr>
                        <a:t>) </a:t>
                      </a:r>
                      <a:r>
                        <a:rPr lang="da-DK" sz="1400" b="1" dirty="0"/>
                        <a:t>er modstandernes melding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b="1" dirty="0"/>
                        <a:t>Din melding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b="1" dirty="0"/>
                        <a:t>Din efterfølgende melding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6685527"/>
                  </a:ext>
                </a:extLst>
              </a:tr>
              <a:tr h="370840">
                <a:tc>
                  <a:txBody>
                    <a:bodyPr/>
                    <a:lstStyle/>
                    <a:p>
                      <a:r>
                        <a:rPr lang="da-DK" sz="1400" dirty="0">
                          <a:ea typeface="Apple Symbols" panose="02000000000000000000" pitchFamily="2" charset="-79"/>
                          <a:cs typeface="Apple Symbols" panose="02000000000000000000" pitchFamily="2" charset="-79"/>
                        </a:rPr>
                        <a:t>♠︎D2 </a:t>
                      </a:r>
                      <a:r>
                        <a:rPr lang="da-DK" sz="1400" dirty="0">
                          <a:solidFill>
                            <a:srgbClr val="FF0000"/>
                          </a:solidFill>
                          <a:ea typeface="Apple Symbols" panose="02000000000000000000" pitchFamily="2" charset="-79"/>
                          <a:cs typeface="Apple Symbols" panose="02000000000000000000" pitchFamily="2" charset="-79"/>
                        </a:rPr>
                        <a:t>♥︎</a:t>
                      </a:r>
                      <a:r>
                        <a:rPr lang="da-DK" sz="1400" dirty="0">
                          <a:ea typeface="Apple Symbols" panose="02000000000000000000" pitchFamily="2" charset="-79"/>
                          <a:cs typeface="Apple Symbols" panose="02000000000000000000" pitchFamily="2" charset="-79"/>
                        </a:rPr>
                        <a:t>73 </a:t>
                      </a:r>
                      <a:r>
                        <a:rPr lang="da-DK" sz="1400" dirty="0">
                          <a:solidFill>
                            <a:srgbClr val="FFC000"/>
                          </a:solidFill>
                          <a:ea typeface="Apple Symbols" panose="02000000000000000000" pitchFamily="2" charset="-79"/>
                          <a:cs typeface="Apple Symbols" panose="02000000000000000000" pitchFamily="2" charset="-79"/>
                        </a:rPr>
                        <a:t>♦︎</a:t>
                      </a:r>
                      <a:r>
                        <a:rPr lang="da-DK" sz="1400" dirty="0">
                          <a:ea typeface="Apple Symbols" panose="02000000000000000000" pitchFamily="2" charset="-79"/>
                          <a:cs typeface="Apple Symbols" panose="02000000000000000000" pitchFamily="2" charset="-79"/>
                        </a:rPr>
                        <a:t>B52 ♣︎B98432 </a:t>
                      </a:r>
                      <a:endParaRPr lang="da-DK"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t>1NT </a:t>
                      </a:r>
                      <a:r>
                        <a:rPr lang="da-DK" sz="1400" dirty="0">
                          <a:latin typeface="+mn-lt"/>
                          <a:ea typeface="Apple Symbols" panose="02000000000000000000" pitchFamily="2" charset="-79"/>
                          <a:cs typeface="Apple Symbols" panose="02000000000000000000" pitchFamily="2" charset="-79"/>
                        </a:rPr>
                        <a:t>– (2</a:t>
                      </a:r>
                      <a:r>
                        <a:rPr lang="da-DK" sz="1400" dirty="0">
                          <a:solidFill>
                            <a:srgbClr val="FF0000"/>
                          </a:solidFill>
                          <a:latin typeface="+mn-lt"/>
                          <a:ea typeface="Apple Symbols" panose="02000000000000000000" pitchFamily="2" charset="-79"/>
                          <a:cs typeface="Apple Symbols" panose="02000000000000000000" pitchFamily="2" charset="-79"/>
                        </a:rPr>
                        <a:t>♥︎</a:t>
                      </a:r>
                      <a:r>
                        <a:rPr lang="da-DK" sz="1400" dirty="0">
                          <a:solidFill>
                            <a:schemeClr val="tx1"/>
                          </a:solidFill>
                          <a:latin typeface="+mn-lt"/>
                          <a:ea typeface="Apple Symbols" panose="02000000000000000000" pitchFamily="2" charset="-79"/>
                          <a:cs typeface="Apple Symbols" panose="02000000000000000000" pitchFamily="2" charset="-79"/>
                        </a:rPr>
                        <a:t>) -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t>2NT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t>PAS efter makkers 3kl.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6154578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400" dirty="0">
                          <a:ea typeface="Apple Symbols" panose="02000000000000000000" pitchFamily="2" charset="-79"/>
                          <a:cs typeface="Apple Symbols" panose="02000000000000000000" pitchFamily="2" charset="-79"/>
                        </a:rPr>
                        <a:t>♠︎EK432 </a:t>
                      </a:r>
                      <a:r>
                        <a:rPr lang="da-DK" sz="1400" dirty="0">
                          <a:solidFill>
                            <a:srgbClr val="FF0000"/>
                          </a:solidFill>
                          <a:ea typeface="Apple Symbols" panose="02000000000000000000" pitchFamily="2" charset="-79"/>
                          <a:cs typeface="Apple Symbols" panose="02000000000000000000" pitchFamily="2" charset="-79"/>
                        </a:rPr>
                        <a:t>♥︎</a:t>
                      </a:r>
                      <a:r>
                        <a:rPr lang="da-DK" sz="1400" dirty="0">
                          <a:ea typeface="Apple Symbols" panose="02000000000000000000" pitchFamily="2" charset="-79"/>
                          <a:cs typeface="Apple Symbols" panose="02000000000000000000" pitchFamily="2" charset="-79"/>
                        </a:rPr>
                        <a:t>73 </a:t>
                      </a:r>
                      <a:r>
                        <a:rPr lang="da-DK" sz="1400" dirty="0">
                          <a:solidFill>
                            <a:srgbClr val="FFC000"/>
                          </a:solidFill>
                          <a:ea typeface="Apple Symbols" panose="02000000000000000000" pitchFamily="2" charset="-79"/>
                          <a:cs typeface="Apple Symbols" panose="02000000000000000000" pitchFamily="2" charset="-79"/>
                        </a:rPr>
                        <a:t>♦︎</a:t>
                      </a:r>
                      <a:r>
                        <a:rPr lang="da-DK" sz="1400" dirty="0">
                          <a:ea typeface="Apple Symbols" panose="02000000000000000000" pitchFamily="2" charset="-79"/>
                          <a:cs typeface="Apple Symbols" panose="02000000000000000000" pitchFamily="2" charset="-79"/>
                        </a:rPr>
                        <a:t>532 ♣︎B98 </a:t>
                      </a:r>
                      <a:endParaRPr lang="da-DK"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t>1NT </a:t>
                      </a:r>
                      <a:r>
                        <a:rPr lang="da-DK" sz="1400" dirty="0">
                          <a:latin typeface="+mn-lt"/>
                          <a:ea typeface="Apple Symbols" panose="02000000000000000000" pitchFamily="2" charset="-79"/>
                          <a:cs typeface="Apple Symbols" panose="02000000000000000000" pitchFamily="2" charset="-79"/>
                        </a:rPr>
                        <a:t>– (2</a:t>
                      </a:r>
                      <a:r>
                        <a:rPr lang="da-DK" sz="1400" dirty="0">
                          <a:solidFill>
                            <a:srgbClr val="FF0000"/>
                          </a:solidFill>
                          <a:latin typeface="+mn-lt"/>
                          <a:ea typeface="Apple Symbols" panose="02000000000000000000" pitchFamily="2" charset="-79"/>
                          <a:cs typeface="Apple Symbols" panose="02000000000000000000" pitchFamily="2" charset="-79"/>
                        </a:rPr>
                        <a:t>♥︎</a:t>
                      </a:r>
                      <a:r>
                        <a:rPr lang="da-DK" sz="1400" dirty="0">
                          <a:solidFill>
                            <a:schemeClr val="tx1"/>
                          </a:solidFill>
                          <a:latin typeface="+mn-lt"/>
                          <a:ea typeface="Apple Symbols" panose="02000000000000000000" pitchFamily="2" charset="-79"/>
                          <a:cs typeface="Apple Symbols" panose="02000000000000000000" pitchFamily="2" charset="-79"/>
                        </a:rPr>
                        <a:t>) -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latin typeface="+mn-lt"/>
                          <a:ea typeface="Apple Symbols" panose="02000000000000000000" pitchFamily="2" charset="-79"/>
                          <a:cs typeface="Apple Symbols" panose="02000000000000000000" pitchFamily="2" charset="-79"/>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t>PAS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703969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400" dirty="0">
                          <a:ea typeface="Apple Symbols" panose="02000000000000000000" pitchFamily="2" charset="-79"/>
                          <a:cs typeface="Apple Symbols" panose="02000000000000000000" pitchFamily="2" charset="-79"/>
                        </a:rPr>
                        <a:t>♠︎EK43 </a:t>
                      </a:r>
                      <a:r>
                        <a:rPr lang="da-DK" sz="1400" dirty="0">
                          <a:solidFill>
                            <a:srgbClr val="FF0000"/>
                          </a:solidFill>
                          <a:ea typeface="Apple Symbols" panose="02000000000000000000" pitchFamily="2" charset="-79"/>
                          <a:cs typeface="Apple Symbols" panose="02000000000000000000" pitchFamily="2" charset="-79"/>
                        </a:rPr>
                        <a:t>♥︎</a:t>
                      </a:r>
                      <a:r>
                        <a:rPr lang="da-DK" sz="1400" dirty="0">
                          <a:ea typeface="Apple Symbols" panose="02000000000000000000" pitchFamily="2" charset="-79"/>
                          <a:cs typeface="Apple Symbols" panose="02000000000000000000" pitchFamily="2" charset="-79"/>
                        </a:rPr>
                        <a:t>73 </a:t>
                      </a:r>
                      <a:r>
                        <a:rPr lang="da-DK" sz="1400" dirty="0">
                          <a:solidFill>
                            <a:srgbClr val="FFC000"/>
                          </a:solidFill>
                          <a:ea typeface="Apple Symbols" panose="02000000000000000000" pitchFamily="2" charset="-79"/>
                          <a:cs typeface="Apple Symbols" panose="02000000000000000000" pitchFamily="2" charset="-79"/>
                        </a:rPr>
                        <a:t>♦︎</a:t>
                      </a:r>
                      <a:r>
                        <a:rPr lang="da-DK" sz="1400" dirty="0">
                          <a:ea typeface="Apple Symbols" panose="02000000000000000000" pitchFamily="2" charset="-79"/>
                          <a:cs typeface="Apple Symbols" panose="02000000000000000000" pitchFamily="2" charset="-79"/>
                        </a:rPr>
                        <a:t>532 ♣︎K982 </a:t>
                      </a:r>
                      <a:endParaRPr lang="da-DK"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t>1NT </a:t>
                      </a:r>
                      <a:r>
                        <a:rPr lang="da-DK" sz="1400" dirty="0">
                          <a:latin typeface="+mn-lt"/>
                          <a:ea typeface="Apple Symbols" panose="02000000000000000000" pitchFamily="2" charset="-79"/>
                          <a:cs typeface="Apple Symbols" panose="02000000000000000000" pitchFamily="2" charset="-79"/>
                        </a:rPr>
                        <a:t>– (2</a:t>
                      </a:r>
                      <a:r>
                        <a:rPr lang="da-DK" sz="1400" dirty="0">
                          <a:solidFill>
                            <a:srgbClr val="FF0000"/>
                          </a:solidFill>
                          <a:latin typeface="+mn-lt"/>
                          <a:ea typeface="Apple Symbols" panose="02000000000000000000" pitchFamily="2" charset="-79"/>
                          <a:cs typeface="Apple Symbols" panose="02000000000000000000" pitchFamily="2" charset="-79"/>
                        </a:rPr>
                        <a:t>♥︎</a:t>
                      </a:r>
                      <a:r>
                        <a:rPr lang="da-DK" sz="1400" dirty="0">
                          <a:solidFill>
                            <a:schemeClr val="tx1"/>
                          </a:solidFill>
                          <a:latin typeface="+mn-lt"/>
                          <a:ea typeface="Apple Symbols" panose="02000000000000000000" pitchFamily="2" charset="-79"/>
                          <a:cs typeface="Apple Symbols" panose="02000000000000000000" pitchFamily="2" charset="-79"/>
                        </a:rPr>
                        <a:t>) -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solidFill>
                            <a:schemeClr val="tx1"/>
                          </a:solidFill>
                          <a:latin typeface="+mn-lt"/>
                          <a:ea typeface="Apple Symbols" panose="02000000000000000000" pitchFamily="2" charset="-79"/>
                          <a:cs typeface="Apple Symbols" panose="02000000000000000000" pitchFamily="2" charset="-79"/>
                        </a:rPr>
                        <a:t>3</a:t>
                      </a:r>
                      <a:r>
                        <a:rPr lang="da-DK" sz="1400" dirty="0">
                          <a:solidFill>
                            <a:srgbClr val="FF0000"/>
                          </a:solidFill>
                          <a:latin typeface="+mn-lt"/>
                          <a:ea typeface="Apple Symbols" panose="02000000000000000000" pitchFamily="2" charset="-79"/>
                          <a:cs typeface="Apple Symbols" panose="02000000000000000000" pitchFamily="2" charset="-79"/>
                        </a:rPr>
                        <a:t>♥︎</a:t>
                      </a:r>
                      <a:endParaRPr lang="da-DK" sz="1400" dirty="0">
                        <a:latin typeface="+mn-lt"/>
                        <a:ea typeface="Apple Symbols" panose="02000000000000000000" pitchFamily="2" charset="-79"/>
                        <a:cs typeface="Apple Symbols" panose="020000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t>PAS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377051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400" dirty="0">
                          <a:ea typeface="Apple Symbols" panose="02000000000000000000" pitchFamily="2" charset="-79"/>
                          <a:cs typeface="Apple Symbols" panose="02000000000000000000" pitchFamily="2" charset="-79"/>
                        </a:rPr>
                        <a:t>♠︎EK43 </a:t>
                      </a:r>
                      <a:r>
                        <a:rPr lang="da-DK" sz="1400" dirty="0">
                          <a:solidFill>
                            <a:srgbClr val="FF0000"/>
                          </a:solidFill>
                          <a:ea typeface="Apple Symbols" panose="02000000000000000000" pitchFamily="2" charset="-79"/>
                          <a:cs typeface="Apple Symbols" panose="02000000000000000000" pitchFamily="2" charset="-79"/>
                        </a:rPr>
                        <a:t>♥︎</a:t>
                      </a:r>
                      <a:r>
                        <a:rPr lang="da-DK" sz="1400" dirty="0">
                          <a:ea typeface="Apple Symbols" panose="02000000000000000000" pitchFamily="2" charset="-79"/>
                          <a:cs typeface="Apple Symbols" panose="02000000000000000000" pitchFamily="2" charset="-79"/>
                        </a:rPr>
                        <a:t>E3 </a:t>
                      </a:r>
                      <a:r>
                        <a:rPr lang="da-DK" sz="1400" dirty="0">
                          <a:solidFill>
                            <a:srgbClr val="FFC000"/>
                          </a:solidFill>
                          <a:ea typeface="Apple Symbols" panose="02000000000000000000" pitchFamily="2" charset="-79"/>
                          <a:cs typeface="Apple Symbols" panose="02000000000000000000" pitchFamily="2" charset="-79"/>
                        </a:rPr>
                        <a:t>♦︎</a:t>
                      </a:r>
                      <a:r>
                        <a:rPr lang="da-DK" sz="1400" dirty="0">
                          <a:ea typeface="Apple Symbols" panose="02000000000000000000" pitchFamily="2" charset="-79"/>
                          <a:cs typeface="Apple Symbols" panose="02000000000000000000" pitchFamily="2" charset="-79"/>
                        </a:rPr>
                        <a:t>532 ♣︎K983 </a:t>
                      </a:r>
                      <a:endParaRPr lang="da-DK"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t>1NT </a:t>
                      </a:r>
                      <a:r>
                        <a:rPr lang="da-DK" sz="1400" dirty="0">
                          <a:latin typeface="+mn-lt"/>
                          <a:ea typeface="Apple Symbols" panose="02000000000000000000" pitchFamily="2" charset="-79"/>
                          <a:cs typeface="Apple Symbols" panose="02000000000000000000" pitchFamily="2" charset="-79"/>
                        </a:rPr>
                        <a:t>– (2</a:t>
                      </a:r>
                      <a:r>
                        <a:rPr lang="da-DK" sz="1400" dirty="0">
                          <a:solidFill>
                            <a:srgbClr val="FF0000"/>
                          </a:solidFill>
                          <a:latin typeface="+mn-lt"/>
                          <a:ea typeface="Apple Symbols" panose="02000000000000000000" pitchFamily="2" charset="-79"/>
                          <a:cs typeface="Apple Symbols" panose="02000000000000000000" pitchFamily="2" charset="-79"/>
                        </a:rPr>
                        <a:t>♥︎</a:t>
                      </a:r>
                      <a:r>
                        <a:rPr lang="da-DK" sz="1400" dirty="0">
                          <a:solidFill>
                            <a:schemeClr val="tx1"/>
                          </a:solidFill>
                          <a:latin typeface="+mn-lt"/>
                          <a:ea typeface="Apple Symbols" panose="02000000000000000000" pitchFamily="2" charset="-79"/>
                          <a:cs typeface="Apple Symbols" panose="02000000000000000000" pitchFamily="2" charset="-79"/>
                        </a:rPr>
                        <a:t>) -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latin typeface="+mn-lt"/>
                          <a:ea typeface="Apple Symbols" panose="02000000000000000000" pitchFamily="2" charset="-79"/>
                          <a:cs typeface="Apple Symbols" panose="02000000000000000000" pitchFamily="2" charset="-79"/>
                        </a:rPr>
                        <a:t>2NT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t>3</a:t>
                      </a:r>
                      <a:r>
                        <a:rPr lang="da-DK" sz="1400" dirty="0">
                          <a:solidFill>
                            <a:srgbClr val="FF0000"/>
                          </a:solidFill>
                          <a:latin typeface="+mn-lt"/>
                          <a:ea typeface="Apple Symbols" panose="02000000000000000000" pitchFamily="2" charset="-79"/>
                          <a:cs typeface="Apple Symbols" panose="02000000000000000000" pitchFamily="2" charset="-79"/>
                        </a:rPr>
                        <a:t>♥︎</a:t>
                      </a:r>
                      <a:endParaRPr lang="da-DK"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4773159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400" dirty="0">
                          <a:ea typeface="Apple Symbols" panose="02000000000000000000" pitchFamily="2" charset="-79"/>
                          <a:cs typeface="Apple Symbols" panose="02000000000000000000" pitchFamily="2" charset="-79"/>
                        </a:rPr>
                        <a:t>♠︎E43 </a:t>
                      </a:r>
                      <a:r>
                        <a:rPr lang="da-DK" sz="1400" dirty="0">
                          <a:solidFill>
                            <a:srgbClr val="FF0000"/>
                          </a:solidFill>
                          <a:ea typeface="Apple Symbols" panose="02000000000000000000" pitchFamily="2" charset="-79"/>
                          <a:cs typeface="Apple Symbols" panose="02000000000000000000" pitchFamily="2" charset="-79"/>
                        </a:rPr>
                        <a:t>♥︎</a:t>
                      </a:r>
                      <a:r>
                        <a:rPr lang="da-DK" sz="1400" dirty="0">
                          <a:ea typeface="Apple Symbols" panose="02000000000000000000" pitchFamily="2" charset="-79"/>
                          <a:cs typeface="Apple Symbols" panose="02000000000000000000" pitchFamily="2" charset="-79"/>
                        </a:rPr>
                        <a:t>E3 </a:t>
                      </a:r>
                      <a:r>
                        <a:rPr lang="da-DK" sz="1400" dirty="0">
                          <a:solidFill>
                            <a:srgbClr val="FFC000"/>
                          </a:solidFill>
                          <a:ea typeface="Apple Symbols" panose="02000000000000000000" pitchFamily="2" charset="-79"/>
                          <a:cs typeface="Apple Symbols" panose="02000000000000000000" pitchFamily="2" charset="-79"/>
                        </a:rPr>
                        <a:t>♦︎</a:t>
                      </a:r>
                      <a:r>
                        <a:rPr lang="da-DK" sz="1400" dirty="0">
                          <a:ea typeface="Apple Symbols" panose="02000000000000000000" pitchFamily="2" charset="-79"/>
                          <a:cs typeface="Apple Symbols" panose="02000000000000000000" pitchFamily="2" charset="-79"/>
                        </a:rPr>
                        <a:t>BT32 ♣︎D983 </a:t>
                      </a:r>
                      <a:endParaRPr lang="da-DK"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t>1NT </a:t>
                      </a:r>
                      <a:r>
                        <a:rPr lang="da-DK" sz="1400" dirty="0">
                          <a:latin typeface="+mn-lt"/>
                          <a:ea typeface="Apple Symbols" panose="02000000000000000000" pitchFamily="2" charset="-79"/>
                          <a:cs typeface="Apple Symbols" panose="02000000000000000000" pitchFamily="2" charset="-79"/>
                        </a:rPr>
                        <a:t>– (2</a:t>
                      </a:r>
                      <a:r>
                        <a:rPr lang="da-DK" sz="1400" dirty="0">
                          <a:solidFill>
                            <a:srgbClr val="FF0000"/>
                          </a:solidFill>
                          <a:latin typeface="+mn-lt"/>
                          <a:ea typeface="Apple Symbols" panose="02000000000000000000" pitchFamily="2" charset="-79"/>
                          <a:cs typeface="Apple Symbols" panose="02000000000000000000" pitchFamily="2" charset="-79"/>
                        </a:rPr>
                        <a:t>♥︎</a:t>
                      </a:r>
                      <a:r>
                        <a:rPr lang="da-DK" sz="1400" dirty="0">
                          <a:solidFill>
                            <a:schemeClr val="tx1"/>
                          </a:solidFill>
                          <a:latin typeface="+mn-lt"/>
                          <a:ea typeface="Apple Symbols" panose="02000000000000000000" pitchFamily="2" charset="-79"/>
                          <a:cs typeface="Apple Symbols" panose="02000000000000000000" pitchFamily="2" charset="-79"/>
                        </a:rPr>
                        <a:t>) -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latin typeface="+mn-lt"/>
                          <a:ea typeface="Apple Symbols" panose="02000000000000000000" pitchFamily="2" charset="-79"/>
                          <a:cs typeface="Apple Symbols" panose="02000000000000000000" pitchFamily="2" charset="-79"/>
                        </a:rPr>
                        <a:t>2NT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t>3NT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893362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400" dirty="0">
                          <a:ea typeface="Apple Symbols" panose="02000000000000000000" pitchFamily="2" charset="-79"/>
                          <a:cs typeface="Apple Symbols" panose="02000000000000000000" pitchFamily="2" charset="-79"/>
                        </a:rPr>
                        <a:t>♠︎E43 </a:t>
                      </a:r>
                      <a:r>
                        <a:rPr lang="da-DK" sz="1400" dirty="0">
                          <a:solidFill>
                            <a:srgbClr val="FF0000"/>
                          </a:solidFill>
                          <a:ea typeface="Apple Symbols" panose="02000000000000000000" pitchFamily="2" charset="-79"/>
                          <a:cs typeface="Apple Symbols" panose="02000000000000000000" pitchFamily="2" charset="-79"/>
                        </a:rPr>
                        <a:t>♥︎</a:t>
                      </a:r>
                      <a:r>
                        <a:rPr lang="da-DK" sz="1400" dirty="0">
                          <a:ea typeface="Apple Symbols" panose="02000000000000000000" pitchFamily="2" charset="-79"/>
                          <a:cs typeface="Apple Symbols" panose="02000000000000000000" pitchFamily="2" charset="-79"/>
                        </a:rPr>
                        <a:t>87 </a:t>
                      </a:r>
                      <a:r>
                        <a:rPr lang="da-DK" sz="1400" dirty="0">
                          <a:solidFill>
                            <a:srgbClr val="FFC000"/>
                          </a:solidFill>
                          <a:ea typeface="Apple Symbols" panose="02000000000000000000" pitchFamily="2" charset="-79"/>
                          <a:cs typeface="Apple Symbols" panose="02000000000000000000" pitchFamily="2" charset="-79"/>
                        </a:rPr>
                        <a:t>♦︎</a:t>
                      </a:r>
                      <a:r>
                        <a:rPr lang="da-DK" sz="1400" dirty="0">
                          <a:ea typeface="Apple Symbols" panose="02000000000000000000" pitchFamily="2" charset="-79"/>
                          <a:cs typeface="Apple Symbols" panose="02000000000000000000" pitchFamily="2" charset="-79"/>
                        </a:rPr>
                        <a:t>KD82 ♣︎D983 </a:t>
                      </a:r>
                      <a:endParaRPr lang="da-DK"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t>1NT </a:t>
                      </a:r>
                      <a:r>
                        <a:rPr lang="da-DK" sz="1400" dirty="0">
                          <a:latin typeface="+mn-lt"/>
                          <a:ea typeface="Apple Symbols" panose="02000000000000000000" pitchFamily="2" charset="-79"/>
                          <a:cs typeface="Apple Symbols" panose="02000000000000000000" pitchFamily="2" charset="-79"/>
                        </a:rPr>
                        <a:t>– (2</a:t>
                      </a:r>
                      <a:r>
                        <a:rPr lang="da-DK" sz="1400" dirty="0">
                          <a:solidFill>
                            <a:srgbClr val="FF0000"/>
                          </a:solidFill>
                          <a:latin typeface="+mn-lt"/>
                          <a:ea typeface="Apple Symbols" panose="02000000000000000000" pitchFamily="2" charset="-79"/>
                          <a:cs typeface="Apple Symbols" panose="02000000000000000000" pitchFamily="2" charset="-79"/>
                        </a:rPr>
                        <a:t>♥︎</a:t>
                      </a:r>
                      <a:r>
                        <a:rPr lang="da-DK" sz="1400" dirty="0">
                          <a:solidFill>
                            <a:schemeClr val="tx1"/>
                          </a:solidFill>
                          <a:latin typeface="+mn-lt"/>
                          <a:ea typeface="Apple Symbols" panose="02000000000000000000" pitchFamily="2" charset="-79"/>
                          <a:cs typeface="Apple Symbols" panose="02000000000000000000" pitchFamily="2" charset="-79"/>
                        </a:rPr>
                        <a:t>) -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latin typeface="+mn-lt"/>
                          <a:ea typeface="Apple Symbols" panose="02000000000000000000" pitchFamily="2" charset="-79"/>
                          <a:cs typeface="Apple Symbols" panose="02000000000000000000" pitchFamily="2" charset="-79"/>
                        </a:rPr>
                        <a:t>3NT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a-DK"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9463246"/>
                  </a:ext>
                </a:extLst>
              </a:tr>
            </a:tbl>
          </a:graphicData>
        </a:graphic>
      </p:graphicFrame>
    </p:spTree>
    <p:extLst>
      <p:ext uri="{BB962C8B-B14F-4D97-AF65-F5344CB8AC3E}">
        <p14:creationId xmlns:p14="http://schemas.microsoft.com/office/powerpoint/2010/main" val="307659747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53CDE8-C4E4-4449-AEF1-24B19116B5D7}"/>
              </a:ext>
            </a:extLst>
          </p:cNvPr>
          <p:cNvSpPr>
            <a:spLocks noGrp="1"/>
          </p:cNvSpPr>
          <p:nvPr>
            <p:ph type="title"/>
          </p:nvPr>
        </p:nvSpPr>
        <p:spPr/>
        <p:txBody>
          <a:bodyPr/>
          <a:lstStyle/>
          <a:p>
            <a:r>
              <a:rPr lang="da-DK" dirty="0"/>
              <a:t>Svar på øvelserne</a:t>
            </a:r>
          </a:p>
        </p:txBody>
      </p:sp>
      <p:graphicFrame>
        <p:nvGraphicFramePr>
          <p:cNvPr id="6" name="Pladsholder til indhold 5">
            <a:extLst>
              <a:ext uri="{FF2B5EF4-FFF2-40B4-BE49-F238E27FC236}">
                <a16:creationId xmlns:a16="http://schemas.microsoft.com/office/drawing/2014/main" id="{8193D437-69C7-DF46-AB84-A118B3B89675}"/>
              </a:ext>
            </a:extLst>
          </p:cNvPr>
          <p:cNvGraphicFramePr>
            <a:graphicFrameLocks noGrp="1"/>
          </p:cNvGraphicFramePr>
          <p:nvPr>
            <p:ph idx="1"/>
          </p:nvPr>
        </p:nvGraphicFramePr>
        <p:xfrm>
          <a:off x="1450975" y="2016125"/>
          <a:ext cx="8527912" cy="2956560"/>
        </p:xfrm>
        <a:graphic>
          <a:graphicData uri="http://schemas.openxmlformats.org/drawingml/2006/table">
            <a:tbl>
              <a:tblPr firstRow="1" bandRow="1">
                <a:tableStyleId>{2D5ABB26-0587-4C30-8999-92F81FD0307C}</a:tableStyleId>
              </a:tblPr>
              <a:tblGrid>
                <a:gridCol w="2693642">
                  <a:extLst>
                    <a:ext uri="{9D8B030D-6E8A-4147-A177-3AD203B41FA5}">
                      <a16:colId xmlns:a16="http://schemas.microsoft.com/office/drawing/2014/main" val="4059727122"/>
                    </a:ext>
                  </a:extLst>
                </a:gridCol>
                <a:gridCol w="2166731">
                  <a:extLst>
                    <a:ext uri="{9D8B030D-6E8A-4147-A177-3AD203B41FA5}">
                      <a16:colId xmlns:a16="http://schemas.microsoft.com/office/drawing/2014/main" val="942136212"/>
                    </a:ext>
                  </a:extLst>
                </a:gridCol>
                <a:gridCol w="1182756">
                  <a:extLst>
                    <a:ext uri="{9D8B030D-6E8A-4147-A177-3AD203B41FA5}">
                      <a16:colId xmlns:a16="http://schemas.microsoft.com/office/drawing/2014/main" val="2861087056"/>
                    </a:ext>
                  </a:extLst>
                </a:gridCol>
                <a:gridCol w="2484783">
                  <a:extLst>
                    <a:ext uri="{9D8B030D-6E8A-4147-A177-3AD203B41FA5}">
                      <a16:colId xmlns:a16="http://schemas.microsoft.com/office/drawing/2014/main" val="707538478"/>
                    </a:ext>
                  </a:extLst>
                </a:gridCol>
              </a:tblGrid>
              <a:tr h="332941">
                <a:tc>
                  <a:txBody>
                    <a:bodyPr/>
                    <a:lstStyle/>
                    <a:p>
                      <a:r>
                        <a:rPr lang="da-DK" sz="1400" b="1" dirty="0"/>
                        <a:t>Du sidder med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b="1" dirty="0"/>
                        <a:t>Meldingerne er gået</a:t>
                      </a:r>
                    </a:p>
                    <a:p>
                      <a:r>
                        <a:rPr lang="da-DK" sz="1400" dirty="0">
                          <a:latin typeface="+mn-lt"/>
                          <a:ea typeface="Apple Symbols" panose="02000000000000000000" pitchFamily="2" charset="-79"/>
                          <a:cs typeface="Apple Symbols" panose="02000000000000000000" pitchFamily="2" charset="-79"/>
                        </a:rPr>
                        <a:t>(2</a:t>
                      </a:r>
                      <a:r>
                        <a:rPr lang="da-DK" sz="1400" dirty="0">
                          <a:solidFill>
                            <a:srgbClr val="FF0000"/>
                          </a:solidFill>
                          <a:latin typeface="+mn-lt"/>
                          <a:ea typeface="Apple Symbols" panose="02000000000000000000" pitchFamily="2" charset="-79"/>
                          <a:cs typeface="Apple Symbols" panose="02000000000000000000" pitchFamily="2" charset="-79"/>
                        </a:rPr>
                        <a:t>♥︎</a:t>
                      </a:r>
                      <a:r>
                        <a:rPr lang="da-DK" sz="1400" dirty="0">
                          <a:solidFill>
                            <a:schemeClr val="tx1"/>
                          </a:solidFill>
                          <a:latin typeface="+mn-lt"/>
                          <a:ea typeface="Apple Symbols" panose="02000000000000000000" pitchFamily="2" charset="-79"/>
                          <a:cs typeface="Apple Symbols" panose="02000000000000000000" pitchFamily="2" charset="-79"/>
                        </a:rPr>
                        <a:t>) </a:t>
                      </a:r>
                      <a:r>
                        <a:rPr lang="da-DK" sz="1400" b="1" dirty="0"/>
                        <a:t>er modstandernes melding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b="1" dirty="0"/>
                        <a:t>Din melding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b="1" dirty="0"/>
                        <a:t>Din efterfølgende melding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6685527"/>
                  </a:ext>
                </a:extLst>
              </a:tr>
              <a:tr h="370840">
                <a:tc>
                  <a:txBody>
                    <a:bodyPr/>
                    <a:lstStyle/>
                    <a:p>
                      <a:r>
                        <a:rPr lang="da-DK" sz="1400" dirty="0">
                          <a:ea typeface="Apple Symbols" panose="02000000000000000000" pitchFamily="2" charset="-79"/>
                          <a:cs typeface="Apple Symbols" panose="02000000000000000000" pitchFamily="2" charset="-79"/>
                        </a:rPr>
                        <a:t>♠︎D2 </a:t>
                      </a:r>
                      <a:r>
                        <a:rPr lang="da-DK" sz="1400" dirty="0">
                          <a:solidFill>
                            <a:srgbClr val="FF0000"/>
                          </a:solidFill>
                          <a:ea typeface="Apple Symbols" panose="02000000000000000000" pitchFamily="2" charset="-79"/>
                          <a:cs typeface="Apple Symbols" panose="02000000000000000000" pitchFamily="2" charset="-79"/>
                        </a:rPr>
                        <a:t>♥︎</a:t>
                      </a:r>
                      <a:r>
                        <a:rPr lang="da-DK" sz="1400" dirty="0">
                          <a:ea typeface="Apple Symbols" panose="02000000000000000000" pitchFamily="2" charset="-79"/>
                          <a:cs typeface="Apple Symbols" panose="02000000000000000000" pitchFamily="2" charset="-79"/>
                        </a:rPr>
                        <a:t>73 </a:t>
                      </a:r>
                      <a:r>
                        <a:rPr lang="da-DK" sz="1400" dirty="0">
                          <a:solidFill>
                            <a:srgbClr val="FFC000"/>
                          </a:solidFill>
                          <a:ea typeface="Apple Symbols" panose="02000000000000000000" pitchFamily="2" charset="-79"/>
                          <a:cs typeface="Apple Symbols" panose="02000000000000000000" pitchFamily="2" charset="-79"/>
                        </a:rPr>
                        <a:t>♦︎</a:t>
                      </a:r>
                      <a:r>
                        <a:rPr lang="da-DK" sz="1400" dirty="0">
                          <a:ea typeface="Apple Symbols" panose="02000000000000000000" pitchFamily="2" charset="-79"/>
                          <a:cs typeface="Apple Symbols" panose="02000000000000000000" pitchFamily="2" charset="-79"/>
                        </a:rPr>
                        <a:t>B52 ♣︎B98432 </a:t>
                      </a:r>
                      <a:endParaRPr lang="da-DK"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latin typeface="+mn-lt"/>
                          <a:ea typeface="Apple Symbols" panose="02000000000000000000" pitchFamily="2" charset="-79"/>
                          <a:cs typeface="Apple Symbols" panose="02000000000000000000" pitchFamily="2" charset="-79"/>
                        </a:rPr>
                        <a:t>(2</a:t>
                      </a:r>
                      <a:r>
                        <a:rPr lang="da-DK" sz="1400" dirty="0">
                          <a:solidFill>
                            <a:srgbClr val="FF0000"/>
                          </a:solidFill>
                          <a:latin typeface="+mn-lt"/>
                          <a:ea typeface="Apple Symbols" panose="02000000000000000000" pitchFamily="2" charset="-79"/>
                          <a:cs typeface="Apple Symbols" panose="02000000000000000000" pitchFamily="2" charset="-79"/>
                        </a:rPr>
                        <a:t>♥︎</a:t>
                      </a:r>
                      <a:r>
                        <a:rPr lang="da-DK" sz="1400" dirty="0">
                          <a:solidFill>
                            <a:schemeClr val="tx1"/>
                          </a:solidFill>
                          <a:latin typeface="+mn-lt"/>
                          <a:ea typeface="Apple Symbols" panose="02000000000000000000" pitchFamily="2" charset="-79"/>
                          <a:cs typeface="Apple Symbols" panose="02000000000000000000" pitchFamily="2" charset="-79"/>
                        </a:rPr>
                        <a:t>) – D – (pas)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t>2NT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t>PAS efter makkers 3kl.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6154578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400" dirty="0">
                          <a:ea typeface="Apple Symbols" panose="02000000000000000000" pitchFamily="2" charset="-79"/>
                          <a:cs typeface="Apple Symbols" panose="02000000000000000000" pitchFamily="2" charset="-79"/>
                        </a:rPr>
                        <a:t>♠︎EK432 </a:t>
                      </a:r>
                      <a:r>
                        <a:rPr lang="da-DK" sz="1400" dirty="0">
                          <a:solidFill>
                            <a:srgbClr val="FF0000"/>
                          </a:solidFill>
                          <a:ea typeface="Apple Symbols" panose="02000000000000000000" pitchFamily="2" charset="-79"/>
                          <a:cs typeface="Apple Symbols" panose="02000000000000000000" pitchFamily="2" charset="-79"/>
                        </a:rPr>
                        <a:t>♥︎</a:t>
                      </a:r>
                      <a:r>
                        <a:rPr lang="da-DK" sz="1400" dirty="0">
                          <a:ea typeface="Apple Symbols" panose="02000000000000000000" pitchFamily="2" charset="-79"/>
                          <a:cs typeface="Apple Symbols" panose="02000000000000000000" pitchFamily="2" charset="-79"/>
                        </a:rPr>
                        <a:t>73 </a:t>
                      </a:r>
                      <a:r>
                        <a:rPr lang="da-DK" sz="1400" dirty="0">
                          <a:solidFill>
                            <a:srgbClr val="FFC000"/>
                          </a:solidFill>
                          <a:ea typeface="Apple Symbols" panose="02000000000000000000" pitchFamily="2" charset="-79"/>
                          <a:cs typeface="Apple Symbols" panose="02000000000000000000" pitchFamily="2" charset="-79"/>
                        </a:rPr>
                        <a:t>♦︎</a:t>
                      </a:r>
                      <a:r>
                        <a:rPr lang="da-DK" sz="1400" dirty="0">
                          <a:ea typeface="Apple Symbols" panose="02000000000000000000" pitchFamily="2" charset="-79"/>
                          <a:cs typeface="Apple Symbols" panose="02000000000000000000" pitchFamily="2" charset="-79"/>
                        </a:rPr>
                        <a:t>532 ♣︎B98 </a:t>
                      </a:r>
                      <a:endParaRPr lang="da-DK"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latin typeface="+mn-lt"/>
                          <a:ea typeface="Apple Symbols" panose="02000000000000000000" pitchFamily="2" charset="-79"/>
                          <a:cs typeface="Apple Symbols" panose="02000000000000000000" pitchFamily="2" charset="-79"/>
                        </a:rPr>
                        <a:t>(2</a:t>
                      </a:r>
                      <a:r>
                        <a:rPr lang="da-DK" sz="1400" dirty="0">
                          <a:solidFill>
                            <a:srgbClr val="FF0000"/>
                          </a:solidFill>
                          <a:latin typeface="+mn-lt"/>
                          <a:ea typeface="Apple Symbols" panose="02000000000000000000" pitchFamily="2" charset="-79"/>
                          <a:cs typeface="Apple Symbols" panose="02000000000000000000" pitchFamily="2" charset="-79"/>
                        </a:rPr>
                        <a:t>♥︎</a:t>
                      </a:r>
                      <a:r>
                        <a:rPr lang="da-DK" sz="1400" dirty="0">
                          <a:solidFill>
                            <a:schemeClr val="tx1"/>
                          </a:solidFill>
                          <a:latin typeface="+mn-lt"/>
                          <a:ea typeface="Apple Symbols" panose="02000000000000000000" pitchFamily="2" charset="-79"/>
                          <a:cs typeface="Apple Symbols" panose="02000000000000000000" pitchFamily="2" charset="-79"/>
                        </a:rPr>
                        <a:t>) – D – (pas)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latin typeface="+mn-lt"/>
                          <a:ea typeface="Apple Symbols" panose="02000000000000000000" pitchFamily="2" charset="-79"/>
                          <a:cs typeface="Apple Symbols" panose="02000000000000000000" pitchFamily="2" charset="-79"/>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t>PAS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703969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400" dirty="0">
                          <a:ea typeface="Apple Symbols" panose="02000000000000000000" pitchFamily="2" charset="-79"/>
                          <a:cs typeface="Apple Symbols" panose="02000000000000000000" pitchFamily="2" charset="-79"/>
                        </a:rPr>
                        <a:t>♠︎EK43 </a:t>
                      </a:r>
                      <a:r>
                        <a:rPr lang="da-DK" sz="1400" dirty="0">
                          <a:solidFill>
                            <a:srgbClr val="FF0000"/>
                          </a:solidFill>
                          <a:ea typeface="Apple Symbols" panose="02000000000000000000" pitchFamily="2" charset="-79"/>
                          <a:cs typeface="Apple Symbols" panose="02000000000000000000" pitchFamily="2" charset="-79"/>
                        </a:rPr>
                        <a:t>♥︎</a:t>
                      </a:r>
                      <a:r>
                        <a:rPr lang="da-DK" sz="1400" dirty="0">
                          <a:ea typeface="Apple Symbols" panose="02000000000000000000" pitchFamily="2" charset="-79"/>
                          <a:cs typeface="Apple Symbols" panose="02000000000000000000" pitchFamily="2" charset="-79"/>
                        </a:rPr>
                        <a:t>73 </a:t>
                      </a:r>
                      <a:r>
                        <a:rPr lang="da-DK" sz="1400" dirty="0">
                          <a:solidFill>
                            <a:srgbClr val="FFC000"/>
                          </a:solidFill>
                          <a:ea typeface="Apple Symbols" panose="02000000000000000000" pitchFamily="2" charset="-79"/>
                          <a:cs typeface="Apple Symbols" panose="02000000000000000000" pitchFamily="2" charset="-79"/>
                        </a:rPr>
                        <a:t>♦︎</a:t>
                      </a:r>
                      <a:r>
                        <a:rPr lang="da-DK" sz="1400" dirty="0">
                          <a:ea typeface="Apple Symbols" panose="02000000000000000000" pitchFamily="2" charset="-79"/>
                          <a:cs typeface="Apple Symbols" panose="02000000000000000000" pitchFamily="2" charset="-79"/>
                        </a:rPr>
                        <a:t>532 ♣︎K982 </a:t>
                      </a:r>
                      <a:endParaRPr lang="da-DK"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latin typeface="+mn-lt"/>
                          <a:ea typeface="Apple Symbols" panose="02000000000000000000" pitchFamily="2" charset="-79"/>
                          <a:cs typeface="Apple Symbols" panose="02000000000000000000" pitchFamily="2" charset="-79"/>
                        </a:rPr>
                        <a:t>(2</a:t>
                      </a:r>
                      <a:r>
                        <a:rPr lang="da-DK" sz="1400" dirty="0">
                          <a:solidFill>
                            <a:srgbClr val="FF0000"/>
                          </a:solidFill>
                          <a:latin typeface="+mn-lt"/>
                          <a:ea typeface="Apple Symbols" panose="02000000000000000000" pitchFamily="2" charset="-79"/>
                          <a:cs typeface="Apple Symbols" panose="02000000000000000000" pitchFamily="2" charset="-79"/>
                        </a:rPr>
                        <a:t>♥︎</a:t>
                      </a:r>
                      <a:r>
                        <a:rPr lang="da-DK" sz="1400" dirty="0">
                          <a:solidFill>
                            <a:schemeClr val="tx1"/>
                          </a:solidFill>
                          <a:latin typeface="+mn-lt"/>
                          <a:ea typeface="Apple Symbols" panose="02000000000000000000" pitchFamily="2" charset="-79"/>
                          <a:cs typeface="Apple Symbols" panose="02000000000000000000" pitchFamily="2" charset="-79"/>
                        </a:rPr>
                        <a:t>) – D – (pas)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solidFill>
                            <a:schemeClr val="tx1"/>
                          </a:solidFill>
                          <a:latin typeface="+mn-lt"/>
                          <a:ea typeface="Apple Symbols" panose="02000000000000000000" pitchFamily="2" charset="-79"/>
                          <a:cs typeface="Apple Symbols" panose="02000000000000000000" pitchFamily="2" charset="-79"/>
                        </a:rPr>
                        <a:t>3</a:t>
                      </a:r>
                      <a:r>
                        <a:rPr lang="da-DK" sz="1400" dirty="0">
                          <a:solidFill>
                            <a:srgbClr val="FF0000"/>
                          </a:solidFill>
                          <a:latin typeface="+mn-lt"/>
                          <a:ea typeface="Apple Symbols" panose="02000000000000000000" pitchFamily="2" charset="-79"/>
                          <a:cs typeface="Apple Symbols" panose="02000000000000000000" pitchFamily="2" charset="-79"/>
                        </a:rPr>
                        <a:t>♥︎</a:t>
                      </a:r>
                      <a:endParaRPr lang="da-DK" sz="1400" dirty="0">
                        <a:latin typeface="+mn-lt"/>
                        <a:ea typeface="Apple Symbols" panose="02000000000000000000" pitchFamily="2" charset="-79"/>
                        <a:cs typeface="Apple Symbols" panose="020000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t>PAS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377051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400" dirty="0">
                          <a:ea typeface="Apple Symbols" panose="02000000000000000000" pitchFamily="2" charset="-79"/>
                          <a:cs typeface="Apple Symbols" panose="02000000000000000000" pitchFamily="2" charset="-79"/>
                        </a:rPr>
                        <a:t>♠︎EK43 </a:t>
                      </a:r>
                      <a:r>
                        <a:rPr lang="da-DK" sz="1400" dirty="0">
                          <a:solidFill>
                            <a:srgbClr val="FF0000"/>
                          </a:solidFill>
                          <a:ea typeface="Apple Symbols" panose="02000000000000000000" pitchFamily="2" charset="-79"/>
                          <a:cs typeface="Apple Symbols" panose="02000000000000000000" pitchFamily="2" charset="-79"/>
                        </a:rPr>
                        <a:t>♥︎</a:t>
                      </a:r>
                      <a:r>
                        <a:rPr lang="da-DK" sz="1400" dirty="0">
                          <a:ea typeface="Apple Symbols" panose="02000000000000000000" pitchFamily="2" charset="-79"/>
                          <a:cs typeface="Apple Symbols" panose="02000000000000000000" pitchFamily="2" charset="-79"/>
                        </a:rPr>
                        <a:t>E3 </a:t>
                      </a:r>
                      <a:r>
                        <a:rPr lang="da-DK" sz="1400" dirty="0">
                          <a:solidFill>
                            <a:srgbClr val="FFC000"/>
                          </a:solidFill>
                          <a:ea typeface="Apple Symbols" panose="02000000000000000000" pitchFamily="2" charset="-79"/>
                          <a:cs typeface="Apple Symbols" panose="02000000000000000000" pitchFamily="2" charset="-79"/>
                        </a:rPr>
                        <a:t>♦︎</a:t>
                      </a:r>
                      <a:r>
                        <a:rPr lang="da-DK" sz="1400" dirty="0">
                          <a:ea typeface="Apple Symbols" panose="02000000000000000000" pitchFamily="2" charset="-79"/>
                          <a:cs typeface="Apple Symbols" panose="02000000000000000000" pitchFamily="2" charset="-79"/>
                        </a:rPr>
                        <a:t>532 ♣︎K983 </a:t>
                      </a:r>
                      <a:endParaRPr lang="da-DK"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latin typeface="+mn-lt"/>
                          <a:ea typeface="Apple Symbols" panose="02000000000000000000" pitchFamily="2" charset="-79"/>
                          <a:cs typeface="Apple Symbols" panose="02000000000000000000" pitchFamily="2" charset="-79"/>
                        </a:rPr>
                        <a:t>(2</a:t>
                      </a:r>
                      <a:r>
                        <a:rPr lang="da-DK" sz="1400" dirty="0">
                          <a:solidFill>
                            <a:srgbClr val="FF0000"/>
                          </a:solidFill>
                          <a:latin typeface="+mn-lt"/>
                          <a:ea typeface="Apple Symbols" panose="02000000000000000000" pitchFamily="2" charset="-79"/>
                          <a:cs typeface="Apple Symbols" panose="02000000000000000000" pitchFamily="2" charset="-79"/>
                        </a:rPr>
                        <a:t>♥︎</a:t>
                      </a:r>
                      <a:r>
                        <a:rPr lang="da-DK" sz="1400" dirty="0">
                          <a:solidFill>
                            <a:schemeClr val="tx1"/>
                          </a:solidFill>
                          <a:latin typeface="+mn-lt"/>
                          <a:ea typeface="Apple Symbols" panose="02000000000000000000" pitchFamily="2" charset="-79"/>
                          <a:cs typeface="Apple Symbols" panose="02000000000000000000" pitchFamily="2" charset="-79"/>
                        </a:rPr>
                        <a:t>) – D – (pas)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latin typeface="+mn-lt"/>
                          <a:ea typeface="Apple Symbols" panose="02000000000000000000" pitchFamily="2" charset="-79"/>
                          <a:cs typeface="Apple Symbols" panose="02000000000000000000" pitchFamily="2" charset="-79"/>
                        </a:rPr>
                        <a:t>2NT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t>3</a:t>
                      </a:r>
                      <a:r>
                        <a:rPr lang="da-DK" sz="1400" dirty="0">
                          <a:solidFill>
                            <a:srgbClr val="FF0000"/>
                          </a:solidFill>
                          <a:latin typeface="+mn-lt"/>
                          <a:ea typeface="Apple Symbols" panose="02000000000000000000" pitchFamily="2" charset="-79"/>
                          <a:cs typeface="Apple Symbols" panose="02000000000000000000" pitchFamily="2" charset="-79"/>
                        </a:rPr>
                        <a:t>♥︎</a:t>
                      </a:r>
                      <a:endParaRPr lang="da-DK"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4773159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400" dirty="0">
                          <a:ea typeface="Apple Symbols" panose="02000000000000000000" pitchFamily="2" charset="-79"/>
                          <a:cs typeface="Apple Symbols" panose="02000000000000000000" pitchFamily="2" charset="-79"/>
                        </a:rPr>
                        <a:t>♠︎E43 </a:t>
                      </a:r>
                      <a:r>
                        <a:rPr lang="da-DK" sz="1400" dirty="0">
                          <a:solidFill>
                            <a:srgbClr val="FF0000"/>
                          </a:solidFill>
                          <a:ea typeface="Apple Symbols" panose="02000000000000000000" pitchFamily="2" charset="-79"/>
                          <a:cs typeface="Apple Symbols" panose="02000000000000000000" pitchFamily="2" charset="-79"/>
                        </a:rPr>
                        <a:t>♥︎</a:t>
                      </a:r>
                      <a:r>
                        <a:rPr lang="da-DK" sz="1400" dirty="0">
                          <a:ea typeface="Apple Symbols" panose="02000000000000000000" pitchFamily="2" charset="-79"/>
                          <a:cs typeface="Apple Symbols" panose="02000000000000000000" pitchFamily="2" charset="-79"/>
                        </a:rPr>
                        <a:t>E3 </a:t>
                      </a:r>
                      <a:r>
                        <a:rPr lang="da-DK" sz="1400" dirty="0">
                          <a:solidFill>
                            <a:srgbClr val="FFC000"/>
                          </a:solidFill>
                          <a:ea typeface="Apple Symbols" panose="02000000000000000000" pitchFamily="2" charset="-79"/>
                          <a:cs typeface="Apple Symbols" panose="02000000000000000000" pitchFamily="2" charset="-79"/>
                        </a:rPr>
                        <a:t>♦︎</a:t>
                      </a:r>
                      <a:r>
                        <a:rPr lang="da-DK" sz="1400" dirty="0">
                          <a:ea typeface="Apple Symbols" panose="02000000000000000000" pitchFamily="2" charset="-79"/>
                          <a:cs typeface="Apple Symbols" panose="02000000000000000000" pitchFamily="2" charset="-79"/>
                        </a:rPr>
                        <a:t>BT32 ♣︎D983 </a:t>
                      </a:r>
                      <a:endParaRPr lang="da-DK"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latin typeface="+mn-lt"/>
                          <a:ea typeface="Apple Symbols" panose="02000000000000000000" pitchFamily="2" charset="-79"/>
                          <a:cs typeface="Apple Symbols" panose="02000000000000000000" pitchFamily="2" charset="-79"/>
                        </a:rPr>
                        <a:t>(2</a:t>
                      </a:r>
                      <a:r>
                        <a:rPr lang="da-DK" sz="1400" dirty="0">
                          <a:solidFill>
                            <a:srgbClr val="FF0000"/>
                          </a:solidFill>
                          <a:latin typeface="+mn-lt"/>
                          <a:ea typeface="Apple Symbols" panose="02000000000000000000" pitchFamily="2" charset="-79"/>
                          <a:cs typeface="Apple Symbols" panose="02000000000000000000" pitchFamily="2" charset="-79"/>
                        </a:rPr>
                        <a:t>♥︎</a:t>
                      </a:r>
                      <a:r>
                        <a:rPr lang="da-DK" sz="1400" dirty="0">
                          <a:solidFill>
                            <a:schemeClr val="tx1"/>
                          </a:solidFill>
                          <a:latin typeface="+mn-lt"/>
                          <a:ea typeface="Apple Symbols" panose="02000000000000000000" pitchFamily="2" charset="-79"/>
                          <a:cs typeface="Apple Symbols" panose="02000000000000000000" pitchFamily="2" charset="-79"/>
                        </a:rPr>
                        <a:t>) – D – (pas)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latin typeface="+mn-lt"/>
                          <a:ea typeface="Apple Symbols" panose="02000000000000000000" pitchFamily="2" charset="-79"/>
                          <a:cs typeface="Apple Symbols" panose="02000000000000000000" pitchFamily="2" charset="-79"/>
                        </a:rPr>
                        <a:t>2NT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t>3NT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893362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400" dirty="0">
                          <a:ea typeface="Apple Symbols" panose="02000000000000000000" pitchFamily="2" charset="-79"/>
                          <a:cs typeface="Apple Symbols" panose="02000000000000000000" pitchFamily="2" charset="-79"/>
                        </a:rPr>
                        <a:t>♠︎E43 </a:t>
                      </a:r>
                      <a:r>
                        <a:rPr lang="da-DK" sz="1400" dirty="0">
                          <a:solidFill>
                            <a:srgbClr val="FF0000"/>
                          </a:solidFill>
                          <a:ea typeface="Apple Symbols" panose="02000000000000000000" pitchFamily="2" charset="-79"/>
                          <a:cs typeface="Apple Symbols" panose="02000000000000000000" pitchFamily="2" charset="-79"/>
                        </a:rPr>
                        <a:t>♥︎</a:t>
                      </a:r>
                      <a:r>
                        <a:rPr lang="da-DK" sz="1400" dirty="0">
                          <a:ea typeface="Apple Symbols" panose="02000000000000000000" pitchFamily="2" charset="-79"/>
                          <a:cs typeface="Apple Symbols" panose="02000000000000000000" pitchFamily="2" charset="-79"/>
                        </a:rPr>
                        <a:t>87 </a:t>
                      </a:r>
                      <a:r>
                        <a:rPr lang="da-DK" sz="1400" dirty="0">
                          <a:solidFill>
                            <a:srgbClr val="FFC000"/>
                          </a:solidFill>
                          <a:ea typeface="Apple Symbols" panose="02000000000000000000" pitchFamily="2" charset="-79"/>
                          <a:cs typeface="Apple Symbols" panose="02000000000000000000" pitchFamily="2" charset="-79"/>
                        </a:rPr>
                        <a:t>♦︎</a:t>
                      </a:r>
                      <a:r>
                        <a:rPr lang="da-DK" sz="1400" dirty="0">
                          <a:ea typeface="Apple Symbols" panose="02000000000000000000" pitchFamily="2" charset="-79"/>
                          <a:cs typeface="Apple Symbols" panose="02000000000000000000" pitchFamily="2" charset="-79"/>
                        </a:rPr>
                        <a:t>KD82 ♣︎D983 </a:t>
                      </a:r>
                      <a:endParaRPr lang="da-DK"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latin typeface="+mn-lt"/>
                          <a:ea typeface="Apple Symbols" panose="02000000000000000000" pitchFamily="2" charset="-79"/>
                          <a:cs typeface="Apple Symbols" panose="02000000000000000000" pitchFamily="2" charset="-79"/>
                        </a:rPr>
                        <a:t>(2</a:t>
                      </a:r>
                      <a:r>
                        <a:rPr lang="da-DK" sz="1400" dirty="0">
                          <a:solidFill>
                            <a:srgbClr val="FF0000"/>
                          </a:solidFill>
                          <a:latin typeface="+mn-lt"/>
                          <a:ea typeface="Apple Symbols" panose="02000000000000000000" pitchFamily="2" charset="-79"/>
                          <a:cs typeface="Apple Symbols" panose="02000000000000000000" pitchFamily="2" charset="-79"/>
                        </a:rPr>
                        <a:t>♥︎</a:t>
                      </a:r>
                      <a:r>
                        <a:rPr lang="da-DK" sz="1400" dirty="0">
                          <a:solidFill>
                            <a:schemeClr val="tx1"/>
                          </a:solidFill>
                          <a:latin typeface="+mn-lt"/>
                          <a:ea typeface="Apple Symbols" panose="02000000000000000000" pitchFamily="2" charset="-79"/>
                          <a:cs typeface="Apple Symbols" panose="02000000000000000000" pitchFamily="2" charset="-79"/>
                        </a:rPr>
                        <a:t>) – D – (pas)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latin typeface="+mn-lt"/>
                          <a:ea typeface="Apple Symbols" panose="02000000000000000000" pitchFamily="2" charset="-79"/>
                          <a:cs typeface="Apple Symbols" panose="02000000000000000000" pitchFamily="2" charset="-79"/>
                        </a:rPr>
                        <a:t>3NT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a-DK"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9463246"/>
                  </a:ext>
                </a:extLst>
              </a:tr>
            </a:tbl>
          </a:graphicData>
        </a:graphic>
      </p:graphicFrame>
    </p:spTree>
    <p:extLst>
      <p:ext uri="{BB962C8B-B14F-4D97-AF65-F5344CB8AC3E}">
        <p14:creationId xmlns:p14="http://schemas.microsoft.com/office/powerpoint/2010/main" val="327504600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9B2B8D-FF71-D642-87DC-0E92CE0A11CA}"/>
              </a:ext>
            </a:extLst>
          </p:cNvPr>
          <p:cNvSpPr>
            <a:spLocks noGrp="1"/>
          </p:cNvSpPr>
          <p:nvPr>
            <p:ph type="title"/>
          </p:nvPr>
        </p:nvSpPr>
        <p:spPr/>
        <p:txBody>
          <a:bodyPr/>
          <a:lstStyle/>
          <a:p>
            <a:r>
              <a:rPr lang="da-DK" dirty="0"/>
              <a:t>Vi spiller fem øve spil</a:t>
            </a:r>
          </a:p>
        </p:txBody>
      </p:sp>
      <p:sp>
        <p:nvSpPr>
          <p:cNvPr id="3" name="Pladsholder til indhold 2">
            <a:extLst>
              <a:ext uri="{FF2B5EF4-FFF2-40B4-BE49-F238E27FC236}">
                <a16:creationId xmlns:a16="http://schemas.microsoft.com/office/drawing/2014/main" id="{7F2A3295-8F85-FE44-B993-81D7E78EC2B5}"/>
              </a:ext>
            </a:extLst>
          </p:cNvPr>
          <p:cNvSpPr>
            <a:spLocks noGrp="1"/>
          </p:cNvSpPr>
          <p:nvPr>
            <p:ph idx="1"/>
          </p:nvPr>
        </p:nvSpPr>
        <p:spPr/>
        <p:txBody>
          <a:bodyPr/>
          <a:lstStyle/>
          <a:p>
            <a:r>
              <a:rPr lang="da-DK" dirty="0"/>
              <a:t>Rød 17-20 samt grøn  32 der er et problemspil</a:t>
            </a:r>
          </a:p>
          <a:p>
            <a:endParaRPr lang="da-DK" dirty="0"/>
          </a:p>
          <a:p>
            <a:r>
              <a:rPr lang="da-DK" dirty="0"/>
              <a:t>I spil 17-20 skal I ramme prik kontrakten. Efter spillet analyserer I om det var den rigtige kontrakt.</a:t>
            </a:r>
          </a:p>
          <a:p>
            <a:endParaRPr lang="da-DK" dirty="0"/>
          </a:p>
        </p:txBody>
      </p:sp>
    </p:spTree>
    <p:extLst>
      <p:ext uri="{BB962C8B-B14F-4D97-AF65-F5344CB8AC3E}">
        <p14:creationId xmlns:p14="http://schemas.microsoft.com/office/powerpoint/2010/main" val="277945046"/>
      </p:ext>
    </p:extLst>
  </p:cSld>
  <p:clrMapOvr>
    <a:masterClrMapping/>
  </p:clrMapOvr>
</p:sld>
</file>

<file path=ppt/theme/theme1.xml><?xml version="1.0" encoding="utf-8"?>
<a:theme xmlns:a="http://schemas.openxmlformats.org/drawingml/2006/main" name="Galleri">
  <a:themeElements>
    <a:clrScheme name="Gal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{F39B2720-2927-784A-924A-9004C975C060}tf10001119</Template>
  <TotalTime>23532</TotalTime>
  <Words>6787</Words>
  <Application>Microsoft Macintosh PowerPoint</Application>
  <PresentationFormat>Widescreen</PresentationFormat>
  <Paragraphs>1014</Paragraphs>
  <Slides>99</Slides>
  <Notes>2</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99</vt:i4>
      </vt:variant>
    </vt:vector>
  </HeadingPairs>
  <TitlesOfParts>
    <vt:vector size="104" baseType="lpstr">
      <vt:lpstr>Apple Symbols</vt:lpstr>
      <vt:lpstr>Arial</vt:lpstr>
      <vt:lpstr>Calibri</vt:lpstr>
      <vt:lpstr>Gill Sans MT</vt:lpstr>
      <vt:lpstr>Galleri</vt:lpstr>
      <vt:lpstr>Modspils -  Signaler  - Har i styr på dem?</vt:lpstr>
      <vt:lpstr>Hvorfor er dette emne det vigtigste af alle?</vt:lpstr>
      <vt:lpstr>Valg af udspilskort I De fleste almindelige klubspillere bruger en eller anden form for attitude i udspillet.</vt:lpstr>
      <vt:lpstr>Valg af udspilskort 2  - Valg af honnør  </vt:lpstr>
      <vt:lpstr>Et par eksempler med Brug af ALA</vt:lpstr>
      <vt:lpstr>Et par eksempler med Brug af ALA</vt:lpstr>
      <vt:lpstr>Begynd at Lav jeres udspilsaftaler NU!</vt:lpstr>
      <vt:lpstr>Udspil mod sans kontrakter  - Det sværeste udspil</vt:lpstr>
      <vt:lpstr>Et udspils problem 1</vt:lpstr>
      <vt:lpstr>Et udspils problem 11</vt:lpstr>
      <vt:lpstr>Passivt og aggressivt udspil</vt:lpstr>
      <vt:lpstr>Udspil mod sans kontrakter  - passivt modspil</vt:lpstr>
      <vt:lpstr>Udspil mod sans kontrakter  - aktivt modspil</vt:lpstr>
      <vt:lpstr>Udspil mod sans kontrakter  - Er det makker eller mig der har modspilsstyrken?</vt:lpstr>
      <vt:lpstr>Udspil mod sans kontrakter  - Hvad spiller de mon ud ved de andre borde?</vt:lpstr>
      <vt:lpstr>Udspil mod trumf kontrakter  - fordele ved trumfudspil</vt:lpstr>
      <vt:lpstr>Udspil mod trumf kontrakter  - Ulemper ved trumfudspil</vt:lpstr>
      <vt:lpstr>Udspil mod trumf kontrakter  - Makkers farve </vt:lpstr>
      <vt:lpstr>tilbagespil mod trumf kontrakter  - Får I første stik?</vt:lpstr>
      <vt:lpstr>Udspil mod trumf kontrakter  </vt:lpstr>
      <vt:lpstr>Udspil mod trumf kontrakter  </vt:lpstr>
      <vt:lpstr>4 øvespil Orange 6 til 9 – grøn 25 problemspil</vt:lpstr>
      <vt:lpstr>Vi dykker dybere ned i udspillet - Fortæl makker om det var et godt udspil!</vt:lpstr>
      <vt:lpstr>Omvendt forsinket kald  - udspiller 1</vt:lpstr>
      <vt:lpstr>Omvendt forsinket kald  - udspiller 2</vt:lpstr>
      <vt:lpstr>Omvendt forsinket kald  - tilspiller 1</vt:lpstr>
      <vt:lpstr>Omvendt forsinket kald  - tilspiller 2</vt:lpstr>
      <vt:lpstr>Omvendt Forsinket kald  - kræver kun at i kaster jer ud i det!</vt:lpstr>
      <vt:lpstr>Øvelse 1</vt:lpstr>
      <vt:lpstr>Øvelse 2</vt:lpstr>
      <vt:lpstr>Fortsæt med jeres udspilsaftaler</vt:lpstr>
      <vt:lpstr>Kald og afvisning  - bruges første gang du ikke kan bekende kulør</vt:lpstr>
      <vt:lpstr>Kald og afvisning  - bruges første gang du ikke kan bekende kulør 1</vt:lpstr>
      <vt:lpstr>Kald og afvisning  - bruges første gang du ikke kan bekende kulør 11</vt:lpstr>
      <vt:lpstr>Kald og afvisning  - Mening med kaldet</vt:lpstr>
      <vt:lpstr>Kald og afvisning - Mening med en afvisning</vt:lpstr>
      <vt:lpstr>Honnør kald  - når et højt kort kalder til farven</vt:lpstr>
      <vt:lpstr>Modificeret lavinthal kald  - 1. afkast når du første gang ikke kan bekende kulør</vt:lpstr>
      <vt:lpstr>Modificeret lavinthal kald 11  - 1. afkast når du første gang ikke kan bekende kulør</vt:lpstr>
      <vt:lpstr>Øvelse 3</vt:lpstr>
      <vt:lpstr>Øvelse 4</vt:lpstr>
      <vt:lpstr>Øvelse 5</vt:lpstr>
      <vt:lpstr>Øvelse 6</vt:lpstr>
      <vt:lpstr>Øvelse 7</vt:lpstr>
      <vt:lpstr>Øvelse 8</vt:lpstr>
      <vt:lpstr>Fortsæt med jeres udspilsaftaler</vt:lpstr>
      <vt:lpstr>4 øvespil Orange 10 til 13 og grøn 26 - problemspil</vt:lpstr>
      <vt:lpstr>Et Fælles udgangspunkt</vt:lpstr>
      <vt:lpstr>Spær for at holde fjenden fra fadet</vt:lpstr>
      <vt:lpstr>1♥︎ /♠︎ - 2NT som udgangskrav</vt:lpstr>
      <vt:lpstr>Omvendt bergen  - eller hvordan man viser andre hænder med firekortsstøtte til åbningsfarven</vt:lpstr>
      <vt:lpstr>Hvis ikke  omvendt bergen</vt:lpstr>
      <vt:lpstr>Med omvendt bergen og 2NT som udgangskrav kan primær støtte meldes i et hug</vt:lpstr>
      <vt:lpstr>Spørgsmål ?</vt:lpstr>
      <vt:lpstr>Tre små værktøjer</vt:lpstr>
      <vt:lpstr>Omvendt toronto</vt:lpstr>
      <vt:lpstr>Min udfordring er At undersøge om makker har en rigtig åbningshånd!  </vt:lpstr>
      <vt:lpstr>Åbners svarmuligheder  - basis</vt:lpstr>
      <vt:lpstr>Omvendt toronto  - når 4. hånd melder</vt:lpstr>
      <vt:lpstr>Summen &amp; Spørgsmål </vt:lpstr>
      <vt:lpstr>Truscott  - hvad er meningen?</vt:lpstr>
      <vt:lpstr>Truscott</vt:lpstr>
      <vt:lpstr>Truscott  - når fjendens dobling hjælper os til at melde på små værdier</vt:lpstr>
      <vt:lpstr>Truscott  - Når svarer har trumftilpasning efter fjendens dobling </vt:lpstr>
      <vt:lpstr>Truscott  - Når svarer har trumftilpasning - Men svag </vt:lpstr>
      <vt:lpstr>Truscott  - særligt for eksperten</vt:lpstr>
      <vt:lpstr>Truscott  - De videre meldinger efter syds redobling 1 </vt:lpstr>
      <vt:lpstr>Truscott  - De videre meldinger efter syds redobling 11</vt:lpstr>
      <vt:lpstr>Truscott  - De videre meldinger efter syds redobling 11</vt:lpstr>
      <vt:lpstr>Summen &amp; Spørgsmål?</vt:lpstr>
      <vt:lpstr>Voidwood  - 1430 med indbygget renoncevisning</vt:lpstr>
      <vt:lpstr>Voidwood definition</vt:lpstr>
      <vt:lpstr>Summen &amp; Spørgsmål?</vt:lpstr>
      <vt:lpstr>5 øvespil</vt:lpstr>
      <vt:lpstr>Lebensohls</vt:lpstr>
      <vt:lpstr>oprindelse</vt:lpstr>
      <vt:lpstr>Lebensohl – principper  - 2NT er bare et relæ</vt:lpstr>
      <vt:lpstr>Du sidder med følgende hånd i meldeforløbet</vt:lpstr>
      <vt:lpstr>Lebensohl – I dybden  - efter en svag 2 åbning og makkers dobling</vt:lpstr>
      <vt:lpstr>Lebensohl – I dybden  - efter en svag 2 åbning og makkers dobling 11</vt:lpstr>
      <vt:lpstr>Lebensohl – når svarer ikke melder 2NT </vt:lpstr>
      <vt:lpstr>Du sidder med følgende hånd i meldeforløbet</vt:lpstr>
      <vt:lpstr>LebensohlS 2NT efter makkers 1NT åbning  -2NT er kunstig og makker svarer altid 3♣︎</vt:lpstr>
      <vt:lpstr>LebensohlS 2NT    - intro til principperne</vt:lpstr>
      <vt:lpstr>Lebensohl – I dybden – efter makkes 1NT åbning - Når svarer er stærk</vt:lpstr>
      <vt:lpstr>Lebensohl   - overmelding i fjendens farve som stayman </vt:lpstr>
      <vt:lpstr>Lebensohl  Når svarer vil foreslå 3NT – med eller uden eget hold i indmeldsfarven</vt:lpstr>
      <vt:lpstr>Lebensohl efter makkers 1NT indmelding  - og støtte fra 3. hånd</vt:lpstr>
      <vt:lpstr>Lebensohl efter makkers dobling  - og støtte til åbningsfarven</vt:lpstr>
      <vt:lpstr>Reverse LEbensohl</vt:lpstr>
      <vt:lpstr>Lebensohl når åbner reverserer</vt:lpstr>
      <vt:lpstr>Revers Lebensohl   1. eksempel</vt:lpstr>
      <vt:lpstr>Revers Lebensohl   2. eksempel</vt:lpstr>
      <vt:lpstr>Revers Lebensohl   3. eksempel</vt:lpstr>
      <vt:lpstr>Revers Lebensohl   4. eksempel</vt:lpstr>
      <vt:lpstr>Lebensohl efter makkers reversmelding  - opsamling</vt:lpstr>
      <vt:lpstr>Svar på øvelserne</vt:lpstr>
      <vt:lpstr>Svar på øvelserne</vt:lpstr>
      <vt:lpstr>Vi spiller fem øve spil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Moderne Doblinger</dc:title>
  <dc:creator>Michael Staub</dc:creator>
  <cp:lastModifiedBy>Michael Staub</cp:lastModifiedBy>
  <cp:revision>252</cp:revision>
  <dcterms:created xsi:type="dcterms:W3CDTF">2018-09-24T08:57:51Z</dcterms:created>
  <dcterms:modified xsi:type="dcterms:W3CDTF">2023-06-28T18:55:35Z</dcterms:modified>
</cp:coreProperties>
</file>