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sldIdLst>
    <p:sldId id="256" r:id="rId2"/>
    <p:sldId id="507" r:id="rId3"/>
    <p:sldId id="509" r:id="rId4"/>
    <p:sldId id="511" r:id="rId5"/>
    <p:sldId id="523" r:id="rId6"/>
    <p:sldId id="536" r:id="rId7"/>
    <p:sldId id="535" r:id="rId8"/>
    <p:sldId id="512" r:id="rId9"/>
    <p:sldId id="529" r:id="rId10"/>
    <p:sldId id="528" r:id="rId11"/>
    <p:sldId id="530" r:id="rId12"/>
    <p:sldId id="514" r:id="rId13"/>
    <p:sldId id="513" r:id="rId14"/>
    <p:sldId id="515" r:id="rId15"/>
    <p:sldId id="531" r:id="rId16"/>
    <p:sldId id="516" r:id="rId17"/>
    <p:sldId id="520" r:id="rId18"/>
    <p:sldId id="517" r:id="rId19"/>
    <p:sldId id="538" r:id="rId20"/>
    <p:sldId id="534" r:id="rId21"/>
    <p:sldId id="521" r:id="rId22"/>
    <p:sldId id="522" r:id="rId23"/>
    <p:sldId id="524" r:id="rId24"/>
    <p:sldId id="539" r:id="rId25"/>
    <p:sldId id="525" r:id="rId26"/>
    <p:sldId id="510" r:id="rId27"/>
    <p:sldId id="519" r:id="rId28"/>
    <p:sldId id="527" r:id="rId29"/>
    <p:sldId id="526" r:id="rId30"/>
    <p:sldId id="533" r:id="rId31"/>
    <p:sldId id="456" r:id="rId32"/>
    <p:sldId id="457" r:id="rId33"/>
    <p:sldId id="537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0KsQwmr16+/0gA2IFjIcWQ==" hashData="yFx6cA/YChS7TQ0yKKQFJBKI7h3TZOkRnUhvJpAR5rJ62je+bdUwpD+V8jNizDb96qTw7qcl1AeE/AyeVgh8p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Mørkt layou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41"/>
    <p:restoredTop sz="91411"/>
  </p:normalViewPr>
  <p:slideViewPr>
    <p:cSldViewPr snapToGrid="0" snapToObjects="1">
      <p:cViewPr varScale="1">
        <p:scale>
          <a:sx n="127" d="100"/>
          <a:sy n="127" d="100"/>
        </p:scale>
        <p:origin x="5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06963-2024-9C45-AE67-1077162C7610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A7D1C-6CD1-D442-8457-26263C246B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381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A7D1C-6CD1-D442-8457-26263C246BD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988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44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88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81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40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61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2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3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22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183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20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33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8057-D946-DD44-A14F-5CB8A4C69A28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9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84871-F5B0-5C46-8654-F9DBE042E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1850467"/>
          </a:xfrm>
        </p:spPr>
        <p:txBody>
          <a:bodyPr>
            <a:normAutofit fontScale="90000"/>
          </a:bodyPr>
          <a:lstStyle/>
          <a:p>
            <a:r>
              <a:rPr lang="da-DK" dirty="0"/>
              <a:t>Meldeteknik på højt niveau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B603436-DA0B-A74B-B368-725E6C76D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7272" y="2652765"/>
            <a:ext cx="8637072" cy="977621"/>
          </a:xfrm>
        </p:spPr>
        <p:txBody>
          <a:bodyPr/>
          <a:lstStyle/>
          <a:p>
            <a:r>
              <a:rPr lang="da-DK" dirty="0"/>
              <a:t>Men ikke svære end alle kan lære!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50491D3A-4C1A-3144-82BF-781E2CBAD4A9}"/>
              </a:ext>
            </a:extLst>
          </p:cNvPr>
          <p:cNvSpPr txBox="1"/>
          <p:nvPr/>
        </p:nvSpPr>
        <p:spPr>
          <a:xfrm>
            <a:off x="2417779" y="3506652"/>
            <a:ext cx="72970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err="1"/>
              <a:t>Headlines</a:t>
            </a:r>
            <a:endParaRPr lang="da-DK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 Balancering offensivt og defensivt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Støt makker når du kan tælle til otte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Box – princippet – når du med et hug kan fortælle mest om din hånd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Taberberegningen  - når du skal vurdere jeres samlede stik potentiale</a:t>
            </a:r>
          </a:p>
        </p:txBody>
      </p:sp>
    </p:spTree>
    <p:extLst>
      <p:ext uri="{BB962C8B-B14F-4D97-AF65-F5344CB8AC3E}">
        <p14:creationId xmlns:p14="http://schemas.microsoft.com/office/powerpoint/2010/main" val="374872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660003" y="1964536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7947092" y="2043319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38706" y="2899845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T 7 6 5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6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961712" y="3900466"/>
            <a:ext cx="4309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har makker til 3 spar?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447098"/>
            <a:ext cx="12059798" cy="461665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makker melder efter din spærremelding på tre trinnet er det udgangskrav 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5133160" y="3072230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D B 7 4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K D 6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812038" y="2181818"/>
            <a:ext cx="123221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1647449" y="3771033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327426" y="3934689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3♠︎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947092" y="2679744"/>
            <a:ext cx="3472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efter makkers 3 spar?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D268651B-C3DB-094A-8623-70EE8E2542C7}"/>
              </a:ext>
            </a:extLst>
          </p:cNvPr>
          <p:cNvSpPr txBox="1"/>
          <p:nvPr/>
        </p:nvSpPr>
        <p:spPr>
          <a:xfrm>
            <a:off x="5133160" y="3083382"/>
            <a:ext cx="2602549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8 6 5 4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-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9 8 4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01229585-2AB7-7B49-B426-753C266BA58A}"/>
              </a:ext>
            </a:extLst>
          </p:cNvPr>
          <p:cNvSpPr txBox="1"/>
          <p:nvPr/>
        </p:nvSpPr>
        <p:spPr>
          <a:xfrm>
            <a:off x="1551343" y="4606877"/>
            <a:ext cx="95155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3200" dirty="0"/>
              <a:t>3NT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14CDF985-86AC-554D-A79E-B97D5BCE92C7}"/>
              </a:ext>
            </a:extLst>
          </p:cNvPr>
          <p:cNvSpPr txBox="1"/>
          <p:nvPr/>
        </p:nvSpPr>
        <p:spPr>
          <a:xfrm>
            <a:off x="8023650" y="4455082"/>
            <a:ext cx="3031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har makker IKKE ……</a:t>
            </a:r>
          </a:p>
        </p:txBody>
      </p:sp>
    </p:spTree>
    <p:extLst>
      <p:ext uri="{BB962C8B-B14F-4D97-AF65-F5344CB8AC3E}">
        <p14:creationId xmlns:p14="http://schemas.microsoft.com/office/powerpoint/2010/main" val="371433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9" grpId="0"/>
      <p:bldP spid="14" grpId="0" animBg="1"/>
      <p:bldP spid="8" grpId="0"/>
      <p:bldP spid="10" grpId="0" animBg="1"/>
      <p:bldP spid="13" grpId="0" animBg="1"/>
      <p:bldP spid="15" grpId="0" animBg="1"/>
      <p:bldP spid="16" grpId="0"/>
      <p:bldP spid="17" grpId="0" animBg="1"/>
      <p:bldP spid="18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619223"/>
              </p:ext>
            </p:extLst>
          </p:nvPr>
        </p:nvGraphicFramePr>
        <p:xfrm>
          <a:off x="1158665" y="1518164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70711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353" y="804519"/>
            <a:ext cx="9762502" cy="1049235"/>
          </a:xfrm>
        </p:spPr>
        <p:txBody>
          <a:bodyPr>
            <a:normAutofit/>
          </a:bodyPr>
          <a:lstStyle/>
          <a:p>
            <a:r>
              <a:rPr lang="da-DK" sz="3600" dirty="0"/>
              <a:t>Når fjenden spærrer videre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7947092" y="2043319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473485" y="2635688"/>
            <a:ext cx="2599324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8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4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7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A K T 7 6 5 3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663118"/>
            <a:ext cx="12059798" cy="246221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1000" b="1" dirty="0"/>
              <a:t>Når du har flere muligheder og en af dem er 3NT har du ikke længere flere muligheder!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5720575" y="2649473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D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D B 4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3465887" y="1781709"/>
            <a:ext cx="74457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endParaRPr lang="da-DK" sz="2800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018251" y="2726419"/>
            <a:ext cx="77433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815721" y="2787973"/>
            <a:ext cx="87773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1NT</a:t>
            </a:r>
            <a:endParaRPr lang="da-DK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3E6F17CC-2453-C64D-B59A-1956455EB1C4}"/>
              </a:ext>
            </a:extLst>
          </p:cNvPr>
          <p:cNvSpPr txBox="1"/>
          <p:nvPr/>
        </p:nvSpPr>
        <p:spPr>
          <a:xfrm>
            <a:off x="8082386" y="2787973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49AA9048-4663-AB4C-A854-8C1160A48D79}"/>
              </a:ext>
            </a:extLst>
          </p:cNvPr>
          <p:cNvSpPr txBox="1"/>
          <p:nvPr/>
        </p:nvSpPr>
        <p:spPr>
          <a:xfrm>
            <a:off x="9983826" y="3931620"/>
            <a:ext cx="1012374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D?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2B9F59B6-F347-9A43-BACE-EEA2EE5E58FF}"/>
              </a:ext>
            </a:extLst>
          </p:cNvPr>
          <p:cNvSpPr txBox="1"/>
          <p:nvPr/>
        </p:nvSpPr>
        <p:spPr>
          <a:xfrm>
            <a:off x="8082386" y="3926577"/>
            <a:ext cx="1616240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Pas?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7F29C0F-E75E-4649-8165-5EEB1AD07FDC}"/>
              </a:ext>
            </a:extLst>
          </p:cNvPr>
          <p:cNvSpPr txBox="1"/>
          <p:nvPr/>
        </p:nvSpPr>
        <p:spPr>
          <a:xfrm>
            <a:off x="11191818" y="3209502"/>
            <a:ext cx="101237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Eller noget 5.?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6A95B98-3F2D-3F41-AD6D-066B2B01EF95}"/>
              </a:ext>
            </a:extLst>
          </p:cNvPr>
          <p:cNvSpPr txBox="1"/>
          <p:nvPr/>
        </p:nvSpPr>
        <p:spPr>
          <a:xfrm>
            <a:off x="9605180" y="2788768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7A85522F-1F57-774D-BC5C-9E907129A806}"/>
              </a:ext>
            </a:extLst>
          </p:cNvPr>
          <p:cNvSpPr txBox="1"/>
          <p:nvPr/>
        </p:nvSpPr>
        <p:spPr>
          <a:xfrm>
            <a:off x="3465398" y="4696018"/>
            <a:ext cx="74457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3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endParaRPr lang="da-DK" sz="2800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1286AE2-F263-384E-93D2-BCBD0896AC10}"/>
              </a:ext>
            </a:extLst>
          </p:cNvPr>
          <p:cNvSpPr txBox="1"/>
          <p:nvPr/>
        </p:nvSpPr>
        <p:spPr>
          <a:xfrm>
            <a:off x="1900922" y="2722697"/>
            <a:ext cx="10549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3NT</a:t>
            </a:r>
          </a:p>
        </p:txBody>
      </p:sp>
    </p:spTree>
    <p:extLst>
      <p:ext uri="{BB962C8B-B14F-4D97-AF65-F5344CB8AC3E}">
        <p14:creationId xmlns:p14="http://schemas.microsoft.com/office/powerpoint/2010/main" val="372022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4" grpId="0" animBg="1"/>
      <p:bldP spid="8" grpId="0"/>
      <p:bldP spid="10" grpId="0" animBg="1"/>
      <p:bldP spid="13" grpId="0" animBg="1"/>
      <p:bldP spid="15" grpId="0" animBg="1"/>
      <p:bldP spid="18" grpId="0" animBg="1"/>
      <p:bldP spid="21" grpId="0" animBg="1"/>
      <p:bldP spid="22" grpId="0" animBg="1"/>
      <p:bldP spid="23" grpId="0" animBg="1"/>
      <p:bldP spid="16" grpId="0" animBg="1"/>
      <p:bldP spid="17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800479"/>
              </p:ext>
            </p:extLst>
          </p:nvPr>
        </p:nvGraphicFramePr>
        <p:xfrm>
          <a:off x="660003" y="1964536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!?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726" y="2261294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T 9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T 5 4 3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740954" y="3435713"/>
            <a:ext cx="443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har makker til 2 spar?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svarer genmelder sin farve viser det en 6+ farve – ellers må svarer passe til makkers 2 </a:t>
            </a:r>
            <a:r>
              <a:rPr lang="da-DK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endParaRPr lang="da-DK" sz="2400" b="1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4975944" y="2304010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B 8 5 4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D 5 3 2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828103" y="2137466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3200" dirty="0"/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77249" y="4204213"/>
            <a:ext cx="70579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420240" y="4185427"/>
            <a:ext cx="75338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740954" y="2029744"/>
            <a:ext cx="3472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sparmelding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14456D4-9E61-4441-858A-601E0F98DA01}"/>
              </a:ext>
            </a:extLst>
          </p:cNvPr>
          <p:cNvSpPr txBox="1"/>
          <p:nvPr/>
        </p:nvSpPr>
        <p:spPr>
          <a:xfrm>
            <a:off x="5383581" y="4196680"/>
            <a:ext cx="7533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92AF543A-7C67-814C-B741-234191A949DE}"/>
              </a:ext>
            </a:extLst>
          </p:cNvPr>
          <p:cNvSpPr txBox="1"/>
          <p:nvPr/>
        </p:nvSpPr>
        <p:spPr>
          <a:xfrm>
            <a:off x="1722555" y="4212242"/>
            <a:ext cx="7533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CE8E3D6-EBA2-314A-BBDC-6DA0F32F59A6}"/>
              </a:ext>
            </a:extLst>
          </p:cNvPr>
          <p:cNvSpPr txBox="1"/>
          <p:nvPr/>
        </p:nvSpPr>
        <p:spPr>
          <a:xfrm>
            <a:off x="7752191" y="3942603"/>
            <a:ext cx="443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du?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FBEC743D-3C09-D346-89CD-CFE63E8B8DBA}"/>
              </a:ext>
            </a:extLst>
          </p:cNvPr>
          <p:cNvSpPr txBox="1"/>
          <p:nvPr/>
        </p:nvSpPr>
        <p:spPr>
          <a:xfrm>
            <a:off x="904287" y="4196680"/>
            <a:ext cx="70579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623D8291-E7C6-3D41-8820-E8C972191A65}"/>
              </a:ext>
            </a:extLst>
          </p:cNvPr>
          <p:cNvSpPr txBox="1"/>
          <p:nvPr/>
        </p:nvSpPr>
        <p:spPr>
          <a:xfrm>
            <a:off x="7752191" y="4519845"/>
            <a:ext cx="443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Er du enig i 4 sparmeldingen?</a:t>
            </a:r>
          </a:p>
        </p:txBody>
      </p:sp>
    </p:spTree>
    <p:extLst>
      <p:ext uri="{BB962C8B-B14F-4D97-AF65-F5344CB8AC3E}">
        <p14:creationId xmlns:p14="http://schemas.microsoft.com/office/powerpoint/2010/main" val="164832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8" grpId="0"/>
      <p:bldP spid="10" grpId="0" animBg="1"/>
      <p:bldP spid="13" grpId="0" animBg="1"/>
      <p:bldP spid="15" grpId="0" animBg="1"/>
      <p:bldP spid="16" grpId="0"/>
      <p:bldP spid="19" grpId="0" animBg="1"/>
      <p:bldP spid="20" grpId="0" animBg="1"/>
      <p:bldP spid="17" grpId="0"/>
      <p:bldP spid="22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2829516"/>
              </p:ext>
            </p:extLst>
          </p:nvPr>
        </p:nvGraphicFramePr>
        <p:xfrm>
          <a:off x="660003" y="1964536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!?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726" y="2261294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5 4 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290429" y="3653860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2 spar?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åbner støtter makker viser det ENTEN 4+ kortstøtte eller 3 kortstøtte og en ubalanceret hånd. Svarer skal gardere sig mod at det kan være en trekort støtte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775718" y="1964536"/>
            <a:ext cx="123221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-74527" y="4229013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420240" y="4185427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921464" y="2117027"/>
            <a:ext cx="3472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sparmelding?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912676" y="4229013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14456D4-9E61-4441-858A-601E0F98DA01}"/>
              </a:ext>
            </a:extLst>
          </p:cNvPr>
          <p:cNvSpPr txBox="1"/>
          <p:nvPr/>
        </p:nvSpPr>
        <p:spPr>
          <a:xfrm>
            <a:off x="5446650" y="4185426"/>
            <a:ext cx="129371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2NT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286B254E-FC01-BE4C-B6DF-7B02F3EC4855}"/>
              </a:ext>
            </a:extLst>
          </p:cNvPr>
          <p:cNvSpPr txBox="1"/>
          <p:nvPr/>
        </p:nvSpPr>
        <p:spPr>
          <a:xfrm>
            <a:off x="4420240" y="2258763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B 8 5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8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B T 3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8B38048-F857-EB4F-AD4F-0F17BC7E206A}"/>
              </a:ext>
            </a:extLst>
          </p:cNvPr>
          <p:cNvSpPr txBox="1"/>
          <p:nvPr/>
        </p:nvSpPr>
        <p:spPr>
          <a:xfrm>
            <a:off x="5408761" y="4114665"/>
            <a:ext cx="1369489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4326594" y="2255207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B 8 5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9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5 3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5407443" y="4185426"/>
            <a:ext cx="144321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3NT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83FEAEF5-5FBE-EC45-B8DE-85949C9B3AE6}"/>
              </a:ext>
            </a:extLst>
          </p:cNvPr>
          <p:cNvSpPr txBox="1"/>
          <p:nvPr/>
        </p:nvSpPr>
        <p:spPr>
          <a:xfrm>
            <a:off x="7370845" y="4245549"/>
            <a:ext cx="2176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Og med…..</a:t>
            </a:r>
          </a:p>
        </p:txBody>
      </p:sp>
    </p:spTree>
    <p:extLst>
      <p:ext uri="{BB962C8B-B14F-4D97-AF65-F5344CB8AC3E}">
        <p14:creationId xmlns:p14="http://schemas.microsoft.com/office/powerpoint/2010/main" val="8950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0" grpId="0" animBg="1"/>
      <p:bldP spid="13" grpId="0" animBg="1"/>
      <p:bldP spid="15" grpId="0" animBg="1"/>
      <p:bldP spid="16" grpId="0"/>
      <p:bldP spid="18" grpId="0" animBg="1"/>
      <p:bldP spid="19" grpId="0" animBg="1"/>
      <p:bldP spid="21" grpId="0"/>
      <p:bldP spid="6" grpId="0" animBg="1"/>
      <p:bldP spid="8" grpId="0" animBg="1"/>
      <p:bldP spid="22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367821"/>
              </p:ext>
            </p:extLst>
          </p:nvPr>
        </p:nvGraphicFramePr>
        <p:xfrm>
          <a:off x="660003" y="1964536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!?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726" y="2261294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5 4 3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9 4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290429" y="3653860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2 spar – når I spiller med XYNT 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åbner har en balanceret hånd med 3 kortstøtte skal der meldes NT. Brug eventuelt XYNT for at undersøge om der er en en 5-3 </a:t>
            </a:r>
            <a:r>
              <a:rPr lang="da-DK" sz="2400" b="1" dirty="0" err="1"/>
              <a:t>kortsfit</a:t>
            </a:r>
            <a:endParaRPr lang="da-DK" sz="2400" b="1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775718" y="1964536"/>
            <a:ext cx="123221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-74527" y="4229013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432169" y="4212788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921464" y="2117027"/>
            <a:ext cx="3472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sparmelding?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1052103" y="4229013"/>
            <a:ext cx="1322023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1NT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14456D4-9E61-4441-858A-601E0F98DA01}"/>
              </a:ext>
            </a:extLst>
          </p:cNvPr>
          <p:cNvSpPr txBox="1"/>
          <p:nvPr/>
        </p:nvSpPr>
        <p:spPr>
          <a:xfrm>
            <a:off x="5498364" y="4233011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286B254E-FC01-BE4C-B6DF-7B02F3EC4855}"/>
              </a:ext>
            </a:extLst>
          </p:cNvPr>
          <p:cNvSpPr txBox="1"/>
          <p:nvPr/>
        </p:nvSpPr>
        <p:spPr>
          <a:xfrm>
            <a:off x="4607224" y="2413131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B 8 5 2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8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B T 3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8B38048-F857-EB4F-AD4F-0F17BC7E206A}"/>
              </a:ext>
            </a:extLst>
          </p:cNvPr>
          <p:cNvSpPr txBox="1"/>
          <p:nvPr/>
        </p:nvSpPr>
        <p:spPr>
          <a:xfrm>
            <a:off x="5471410" y="4176811"/>
            <a:ext cx="1057619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4564870" y="2272388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B 8 5 4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9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5 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5498364" y="4212787"/>
            <a:ext cx="111803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</p:spTree>
    <p:extLst>
      <p:ext uri="{BB962C8B-B14F-4D97-AF65-F5344CB8AC3E}">
        <p14:creationId xmlns:p14="http://schemas.microsoft.com/office/powerpoint/2010/main" val="198794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0" grpId="0" animBg="1"/>
      <p:bldP spid="13" grpId="0" animBg="1"/>
      <p:bldP spid="15" grpId="0" animBg="1"/>
      <p:bldP spid="16" grpId="0"/>
      <p:bldP spid="18" grpId="0" animBg="1"/>
      <p:bldP spid="19" grpId="0" animBg="1"/>
      <p:bldP spid="21" grpId="0"/>
      <p:bldP spid="6" grpId="0" animBg="1"/>
      <p:bldP spid="8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1893327"/>
              </p:ext>
            </p:extLst>
          </p:nvPr>
        </p:nvGraphicFramePr>
        <p:xfrm>
          <a:off x="4634840" y="1674602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- boksprincippet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12807" y="2649805"/>
            <a:ext cx="5501091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3 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 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5 4 3 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9 4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56425" y="5542067"/>
            <a:ext cx="12059798" cy="461665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”Støt aldrig altid og aldrig aldrig med trekortsstøtte!” 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6750410" y="1892692"/>
            <a:ext cx="123221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5341344" y="4722305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8337989" y="3329131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5315275" y="2651173"/>
            <a:ext cx="89314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1NT</a:t>
            </a:r>
            <a:endParaRPr lang="da-DK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9B7D3832-C129-9645-A181-E17E66369C2E}"/>
              </a:ext>
            </a:extLst>
          </p:cNvPr>
          <p:cNvSpPr txBox="1"/>
          <p:nvPr/>
        </p:nvSpPr>
        <p:spPr>
          <a:xfrm>
            <a:off x="12807" y="3382993"/>
            <a:ext cx="52631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T 9 3 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 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T 5 4 3 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C40B42D-8EA0-4843-8918-C4A2A3C24265}"/>
              </a:ext>
            </a:extLst>
          </p:cNvPr>
          <p:cNvSpPr txBox="1"/>
          <p:nvPr/>
        </p:nvSpPr>
        <p:spPr>
          <a:xfrm>
            <a:off x="5341344" y="3406344"/>
            <a:ext cx="68446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BCCA8572-49C0-834A-82D8-74E89633F621}"/>
              </a:ext>
            </a:extLst>
          </p:cNvPr>
          <p:cNvSpPr txBox="1"/>
          <p:nvPr/>
        </p:nvSpPr>
        <p:spPr>
          <a:xfrm>
            <a:off x="19700" y="4035069"/>
            <a:ext cx="51868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3 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 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5 4 3 2 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C0E7ED61-771B-5C4A-9101-55A4299A49A4}"/>
              </a:ext>
            </a:extLst>
          </p:cNvPr>
          <p:cNvSpPr txBox="1"/>
          <p:nvPr/>
        </p:nvSpPr>
        <p:spPr>
          <a:xfrm>
            <a:off x="5326510" y="4058142"/>
            <a:ext cx="71413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0CD7630-6239-1947-A243-3DD8487F1017}"/>
              </a:ext>
            </a:extLst>
          </p:cNvPr>
          <p:cNvSpPr txBox="1"/>
          <p:nvPr/>
        </p:nvSpPr>
        <p:spPr>
          <a:xfrm>
            <a:off x="9209068" y="2695510"/>
            <a:ext cx="2970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12-14 </a:t>
            </a:r>
            <a:r>
              <a:rPr lang="da-DK" dirty="0" err="1"/>
              <a:t>hp</a:t>
            </a:r>
            <a:r>
              <a:rPr lang="da-DK" dirty="0"/>
              <a:t>. og max tre spar balanceret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40677F6D-5206-AE4B-86CF-BF631BE67A45}"/>
              </a:ext>
            </a:extLst>
          </p:cNvPr>
          <p:cNvSpPr txBox="1"/>
          <p:nvPr/>
        </p:nvSpPr>
        <p:spPr>
          <a:xfrm>
            <a:off x="9252402" y="4118294"/>
            <a:ext cx="2970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11-15 </a:t>
            </a:r>
            <a:r>
              <a:rPr lang="da-DK" dirty="0" err="1"/>
              <a:t>hp</a:t>
            </a:r>
            <a:r>
              <a:rPr lang="da-DK" dirty="0"/>
              <a:t>. og tre spar og ubalanceret eller fire spar og 11-14 </a:t>
            </a:r>
            <a:r>
              <a:rPr lang="da-DK" dirty="0" err="1"/>
              <a:t>hp</a:t>
            </a:r>
            <a:r>
              <a:rPr lang="da-DK" dirty="0"/>
              <a:t>.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03116B11-A3F1-B14F-83ED-33B93BD713EF}"/>
              </a:ext>
            </a:extLst>
          </p:cNvPr>
          <p:cNvSpPr txBox="1"/>
          <p:nvPr/>
        </p:nvSpPr>
        <p:spPr>
          <a:xfrm>
            <a:off x="9259752" y="3399766"/>
            <a:ext cx="2970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11-15 </a:t>
            </a:r>
            <a:r>
              <a:rPr lang="da-DK" dirty="0" err="1"/>
              <a:t>hp</a:t>
            </a:r>
            <a:r>
              <a:rPr lang="da-DK" dirty="0"/>
              <a:t>. og max tre spar ubalanceret 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F6FE4F36-5BCA-6D45-ABE8-C63143C9ED1B}"/>
              </a:ext>
            </a:extLst>
          </p:cNvPr>
          <p:cNvSpPr txBox="1"/>
          <p:nvPr/>
        </p:nvSpPr>
        <p:spPr>
          <a:xfrm>
            <a:off x="19700" y="4547269"/>
            <a:ext cx="52631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3 2 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 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5 4 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9 4</a:t>
            </a:r>
          </a:p>
        </p:txBody>
      </p:sp>
    </p:spTree>
    <p:extLst>
      <p:ext uri="{BB962C8B-B14F-4D97-AF65-F5344CB8AC3E}">
        <p14:creationId xmlns:p14="http://schemas.microsoft.com/office/powerpoint/2010/main" val="313623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0" grpId="0" animBg="1"/>
      <p:bldP spid="13" grpId="0" animBg="1"/>
      <p:bldP spid="15" grpId="0" animBg="1"/>
      <p:bldP spid="18" grpId="0" animBg="1"/>
      <p:bldP spid="20" grpId="0"/>
      <p:bldP spid="23" grpId="0" animBg="1"/>
      <p:bldP spid="24" grpId="0"/>
      <p:bldP spid="25" grpId="0" animBg="1"/>
      <p:bldP spid="11" grpId="0"/>
      <p:bldP spid="26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017395"/>
              </p:ext>
            </p:extLst>
          </p:nvPr>
        </p:nvGraphicFramePr>
        <p:xfrm>
          <a:off x="688645" y="1241124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!? – som svarer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4828" y="2264047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T 8 6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B T 7 5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8028406" y="4123127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3 ruder?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du har flere muligheder så vælg den mulighed der fortæller mest muligt om din hånd – Her 6-9 </a:t>
            </a:r>
            <a:r>
              <a:rPr lang="da-DK" sz="2400" b="1" dirty="0" err="1"/>
              <a:t>hp</a:t>
            </a:r>
            <a:r>
              <a:rPr lang="da-DK" sz="2400" b="1" dirty="0"/>
              <a:t>. og tre korts hjerterstøtte – et </a:t>
            </a:r>
            <a:r>
              <a:rPr lang="da-DK" sz="2400" b="1" dirty="0" err="1"/>
              <a:t>boxprincip</a:t>
            </a:r>
            <a:r>
              <a:rPr lang="da-DK" sz="2400" b="1" dirty="0"/>
              <a:t>!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101" y="4079928"/>
            <a:ext cx="66027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åbning?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336041" y="4079929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286B254E-FC01-BE4C-B6DF-7B02F3EC4855}"/>
              </a:ext>
            </a:extLst>
          </p:cNvPr>
          <p:cNvSpPr txBox="1"/>
          <p:nvPr/>
        </p:nvSpPr>
        <p:spPr>
          <a:xfrm>
            <a:off x="4524890" y="2265036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6 2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3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758811" y="4073715"/>
            <a:ext cx="61885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09A0540F-6E79-5843-AD25-3EFCF7E003B6}"/>
              </a:ext>
            </a:extLst>
          </p:cNvPr>
          <p:cNvSpPr txBox="1"/>
          <p:nvPr/>
        </p:nvSpPr>
        <p:spPr>
          <a:xfrm>
            <a:off x="4527059" y="2265760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6 2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7 3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4 3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5341276" y="4109331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524890" y="2255133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6 2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4 2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6F8B694-9577-DD49-AA08-92EB4CA2D7F0}"/>
              </a:ext>
            </a:extLst>
          </p:cNvPr>
          <p:cNvSpPr txBox="1"/>
          <p:nvPr/>
        </p:nvSpPr>
        <p:spPr>
          <a:xfrm>
            <a:off x="4336041" y="4061111"/>
            <a:ext cx="958468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5E3FC48E-C099-4146-B347-54A3A9307516}"/>
              </a:ext>
            </a:extLst>
          </p:cNvPr>
          <p:cNvSpPr txBox="1"/>
          <p:nvPr/>
        </p:nvSpPr>
        <p:spPr>
          <a:xfrm>
            <a:off x="4335767" y="4109331"/>
            <a:ext cx="71103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8B38048-F857-EB4F-AD4F-0F17BC7E206A}"/>
              </a:ext>
            </a:extLst>
          </p:cNvPr>
          <p:cNvSpPr txBox="1"/>
          <p:nvPr/>
        </p:nvSpPr>
        <p:spPr>
          <a:xfrm>
            <a:off x="5305852" y="4065234"/>
            <a:ext cx="907587" cy="80021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sz="1400" dirty="0"/>
          </a:p>
          <a:p>
            <a:endParaRPr lang="da-DK" sz="1400" dirty="0"/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0570C0F4-5DC4-7741-88E4-A6543B4C097B}"/>
              </a:ext>
            </a:extLst>
          </p:cNvPr>
          <p:cNvSpPr txBox="1"/>
          <p:nvPr/>
        </p:nvSpPr>
        <p:spPr>
          <a:xfrm>
            <a:off x="5209354" y="4098704"/>
            <a:ext cx="74614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0279ED3B-7043-B746-B122-018064DD8E5D}"/>
              </a:ext>
            </a:extLst>
          </p:cNvPr>
          <p:cNvSpPr txBox="1"/>
          <p:nvPr/>
        </p:nvSpPr>
        <p:spPr>
          <a:xfrm>
            <a:off x="1490724" y="4110705"/>
            <a:ext cx="871079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DA88700B-B483-2046-9DFC-432D8CD22903}"/>
              </a:ext>
            </a:extLst>
          </p:cNvPr>
          <p:cNvSpPr txBox="1"/>
          <p:nvPr/>
        </p:nvSpPr>
        <p:spPr>
          <a:xfrm>
            <a:off x="7347713" y="3018764"/>
            <a:ext cx="4260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Da makker tror du har …..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B64B4E0E-611B-7A41-9A16-D233D25BBECB}"/>
              </a:ext>
            </a:extLst>
          </p:cNvPr>
          <p:cNvSpPr txBox="1"/>
          <p:nvPr/>
        </p:nvSpPr>
        <p:spPr>
          <a:xfrm>
            <a:off x="7347713" y="3556102"/>
            <a:ext cx="4260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Jeg anbefaler i stedet ……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B22A29DF-E94E-EC42-8685-C44EEC72F10F}"/>
              </a:ext>
            </a:extLst>
          </p:cNvPr>
          <p:cNvSpPr txBox="1"/>
          <p:nvPr/>
        </p:nvSpPr>
        <p:spPr>
          <a:xfrm>
            <a:off x="756641" y="4034456"/>
            <a:ext cx="1605161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8E8B7BF6-F40D-004A-B201-194E45079118}"/>
              </a:ext>
            </a:extLst>
          </p:cNvPr>
          <p:cNvSpPr txBox="1"/>
          <p:nvPr/>
        </p:nvSpPr>
        <p:spPr>
          <a:xfrm>
            <a:off x="5572937" y="44550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14456D4-9E61-4441-858A-601E0F98DA01}"/>
              </a:ext>
            </a:extLst>
          </p:cNvPr>
          <p:cNvSpPr txBox="1"/>
          <p:nvPr/>
        </p:nvSpPr>
        <p:spPr>
          <a:xfrm>
            <a:off x="746444" y="4096137"/>
            <a:ext cx="66249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</p:spTree>
    <p:extLst>
      <p:ext uri="{BB962C8B-B14F-4D97-AF65-F5344CB8AC3E}">
        <p14:creationId xmlns:p14="http://schemas.microsoft.com/office/powerpoint/2010/main" val="313922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3" grpId="0" animBg="1"/>
      <p:bldP spid="16" grpId="0"/>
      <p:bldP spid="18" grpId="0" animBg="1"/>
      <p:bldP spid="21" grpId="0"/>
      <p:bldP spid="22" grpId="0" animBg="1"/>
      <p:bldP spid="27" grpId="0" animBg="1"/>
      <p:bldP spid="15" grpId="0" animBg="1"/>
      <p:bldP spid="20" grpId="0" animBg="1"/>
      <p:bldP spid="28" grpId="0" animBg="1"/>
      <p:bldP spid="26" grpId="0" animBg="1"/>
      <p:bldP spid="6" grpId="0" animBg="1"/>
      <p:bldP spid="29" grpId="0" animBg="1"/>
      <p:bldP spid="23" grpId="0" animBg="1"/>
      <p:bldP spid="3" grpId="0"/>
      <p:bldP spid="24" grpId="0"/>
      <p:bldP spid="30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749508" y="1323673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 - på tre trinnet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206477" y="234108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T 9 5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6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4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166542" y="3058922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3 klør?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461665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Støtte af svarers farve på tre trinnet viser trekortstøtte og MINIMUM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1" y="4181814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svarers 2 klør?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554142" y="429512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1270251" y="4210082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DDC9640-8878-7346-AD73-3B7C2A6C2A80}"/>
              </a:ext>
            </a:extLst>
          </p:cNvPr>
          <p:cNvSpPr txBox="1"/>
          <p:nvPr/>
        </p:nvSpPr>
        <p:spPr>
          <a:xfrm>
            <a:off x="4492439" y="241750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7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T 8 3 2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FB386F1-3C6C-E343-A2CA-FB1C2F4627FE}"/>
              </a:ext>
            </a:extLst>
          </p:cNvPr>
          <p:cNvSpPr txBox="1"/>
          <p:nvPr/>
        </p:nvSpPr>
        <p:spPr>
          <a:xfrm>
            <a:off x="5645823" y="4371025"/>
            <a:ext cx="1214786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492439" y="2412591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3 2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31713DA-5370-134D-98BB-3A11B63025CE}"/>
              </a:ext>
            </a:extLst>
          </p:cNvPr>
          <p:cNvSpPr txBox="1"/>
          <p:nvPr/>
        </p:nvSpPr>
        <p:spPr>
          <a:xfrm>
            <a:off x="5528441" y="4376285"/>
            <a:ext cx="145042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da-DK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5E337ACA-B460-A548-9AE0-1D6B2D446446}"/>
              </a:ext>
            </a:extLst>
          </p:cNvPr>
          <p:cNvSpPr txBox="1"/>
          <p:nvPr/>
        </p:nvSpPr>
        <p:spPr>
          <a:xfrm>
            <a:off x="7309301" y="3658594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her?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BF508C84-B108-0843-9038-35708E80E452}"/>
              </a:ext>
            </a:extLst>
          </p:cNvPr>
          <p:cNvSpPr txBox="1"/>
          <p:nvPr/>
        </p:nvSpPr>
        <p:spPr>
          <a:xfrm>
            <a:off x="5612495" y="4317013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</p:spTree>
    <p:extLst>
      <p:ext uri="{BB962C8B-B14F-4D97-AF65-F5344CB8AC3E}">
        <p14:creationId xmlns:p14="http://schemas.microsoft.com/office/powerpoint/2010/main" val="120267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3" grpId="0" animBg="1"/>
      <p:bldP spid="16" grpId="0"/>
      <p:bldP spid="18" grpId="0" animBg="1"/>
      <p:bldP spid="22" grpId="0" animBg="1"/>
      <p:bldP spid="23" grpId="0" animBg="1"/>
      <p:bldP spid="17" grpId="0" animBg="1"/>
      <p:bldP spid="20" grpId="0" animBg="1"/>
      <p:bldP spid="19" grpId="0" animBg="1"/>
      <p:bldP spid="24" grpId="0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749508" y="1323673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– på tretrinnet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4828" y="2264047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T 8 6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B T 7 5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137045" y="3370043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2 ruder?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461665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Støtte af åbners farve på tre trinnet viser trekortstøtte og er INVIT til udgang !?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1" y="4181814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åbning?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554142" y="429512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1270251" y="4210082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5764017" y="429512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554142" y="2393859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3 2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DDC9640-8878-7346-AD73-3B7C2A6C2A80}"/>
              </a:ext>
            </a:extLst>
          </p:cNvPr>
          <p:cNvSpPr txBox="1"/>
          <p:nvPr/>
        </p:nvSpPr>
        <p:spPr>
          <a:xfrm>
            <a:off x="4554142" y="2393859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7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T 8 3 2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D3C3BFB-06EF-3D41-B4E4-18BC656FFD31}"/>
              </a:ext>
            </a:extLst>
          </p:cNvPr>
          <p:cNvSpPr txBox="1"/>
          <p:nvPr/>
        </p:nvSpPr>
        <p:spPr>
          <a:xfrm>
            <a:off x="5710132" y="4270890"/>
            <a:ext cx="958468" cy="7936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F15B01B5-A0F8-5B47-9FDA-FDD5005B3A0B}"/>
              </a:ext>
            </a:extLst>
          </p:cNvPr>
          <p:cNvSpPr txBox="1"/>
          <p:nvPr/>
        </p:nvSpPr>
        <p:spPr>
          <a:xfrm>
            <a:off x="5710132" y="4300947"/>
            <a:ext cx="125705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2NT</a:t>
            </a:r>
            <a:endParaRPr lang="da-DK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67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3" grpId="0" animBg="1"/>
      <p:bldP spid="16" grpId="0"/>
      <p:bldP spid="18" grpId="0" animBg="1"/>
      <p:bldP spid="22" grpId="0" animBg="1"/>
      <p:bldP spid="15" grpId="0" animBg="1"/>
      <p:bldP spid="20" grpId="0" animBg="1"/>
      <p:bldP spid="23" grpId="0" animBg="1"/>
      <p:bldP spid="3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803449" y="1219899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– 4. farve krav !?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87028" y="2351208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T 8 6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B T 7 5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309301" y="3132281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2 ruder?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1" y="4213344"/>
            <a:ext cx="78454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åbning?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294141" y="4269094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907496" y="4228564"/>
            <a:ext cx="75704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5208623" y="4269093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524106" y="2316084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T 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B 8 3 2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4051714-B1EE-2644-8495-41ECFD8401BA}"/>
              </a:ext>
            </a:extLst>
          </p:cNvPr>
          <p:cNvSpPr txBox="1"/>
          <p:nvPr/>
        </p:nvSpPr>
        <p:spPr>
          <a:xfrm>
            <a:off x="1760620" y="4245398"/>
            <a:ext cx="72135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5CF35750-9B0E-A34B-837A-C033CD0D753D}"/>
              </a:ext>
            </a:extLst>
          </p:cNvPr>
          <p:cNvSpPr txBox="1"/>
          <p:nvPr/>
        </p:nvSpPr>
        <p:spPr>
          <a:xfrm>
            <a:off x="6142117" y="4269093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D3C3BFB-06EF-3D41-B4E4-18BC656FFD31}"/>
              </a:ext>
            </a:extLst>
          </p:cNvPr>
          <p:cNvSpPr txBox="1"/>
          <p:nvPr/>
        </p:nvSpPr>
        <p:spPr>
          <a:xfrm>
            <a:off x="8168707" y="4813339"/>
            <a:ext cx="958468" cy="7936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93583659-2F05-CA41-B765-27B491C78165}"/>
              </a:ext>
            </a:extLst>
          </p:cNvPr>
          <p:cNvSpPr txBox="1"/>
          <p:nvPr/>
        </p:nvSpPr>
        <p:spPr>
          <a:xfrm>
            <a:off x="36541" y="4850751"/>
            <a:ext cx="7748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3♠︎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117DEE4D-82E8-4742-B10D-ACF38F0605DA}"/>
              </a:ext>
            </a:extLst>
          </p:cNvPr>
          <p:cNvSpPr txBox="1"/>
          <p:nvPr/>
        </p:nvSpPr>
        <p:spPr>
          <a:xfrm>
            <a:off x="995009" y="5511823"/>
            <a:ext cx="1029421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4. Farvekrav og efterfølgende støtte uden spring er </a:t>
            </a:r>
            <a:r>
              <a:rPr lang="da-DK" sz="2800" dirty="0" err="1"/>
              <a:t>sleminvit</a:t>
            </a:r>
            <a:endParaRPr lang="da-DK" sz="2800" dirty="0"/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1718E1E8-CC06-3646-8665-493AF0F919DD}"/>
              </a:ext>
            </a:extLst>
          </p:cNvPr>
          <p:cNvSpPr txBox="1"/>
          <p:nvPr/>
        </p:nvSpPr>
        <p:spPr>
          <a:xfrm>
            <a:off x="4302290" y="4890458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CD9B4434-4D88-9B43-90B4-B25EC45BEC91}"/>
              </a:ext>
            </a:extLst>
          </p:cNvPr>
          <p:cNvSpPr txBox="1"/>
          <p:nvPr/>
        </p:nvSpPr>
        <p:spPr>
          <a:xfrm>
            <a:off x="916895" y="4871908"/>
            <a:ext cx="99840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4NT</a:t>
            </a:r>
            <a:endParaRPr lang="da-DK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1DE4BFE6-49E6-1847-AC63-7046EA3BF231}"/>
              </a:ext>
            </a:extLst>
          </p:cNvPr>
          <p:cNvSpPr txBox="1"/>
          <p:nvPr/>
        </p:nvSpPr>
        <p:spPr>
          <a:xfrm>
            <a:off x="5236942" y="4890458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B8F86903-C81D-4045-9891-DCCD297CB2C8}"/>
              </a:ext>
            </a:extLst>
          </p:cNvPr>
          <p:cNvSpPr txBox="1"/>
          <p:nvPr/>
        </p:nvSpPr>
        <p:spPr>
          <a:xfrm>
            <a:off x="1986486" y="4861876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7CD1F3C6-12F4-2842-9A7D-18DB1232A3D3}"/>
              </a:ext>
            </a:extLst>
          </p:cNvPr>
          <p:cNvSpPr txBox="1"/>
          <p:nvPr/>
        </p:nvSpPr>
        <p:spPr>
          <a:xfrm>
            <a:off x="7309301" y="4167090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3 ruder?</a:t>
            </a:r>
          </a:p>
        </p:txBody>
      </p:sp>
    </p:spTree>
    <p:extLst>
      <p:ext uri="{BB962C8B-B14F-4D97-AF65-F5344CB8AC3E}">
        <p14:creationId xmlns:p14="http://schemas.microsoft.com/office/powerpoint/2010/main" val="401058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3" grpId="0" animBg="1"/>
      <p:bldP spid="16" grpId="0"/>
      <p:bldP spid="18" grpId="0" animBg="1"/>
      <p:bldP spid="22" grpId="0" animBg="1"/>
      <p:bldP spid="15" grpId="0" animBg="1"/>
      <p:bldP spid="20" grpId="0" animBg="1"/>
      <p:bldP spid="17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30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317058"/>
              </p:ext>
            </p:extLst>
          </p:nvPr>
        </p:nvGraphicFramePr>
        <p:xfrm>
          <a:off x="308114" y="1990817"/>
          <a:ext cx="6102625" cy="4017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B 8 7 6 5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10 7 6 5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582937" y="2116680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0" y="3085151"/>
            <a:ext cx="21766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4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D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10 7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8 6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645564" y="2812185"/>
            <a:ext cx="581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Man skal IKKE spærre mod en spærremelding!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356D64C-40EE-B141-B156-55A54EB62EB3}"/>
              </a:ext>
            </a:extLst>
          </p:cNvPr>
          <p:cNvSpPr txBox="1"/>
          <p:nvPr/>
        </p:nvSpPr>
        <p:spPr>
          <a:xfrm>
            <a:off x="6645564" y="3881865"/>
            <a:ext cx="581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Melder du andet end pas har du en åbningshånd.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645564" y="5004247"/>
            <a:ext cx="5457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makker på din 3♠ ?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26880EFA-B82D-2C4B-A168-5BCDEA8FE950}"/>
              </a:ext>
            </a:extLst>
          </p:cNvPr>
          <p:cNvSpPr txBox="1"/>
          <p:nvPr/>
        </p:nvSpPr>
        <p:spPr>
          <a:xfrm>
            <a:off x="2554420" y="2116680"/>
            <a:ext cx="99398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4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D474458-A4F8-C646-B326-E69B5A877B18}"/>
              </a:ext>
            </a:extLst>
          </p:cNvPr>
          <p:cNvSpPr txBox="1"/>
          <p:nvPr/>
        </p:nvSpPr>
        <p:spPr>
          <a:xfrm>
            <a:off x="5265022" y="4268498"/>
            <a:ext cx="82121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3958074" y="3012777"/>
            <a:ext cx="2485967" cy="21236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da-DK" sz="4400" dirty="0"/>
          </a:p>
          <a:p>
            <a:pPr algn="ctr"/>
            <a:r>
              <a:rPr lang="da-DK" sz="4400" dirty="0"/>
              <a:t>3♠</a:t>
            </a:r>
          </a:p>
          <a:p>
            <a:pPr algn="ctr"/>
            <a:endParaRPr lang="da-DK" sz="44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24772" y="3012777"/>
            <a:ext cx="2485967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8 7 6 5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10 7 6 5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D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F517F4D-02CA-B248-AFE4-96C04A260BBA}"/>
              </a:ext>
            </a:extLst>
          </p:cNvPr>
          <p:cNvSpPr txBox="1"/>
          <p:nvPr/>
        </p:nvSpPr>
        <p:spPr>
          <a:xfrm>
            <a:off x="135916" y="5019051"/>
            <a:ext cx="248596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3NT/4♠︎?</a:t>
            </a:r>
          </a:p>
        </p:txBody>
      </p:sp>
    </p:spTree>
    <p:extLst>
      <p:ext uri="{BB962C8B-B14F-4D97-AF65-F5344CB8AC3E}">
        <p14:creationId xmlns:p14="http://schemas.microsoft.com/office/powerpoint/2010/main" val="89158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3" grpId="0" animBg="1"/>
      <p:bldP spid="6" grpId="0" animBg="1"/>
      <p:bldP spid="10" grpId="0" animBg="1"/>
      <p:bldP spid="11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475536"/>
              </p:ext>
            </p:extLst>
          </p:nvPr>
        </p:nvGraphicFramePr>
        <p:xfrm>
          <a:off x="803449" y="1219899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– 4. farve krav !?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87028" y="2351208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D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T 8 6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B T 7 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309301" y="3132281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2 ruder?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1" y="4213344"/>
            <a:ext cx="78454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åbning?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294141" y="4269094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907496" y="4228564"/>
            <a:ext cx="75704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5208623" y="4269093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524106" y="2289687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T 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B 8 3 2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4051714-B1EE-2644-8495-41ECFD8401BA}"/>
              </a:ext>
            </a:extLst>
          </p:cNvPr>
          <p:cNvSpPr txBox="1"/>
          <p:nvPr/>
        </p:nvSpPr>
        <p:spPr>
          <a:xfrm>
            <a:off x="1760620" y="4245398"/>
            <a:ext cx="87107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3NT</a:t>
            </a:r>
            <a:endParaRPr lang="da-DK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5CF35750-9B0E-A34B-837A-C033CD0D753D}"/>
              </a:ext>
            </a:extLst>
          </p:cNvPr>
          <p:cNvSpPr txBox="1"/>
          <p:nvPr/>
        </p:nvSpPr>
        <p:spPr>
          <a:xfrm>
            <a:off x="6142117" y="4269093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D3C3BFB-06EF-3D41-B4E4-18BC656FFD31}"/>
              </a:ext>
            </a:extLst>
          </p:cNvPr>
          <p:cNvSpPr txBox="1"/>
          <p:nvPr/>
        </p:nvSpPr>
        <p:spPr>
          <a:xfrm>
            <a:off x="8168707" y="4813339"/>
            <a:ext cx="958468" cy="7936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117DEE4D-82E8-4742-B10D-ACF38F0605DA}"/>
              </a:ext>
            </a:extLst>
          </p:cNvPr>
          <p:cNvSpPr txBox="1"/>
          <p:nvPr/>
        </p:nvSpPr>
        <p:spPr>
          <a:xfrm>
            <a:off x="995009" y="5511823"/>
            <a:ext cx="1029421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4. Farvekrav og efterfølgende støtte uden spring er stadig </a:t>
            </a:r>
            <a:r>
              <a:rPr lang="da-DK" sz="2800" dirty="0" err="1"/>
              <a:t>sleminvit</a:t>
            </a:r>
            <a:endParaRPr lang="da-DK" sz="2800" dirty="0"/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CD9B4434-4D88-9B43-90B4-B25EC45BEC91}"/>
              </a:ext>
            </a:extLst>
          </p:cNvPr>
          <p:cNvSpPr txBox="1"/>
          <p:nvPr/>
        </p:nvSpPr>
        <p:spPr>
          <a:xfrm>
            <a:off x="50709" y="4938157"/>
            <a:ext cx="998402" cy="5316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4NT</a:t>
            </a:r>
            <a:endParaRPr lang="da-DK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1DE4BFE6-49E6-1847-AC63-7046EA3BF231}"/>
              </a:ext>
            </a:extLst>
          </p:cNvPr>
          <p:cNvSpPr txBox="1"/>
          <p:nvPr/>
        </p:nvSpPr>
        <p:spPr>
          <a:xfrm>
            <a:off x="4294141" y="4903867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B8F86903-C81D-4045-9891-DCCD297CB2C8}"/>
              </a:ext>
            </a:extLst>
          </p:cNvPr>
          <p:cNvSpPr txBox="1"/>
          <p:nvPr/>
        </p:nvSpPr>
        <p:spPr>
          <a:xfrm>
            <a:off x="1144088" y="4896883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7CD1F3C6-12F4-2842-9A7D-18DB1232A3D3}"/>
              </a:ext>
            </a:extLst>
          </p:cNvPr>
          <p:cNvSpPr txBox="1"/>
          <p:nvPr/>
        </p:nvSpPr>
        <p:spPr>
          <a:xfrm>
            <a:off x="7309301" y="4167090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3NT?</a:t>
            </a:r>
          </a:p>
        </p:txBody>
      </p:sp>
    </p:spTree>
    <p:extLst>
      <p:ext uri="{BB962C8B-B14F-4D97-AF65-F5344CB8AC3E}">
        <p14:creationId xmlns:p14="http://schemas.microsoft.com/office/powerpoint/2010/main" val="250996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3" grpId="0" animBg="1"/>
      <p:bldP spid="16" grpId="0"/>
      <p:bldP spid="18" grpId="0" animBg="1"/>
      <p:bldP spid="22" grpId="0" animBg="1"/>
      <p:bldP spid="15" grpId="0" animBg="1"/>
      <p:bldP spid="20" grpId="0" animBg="1"/>
      <p:bldP spid="17" grpId="0" animBg="1"/>
      <p:bldP spid="19" grpId="0" animBg="1"/>
      <p:bldP spid="26" grpId="0" animBg="1"/>
      <p:bldP spid="27" grpId="0" animBg="1"/>
      <p:bldP spid="30" grpId="0" animBg="1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749508" y="1323673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 - tæl til otte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206477" y="234108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K T 9 5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B 6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4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166542" y="3058922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overvejer du at melde på denne hånd?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461665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makker har vist en 6 farve i major er doubleton en fin støtte!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1" y="4181814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åbners 3 hjerter?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554142" y="429512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1270251" y="4210082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︎♥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DDC9640-8878-7346-AD73-3B7C2A6C2A80}"/>
              </a:ext>
            </a:extLst>
          </p:cNvPr>
          <p:cNvSpPr txBox="1"/>
          <p:nvPr/>
        </p:nvSpPr>
        <p:spPr>
          <a:xfrm>
            <a:off x="4492439" y="241750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8 7 4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4 3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8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8 5 2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FB386F1-3C6C-E343-A2CA-FB1C2F4627FE}"/>
              </a:ext>
            </a:extLst>
          </p:cNvPr>
          <p:cNvSpPr txBox="1"/>
          <p:nvPr/>
        </p:nvSpPr>
        <p:spPr>
          <a:xfrm>
            <a:off x="5682867" y="4295124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492439" y="241750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T 8 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4 3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9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B 9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118E4657-6940-2847-8BF3-549AD07AE57A}"/>
              </a:ext>
            </a:extLst>
          </p:cNvPr>
          <p:cNvSpPr txBox="1"/>
          <p:nvPr/>
        </p:nvSpPr>
        <p:spPr>
          <a:xfrm>
            <a:off x="5567227" y="4288788"/>
            <a:ext cx="1513490" cy="80021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sz="2800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83089C75-9E32-2847-ABA8-C4D1AB9A7BA3}"/>
              </a:ext>
            </a:extLst>
          </p:cNvPr>
          <p:cNvSpPr txBox="1"/>
          <p:nvPr/>
        </p:nvSpPr>
        <p:spPr>
          <a:xfrm>
            <a:off x="5538176" y="4304176"/>
            <a:ext cx="159886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3NT?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33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3" grpId="0" animBg="1"/>
      <p:bldP spid="16" grpId="0"/>
      <p:bldP spid="18" grpId="0" animBg="1"/>
      <p:bldP spid="22" grpId="0" animBg="1"/>
      <p:bldP spid="23" grpId="0" animBg="1"/>
      <p:bldP spid="17" grpId="0" animBg="1"/>
      <p:bldP spid="20" grpId="0" animBg="1"/>
      <p:bldP spid="3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749508" y="1323673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 - </a:t>
            </a:r>
            <a:r>
              <a:rPr lang="da-DK" sz="3600" dirty="0" err="1"/>
              <a:t>misS</a:t>
            </a:r>
            <a:r>
              <a:rPr lang="da-DK" sz="3600" dirty="0"/>
              <a:t> </a:t>
            </a:r>
            <a:r>
              <a:rPr lang="da-DK" sz="3600" dirty="0" err="1"/>
              <a:t>fit</a:t>
            </a:r>
            <a:endParaRPr lang="da-DK" sz="3600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206477" y="234108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4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B 8 6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9 3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B T 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166542" y="3058922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overvejer du at melde på denne hånd og hvorfor 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Straks makker ligger stopkortet skal du beslutte dit svar så du kan melde en hurtig pas når det bliver din tur – nøl ALDRIG med en pas og du kan IKKE tælle til 8! 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0" y="4181814"/>
            <a:ext cx="1156101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032031" y="2007255"/>
            <a:ext cx="4825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/>
              <a:t>Østs</a:t>
            </a:r>
            <a:r>
              <a:rPr lang="da-DK" sz="2800" dirty="0"/>
              <a:t> 2</a:t>
            </a:r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♠︎</a:t>
            </a:r>
            <a:r>
              <a:rPr lang="da-DK" sz="2800" dirty="0"/>
              <a:t> viser 4-9 </a:t>
            </a:r>
            <a:r>
              <a:rPr lang="da-DK" sz="2800" dirty="0" err="1"/>
              <a:t>hp</a:t>
            </a:r>
            <a:r>
              <a:rPr lang="da-DK" sz="2800" dirty="0"/>
              <a:t> og seks farve i spar – hvad melder du 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554142" y="429512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DDC9640-8878-7346-AD73-3B7C2A6C2A80}"/>
              </a:ext>
            </a:extLst>
          </p:cNvPr>
          <p:cNvSpPr txBox="1"/>
          <p:nvPr/>
        </p:nvSpPr>
        <p:spPr>
          <a:xfrm>
            <a:off x="4524742" y="2393858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D B 9 7 3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5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8 6 3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DDB68B93-16C1-9946-8B09-8304FFDB440F}"/>
              </a:ext>
            </a:extLst>
          </p:cNvPr>
          <p:cNvSpPr txBox="1"/>
          <p:nvPr/>
        </p:nvSpPr>
        <p:spPr>
          <a:xfrm>
            <a:off x="206477" y="2325574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4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9 8 6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9 4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B 2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BC3410D6-0991-FE4B-B6AF-062ABFEBD5F4}"/>
              </a:ext>
            </a:extLst>
          </p:cNvPr>
          <p:cNvSpPr txBox="1"/>
          <p:nvPr/>
        </p:nvSpPr>
        <p:spPr>
          <a:xfrm>
            <a:off x="21711" y="4146527"/>
            <a:ext cx="1318474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83089C75-9E32-2847-ABA8-C4D1AB9A7BA3}"/>
              </a:ext>
            </a:extLst>
          </p:cNvPr>
          <p:cNvSpPr txBox="1"/>
          <p:nvPr/>
        </p:nvSpPr>
        <p:spPr>
          <a:xfrm>
            <a:off x="195113" y="4228691"/>
            <a:ext cx="18347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2NT ?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6213DA5-53A0-8446-BA9C-DADE675DE471}"/>
              </a:ext>
            </a:extLst>
          </p:cNvPr>
          <p:cNvSpPr txBox="1"/>
          <p:nvPr/>
        </p:nvSpPr>
        <p:spPr>
          <a:xfrm>
            <a:off x="7538627" y="4160738"/>
            <a:ext cx="1515921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NEJ !</a:t>
            </a:r>
          </a:p>
        </p:txBody>
      </p:sp>
    </p:spTree>
    <p:extLst>
      <p:ext uri="{BB962C8B-B14F-4D97-AF65-F5344CB8AC3E}">
        <p14:creationId xmlns:p14="http://schemas.microsoft.com/office/powerpoint/2010/main" val="285392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3" grpId="0" animBg="1"/>
      <p:bldP spid="16" grpId="0"/>
      <p:bldP spid="18" grpId="0" animBg="1"/>
      <p:bldP spid="23" grpId="0" animBg="1"/>
      <p:bldP spid="19" grpId="0" animBg="1"/>
      <p:bldP spid="3" grpId="0" animBg="1"/>
      <p:bldP spid="1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 – udgang eller ej?!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595255"/>
              </p:ext>
            </p:extLst>
          </p:nvPr>
        </p:nvGraphicFramePr>
        <p:xfrm>
          <a:off x="454144" y="1974981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algn="ctr"/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769929" y="2109527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0" y="3040053"/>
            <a:ext cx="23420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D T 7 6 4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7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8 7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742598" y="2845112"/>
            <a:ext cx="59506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aner ikke om den vinder men du skal revurdere din hånd når makker støtter dig!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769929" y="4442472"/>
            <a:ext cx="4967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har kun fire tabere efter taberberegningen – lige som denne hånd!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4165731" y="3099427"/>
            <a:ext cx="2576867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B 9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8 3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T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D 9 4 3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94954" y="4977162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9BE693E-B9E9-4146-9233-855C5E974CE4}"/>
              </a:ext>
            </a:extLst>
          </p:cNvPr>
          <p:cNvSpPr txBox="1"/>
          <p:nvPr/>
        </p:nvSpPr>
        <p:spPr>
          <a:xfrm>
            <a:off x="4165731" y="5011859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2♠︎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BDF5AD95-D983-A94C-9D3F-5C166CF7FC1F}"/>
              </a:ext>
            </a:extLst>
          </p:cNvPr>
          <p:cNvSpPr txBox="1"/>
          <p:nvPr/>
        </p:nvSpPr>
        <p:spPr>
          <a:xfrm>
            <a:off x="1451579" y="4977162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F0EB7FA9-90A4-8C4B-BF1B-F376AB55CCDE}"/>
              </a:ext>
            </a:extLst>
          </p:cNvPr>
          <p:cNvSpPr txBox="1"/>
          <p:nvPr/>
        </p:nvSpPr>
        <p:spPr>
          <a:xfrm>
            <a:off x="92914" y="3040053"/>
            <a:ext cx="2342043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 D T 7 6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7 4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D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5 2</a:t>
            </a:r>
          </a:p>
        </p:txBody>
      </p:sp>
    </p:spTree>
    <p:extLst>
      <p:ext uri="{BB962C8B-B14F-4D97-AF65-F5344CB8AC3E}">
        <p14:creationId xmlns:p14="http://schemas.microsoft.com/office/powerpoint/2010/main" val="269199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681E7-C54B-2F44-A7CB-910BB5A1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 tager nogle flere eksempler på boksprincippet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2B88D9E-36D1-6B4D-B908-C5340309F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1722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Box princippet – når der er passet!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773672"/>
              </p:ext>
            </p:extLst>
          </p:nvPr>
        </p:nvGraphicFramePr>
        <p:xfrm>
          <a:off x="491865" y="1908744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algn="ctr"/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769929" y="2109527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0" y="3040053"/>
            <a:ext cx="23420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T 8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7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7 3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756768" y="2632747"/>
            <a:ext cx="5441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Nu er du tvunget til at melde - hvad har makker og hvad melder du?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876116" y="3844190"/>
            <a:ext cx="4967927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Din pas viser 0-5 </a:t>
            </a:r>
            <a:r>
              <a:rPr lang="da-DK" sz="2800" dirty="0" err="1"/>
              <a:t>hp</a:t>
            </a:r>
            <a:r>
              <a:rPr lang="da-DK" sz="2800" dirty="0"/>
              <a:t>. det betyder, at 0-3 </a:t>
            </a:r>
            <a:r>
              <a:rPr lang="da-DK" sz="2800" dirty="0" err="1"/>
              <a:t>hp</a:t>
            </a:r>
            <a:r>
              <a:rPr lang="da-DK" sz="2800" dirty="0"/>
              <a:t>. er minimum og 4-5 </a:t>
            </a:r>
            <a:r>
              <a:rPr lang="da-DK" sz="2800" dirty="0" err="1"/>
              <a:t>hp</a:t>
            </a:r>
            <a:r>
              <a:rPr lang="da-DK" sz="2800" dirty="0"/>
              <a:t>. er maksimum. Hvordan viser du max.?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4133638" y="3074750"/>
            <a:ext cx="2576867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7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B T 8 5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8 6 2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D 8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67842" y="4855935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4400" dirty="0">
                <a:solidFill>
                  <a:srgbClr val="92D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9BE693E-B9E9-4146-9233-855C5E974CE4}"/>
              </a:ext>
            </a:extLst>
          </p:cNvPr>
          <p:cNvSpPr txBox="1"/>
          <p:nvPr/>
        </p:nvSpPr>
        <p:spPr>
          <a:xfrm>
            <a:off x="2342043" y="2126254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BDF5AD95-D983-A94C-9D3F-5C166CF7FC1F}"/>
              </a:ext>
            </a:extLst>
          </p:cNvPr>
          <p:cNvSpPr txBox="1"/>
          <p:nvPr/>
        </p:nvSpPr>
        <p:spPr>
          <a:xfrm>
            <a:off x="2713291" y="5238062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1︎</a:t>
            </a:r>
            <a:r>
              <a:rPr lang="da-DK" sz="4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589AC94-1DB7-C448-8777-03956A87CA4E}"/>
              </a:ext>
            </a:extLst>
          </p:cNvPr>
          <p:cNvSpPr txBox="1"/>
          <p:nvPr/>
        </p:nvSpPr>
        <p:spPr>
          <a:xfrm>
            <a:off x="4383024" y="4890632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8C56299E-85CB-1749-BD38-9537A1CE4E11}"/>
              </a:ext>
            </a:extLst>
          </p:cNvPr>
          <p:cNvSpPr txBox="1"/>
          <p:nvPr/>
        </p:nvSpPr>
        <p:spPr>
          <a:xfrm>
            <a:off x="1238864" y="4853341"/>
            <a:ext cx="1103179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D6EB1AF-1B2F-7B49-893D-C8E92CAB7259}"/>
              </a:ext>
            </a:extLst>
          </p:cNvPr>
          <p:cNvSpPr txBox="1"/>
          <p:nvPr/>
        </p:nvSpPr>
        <p:spPr>
          <a:xfrm>
            <a:off x="3445222" y="2126253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951F0B84-D447-9345-B0AE-1EE400B5E638}"/>
              </a:ext>
            </a:extLst>
          </p:cNvPr>
          <p:cNvSpPr txBox="1"/>
          <p:nvPr/>
        </p:nvSpPr>
        <p:spPr>
          <a:xfrm>
            <a:off x="5544410" y="4890631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4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</p:spTree>
    <p:extLst>
      <p:ext uri="{BB962C8B-B14F-4D97-AF65-F5344CB8AC3E}">
        <p14:creationId xmlns:p14="http://schemas.microsoft.com/office/powerpoint/2010/main" val="169135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340118"/>
              </p:ext>
            </p:extLst>
          </p:nvPr>
        </p:nvGraphicFramePr>
        <p:xfrm>
          <a:off x="308112" y="1984452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algn="l"/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9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D 6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B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B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Box princippet: Balancering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718853" y="2232110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112594" y="2979997"/>
            <a:ext cx="2192357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6 5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9 4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8 4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718853" y="3122126"/>
            <a:ext cx="581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Og så melder makker!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733211" y="3887938"/>
            <a:ext cx="53214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har makker og hvad melder du? 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5112157" y="4908809"/>
            <a:ext cx="692813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makker melder fjendens farve efter en mellemliggende pas så viser det svaghed og farven!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B2C3362-E09E-7541-9DC5-5BDF90EB6A70}"/>
              </a:ext>
            </a:extLst>
          </p:cNvPr>
          <p:cNvSpPr txBox="1"/>
          <p:nvPr/>
        </p:nvSpPr>
        <p:spPr>
          <a:xfrm>
            <a:off x="5472536" y="2718632"/>
            <a:ext cx="858958" cy="769441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92F821F7-D701-3A4E-94CF-B1FE0D80A0B7}"/>
              </a:ext>
            </a:extLst>
          </p:cNvPr>
          <p:cNvSpPr txBox="1"/>
          <p:nvPr/>
        </p:nvSpPr>
        <p:spPr>
          <a:xfrm>
            <a:off x="1970642" y="5124254"/>
            <a:ext cx="937591" cy="76944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/>
              <a:t>1</a:t>
            </a:r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endParaRPr lang="da-DK" sz="44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85EBCAEA-A2F2-E641-9214-3A5C3510AEDA}"/>
              </a:ext>
            </a:extLst>
          </p:cNvPr>
          <p:cNvSpPr txBox="1"/>
          <p:nvPr/>
        </p:nvSpPr>
        <p:spPr>
          <a:xfrm>
            <a:off x="1142172" y="3418368"/>
            <a:ext cx="937591" cy="769441"/>
          </a:xfrm>
          <a:prstGeom prst="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8C1B4B3-DEE5-914B-9192-C74BB087CE3E}"/>
              </a:ext>
            </a:extLst>
          </p:cNvPr>
          <p:cNvSpPr txBox="1"/>
          <p:nvPr/>
        </p:nvSpPr>
        <p:spPr>
          <a:xfrm>
            <a:off x="3186269" y="2136858"/>
            <a:ext cx="937590" cy="76944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4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B9170661-9531-594D-9676-647B0647C1DF}"/>
              </a:ext>
            </a:extLst>
          </p:cNvPr>
          <p:cNvSpPr txBox="1"/>
          <p:nvPr/>
        </p:nvSpPr>
        <p:spPr>
          <a:xfrm>
            <a:off x="5493109" y="3503217"/>
            <a:ext cx="937591" cy="769441"/>
          </a:xfrm>
          <a:prstGeom prst="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CD0B87C-227E-3142-AF1E-41F0D963E016}"/>
              </a:ext>
            </a:extLst>
          </p:cNvPr>
          <p:cNvSpPr txBox="1"/>
          <p:nvPr/>
        </p:nvSpPr>
        <p:spPr>
          <a:xfrm>
            <a:off x="3077138" y="5124254"/>
            <a:ext cx="937591" cy="769441"/>
          </a:xfrm>
          <a:prstGeom prst="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D0062214-9230-684F-91D0-0273AE4FEB9C}"/>
              </a:ext>
            </a:extLst>
          </p:cNvPr>
          <p:cNvSpPr txBox="1"/>
          <p:nvPr/>
        </p:nvSpPr>
        <p:spPr>
          <a:xfrm>
            <a:off x="1142172" y="4285312"/>
            <a:ext cx="937591" cy="76944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2♠︎</a:t>
            </a:r>
            <a:endParaRPr lang="da-DK" sz="4400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A8ADE58F-6010-3F46-8063-42B00C545217}"/>
              </a:ext>
            </a:extLst>
          </p:cNvPr>
          <p:cNvSpPr txBox="1"/>
          <p:nvPr/>
        </p:nvSpPr>
        <p:spPr>
          <a:xfrm>
            <a:off x="1984715" y="2141055"/>
            <a:ext cx="937590" cy="76944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4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FF4812C-22B4-8B44-AA0A-70D3FE855C5C}"/>
              </a:ext>
            </a:extLst>
          </p:cNvPr>
          <p:cNvSpPr txBox="1"/>
          <p:nvPr/>
        </p:nvSpPr>
        <p:spPr>
          <a:xfrm>
            <a:off x="5537060" y="4124224"/>
            <a:ext cx="937591" cy="769441"/>
          </a:xfrm>
          <a:prstGeom prst="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/>
                </a:solidFill>
              </a:rPr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103199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/>
      <p:bldP spid="9" grpId="0"/>
      <p:bldP spid="14" grpId="0" animBg="1"/>
      <p:bldP spid="8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896753"/>
              </p:ext>
            </p:extLst>
          </p:nvPr>
        </p:nvGraphicFramePr>
        <p:xfrm>
          <a:off x="660003" y="1964536"/>
          <a:ext cx="6102625" cy="3468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a-DK" sz="12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2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solidFill>
                            <a:schemeClr val="tx1"/>
                          </a:solidFill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solidFill>
                            <a:schemeClr val="tx1"/>
                          </a:solidFill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3600" dirty="0"/>
              <a:t>Box princippet - Når åbner genmelder sin </a:t>
            </a:r>
            <a:r>
              <a:rPr lang="da-DK" sz="3600" dirty="0" err="1"/>
              <a:t>minor</a:t>
            </a:r>
            <a:r>
              <a:rPr lang="da-DK" sz="3600" dirty="0"/>
              <a:t> farve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471592" y="2013752"/>
            <a:ext cx="4255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63263" y="2409870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5 4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T 5 3 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5739795" y="4701623"/>
            <a:ext cx="6218588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Spring til 3NT viser en ubalanceret hånd med 19 </a:t>
            </a:r>
            <a:r>
              <a:rPr lang="da-DK" sz="2800" dirty="0" err="1"/>
              <a:t>hp</a:t>
            </a:r>
            <a:r>
              <a:rPr lang="da-DK" sz="2800" dirty="0"/>
              <a:t> og op til en kravåbning i klør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4505915" y="4387069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269272" y="4393478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6518787" y="2536972"/>
            <a:ext cx="5456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Genmelding ved 2 klør viser en ubalanceret hånd med 11-15 </a:t>
            </a:r>
            <a:r>
              <a:rPr lang="da-DK" sz="2800" dirty="0" err="1"/>
              <a:t>hp</a:t>
            </a:r>
            <a:r>
              <a:rPr lang="da-DK" sz="2800" dirty="0"/>
              <a:t>.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E251C567-121F-2D48-8C88-4C3D03BED8E8}"/>
              </a:ext>
            </a:extLst>
          </p:cNvPr>
          <p:cNvSpPr txBox="1"/>
          <p:nvPr/>
        </p:nvSpPr>
        <p:spPr>
          <a:xfrm>
            <a:off x="1385252" y="4412137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BEB17F1-C121-CE4A-BBD3-795FD89EC683}"/>
              </a:ext>
            </a:extLst>
          </p:cNvPr>
          <p:cNvSpPr txBox="1"/>
          <p:nvPr/>
        </p:nvSpPr>
        <p:spPr>
          <a:xfrm>
            <a:off x="45956" y="2383299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5 4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2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D 5 3 2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9FC8553F-ABE4-994E-954F-ECB63D1E63AE}"/>
              </a:ext>
            </a:extLst>
          </p:cNvPr>
          <p:cNvSpPr txBox="1"/>
          <p:nvPr/>
        </p:nvSpPr>
        <p:spPr>
          <a:xfrm>
            <a:off x="6501480" y="3470563"/>
            <a:ext cx="5456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Genmelding ved 3 klør viser en ubalanceret hånd med 16-18 </a:t>
            </a:r>
            <a:r>
              <a:rPr lang="da-DK" sz="2800" dirty="0" err="1"/>
              <a:t>hp</a:t>
            </a:r>
            <a:r>
              <a:rPr lang="da-DK" sz="2800" dirty="0"/>
              <a:t>.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15369E82-C004-3D4A-9C31-B89F1FCCDB0B}"/>
              </a:ext>
            </a:extLst>
          </p:cNvPr>
          <p:cNvSpPr txBox="1"/>
          <p:nvPr/>
        </p:nvSpPr>
        <p:spPr>
          <a:xfrm>
            <a:off x="-18217" y="2394667"/>
            <a:ext cx="258810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D 2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T 7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D 6 5 3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878DBC7-A0C2-5044-97BB-3943A88C19A3}"/>
              </a:ext>
            </a:extLst>
          </p:cNvPr>
          <p:cNvSpPr txBox="1"/>
          <p:nvPr/>
        </p:nvSpPr>
        <p:spPr>
          <a:xfrm>
            <a:off x="1367945" y="4373874"/>
            <a:ext cx="954713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43E6A826-68BC-6640-BB96-2AB55CE113B5}"/>
              </a:ext>
            </a:extLst>
          </p:cNvPr>
          <p:cNvSpPr txBox="1"/>
          <p:nvPr/>
        </p:nvSpPr>
        <p:spPr>
          <a:xfrm>
            <a:off x="1312161" y="4400769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E961DCBB-E40F-AF48-8121-676003997089}"/>
              </a:ext>
            </a:extLst>
          </p:cNvPr>
          <p:cNvSpPr txBox="1"/>
          <p:nvPr/>
        </p:nvSpPr>
        <p:spPr>
          <a:xfrm>
            <a:off x="1301309" y="4380851"/>
            <a:ext cx="954713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594DBA46-DBF6-834F-8C99-71B327E1732D}"/>
              </a:ext>
            </a:extLst>
          </p:cNvPr>
          <p:cNvSpPr txBox="1"/>
          <p:nvPr/>
        </p:nvSpPr>
        <p:spPr>
          <a:xfrm>
            <a:off x="1288418" y="4389401"/>
            <a:ext cx="128678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3NT</a:t>
            </a:r>
            <a:endParaRPr lang="da-DK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96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9" grpId="0" animBg="1"/>
      <p:bldP spid="13" grpId="0" animBg="1"/>
      <p:bldP spid="15" grpId="0" animBg="1"/>
      <p:bldP spid="16" grpId="0"/>
      <p:bldP spid="18" grpId="0" animBg="1"/>
      <p:bldP spid="19" grpId="0" animBg="1"/>
      <p:bldP spid="21" grpId="0"/>
      <p:bldP spid="22" grpId="0" animBg="1"/>
      <p:bldP spid="6" grpId="0" animBg="1"/>
      <p:bldP spid="20" grpId="0" animBg="1"/>
      <p:bldP spid="17" grpId="0" animBg="1"/>
      <p:bldP spid="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548534"/>
              </p:ext>
            </p:extLst>
          </p:nvPr>
        </p:nvGraphicFramePr>
        <p:xfrm>
          <a:off x="767700" y="1389750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594085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Box princippet – når der balanceres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166542" y="3058922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overvejer du at melde?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en limiteret hånd dobler eller som her redobler viser det point i den øvre ende af </a:t>
            </a:r>
            <a:r>
              <a:rPr lang="da-DK" sz="2400" b="1" dirty="0" err="1"/>
              <a:t>boxen</a:t>
            </a:r>
            <a:r>
              <a:rPr lang="da-DK" sz="2400" b="1" dirty="0"/>
              <a:t> – her 8-9 </a:t>
            </a:r>
            <a:r>
              <a:rPr lang="da-DK" sz="2400" b="1" dirty="0" err="1"/>
              <a:t>hp</a:t>
            </a:r>
            <a:r>
              <a:rPr lang="da-DK" sz="2400" b="1" dirty="0"/>
              <a:t>.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032031" y="2007255"/>
            <a:ext cx="4825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/>
              <a:t>Østs</a:t>
            </a:r>
            <a:r>
              <a:rPr lang="da-DK" sz="2800" dirty="0"/>
              <a:t> 2</a:t>
            </a:r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♠︎</a:t>
            </a:r>
            <a:r>
              <a:rPr lang="da-DK" sz="2800" dirty="0"/>
              <a:t> viser 6-9 </a:t>
            </a:r>
            <a:r>
              <a:rPr lang="da-DK" sz="2800" dirty="0" err="1"/>
              <a:t>hp</a:t>
            </a:r>
            <a:r>
              <a:rPr lang="da-DK" sz="2800" dirty="0"/>
              <a:t> og tre spar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676268" y="4451002"/>
            <a:ext cx="81964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DDC9640-8878-7346-AD73-3B7C2A6C2A80}"/>
              </a:ext>
            </a:extLst>
          </p:cNvPr>
          <p:cNvSpPr txBox="1"/>
          <p:nvPr/>
        </p:nvSpPr>
        <p:spPr>
          <a:xfrm>
            <a:off x="4524742" y="2394921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4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A D 5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7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4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DDB68B93-16C1-9946-8B09-8304FFDB440F}"/>
              </a:ext>
            </a:extLst>
          </p:cNvPr>
          <p:cNvSpPr txBox="1"/>
          <p:nvPr/>
        </p:nvSpPr>
        <p:spPr>
          <a:xfrm>
            <a:off x="205374" y="2392246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8 7 6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8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8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7 2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83089C75-9E32-2847-ABA8-C4D1AB9A7BA3}"/>
              </a:ext>
            </a:extLst>
          </p:cNvPr>
          <p:cNvSpPr txBox="1"/>
          <p:nvPr/>
        </p:nvSpPr>
        <p:spPr>
          <a:xfrm>
            <a:off x="40127" y="4411379"/>
            <a:ext cx="81964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B5DCCAD6-999A-AB45-9031-8C085D51EE45}"/>
              </a:ext>
            </a:extLst>
          </p:cNvPr>
          <p:cNvSpPr txBox="1"/>
          <p:nvPr/>
        </p:nvSpPr>
        <p:spPr>
          <a:xfrm>
            <a:off x="2421624" y="1879207"/>
            <a:ext cx="979345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8CB7DE25-20B4-3D4B-9438-F862F5460E37}"/>
              </a:ext>
            </a:extLst>
          </p:cNvPr>
          <p:cNvSpPr txBox="1"/>
          <p:nvPr/>
        </p:nvSpPr>
        <p:spPr>
          <a:xfrm>
            <a:off x="2467377" y="4451002"/>
            <a:ext cx="931782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FDA7D64A-DAC0-CF43-8A3D-A2A9A3CBCF92}"/>
              </a:ext>
            </a:extLst>
          </p:cNvPr>
          <p:cNvSpPr txBox="1"/>
          <p:nvPr/>
        </p:nvSpPr>
        <p:spPr>
          <a:xfrm>
            <a:off x="1050159" y="4420879"/>
            <a:ext cx="931782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FF05F47E-6517-E648-B6F7-29D181023979}"/>
              </a:ext>
            </a:extLst>
          </p:cNvPr>
          <p:cNvSpPr txBox="1"/>
          <p:nvPr/>
        </p:nvSpPr>
        <p:spPr>
          <a:xfrm>
            <a:off x="3494351" y="1879206"/>
            <a:ext cx="744001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79D65654-292D-2D4E-B09E-E7341C79EE80}"/>
              </a:ext>
            </a:extLst>
          </p:cNvPr>
          <p:cNvSpPr txBox="1"/>
          <p:nvPr/>
        </p:nvSpPr>
        <p:spPr>
          <a:xfrm>
            <a:off x="5643800" y="4452585"/>
            <a:ext cx="819649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54E968A-AA43-1A47-83C4-E5B1B338AA31}"/>
              </a:ext>
            </a:extLst>
          </p:cNvPr>
          <p:cNvSpPr txBox="1"/>
          <p:nvPr/>
        </p:nvSpPr>
        <p:spPr>
          <a:xfrm>
            <a:off x="3494351" y="4465677"/>
            <a:ext cx="931782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D1AEA43B-C655-6E47-A83D-EC9395D693F3}"/>
              </a:ext>
            </a:extLst>
          </p:cNvPr>
          <p:cNvSpPr txBox="1"/>
          <p:nvPr/>
        </p:nvSpPr>
        <p:spPr>
          <a:xfrm>
            <a:off x="7144266" y="3868800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betyder makkers RD?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6F029C58-ABAD-2748-BB79-9779E4CEB9C3}"/>
              </a:ext>
            </a:extLst>
          </p:cNvPr>
          <p:cNvSpPr txBox="1"/>
          <p:nvPr/>
        </p:nvSpPr>
        <p:spPr>
          <a:xfrm>
            <a:off x="7018209" y="4550003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overvejer du at melde?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F8DB7ABD-7475-AE46-9646-0ACD601F6246}"/>
              </a:ext>
            </a:extLst>
          </p:cNvPr>
          <p:cNvSpPr txBox="1"/>
          <p:nvPr/>
        </p:nvSpPr>
        <p:spPr>
          <a:xfrm>
            <a:off x="11271900" y="4451002"/>
            <a:ext cx="87997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4♠︎?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2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 animBg="1"/>
      <p:bldP spid="16" grpId="0"/>
      <p:bldP spid="18" grpId="0" animBg="1"/>
      <p:bldP spid="23" grpId="0" animBg="1"/>
      <p:bldP spid="19" grpId="0" animBg="1"/>
      <p:bldP spid="15" grpId="0" animBg="1"/>
      <p:bldP spid="17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031C9-5A56-1544-AC95-C114B279A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Har I eksempler på flere </a:t>
            </a:r>
            <a:r>
              <a:rPr lang="da-DK" dirty="0" err="1"/>
              <a:t>box</a:t>
            </a:r>
            <a:r>
              <a:rPr lang="da-DK" dirty="0"/>
              <a:t> principper?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E772188-19F2-5A44-828D-FC43EF147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7476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811942"/>
              </p:ext>
            </p:extLst>
          </p:nvPr>
        </p:nvGraphicFramePr>
        <p:xfrm>
          <a:off x="308114" y="1990817"/>
          <a:ext cx="6102625" cy="392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6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E D B T 9 7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880392" y="2125401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363244" y="3122126"/>
            <a:ext cx="21766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9 8 5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9 8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9 6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8 2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880392" y="2845112"/>
            <a:ext cx="581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skal gøre det let for makker. 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915959" y="5099374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makker på din Dobling ?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340CBB18-AE5A-F94A-A57B-F94859DF7E95}"/>
              </a:ext>
            </a:extLst>
          </p:cNvPr>
          <p:cNvSpPr txBox="1"/>
          <p:nvPr/>
        </p:nvSpPr>
        <p:spPr>
          <a:xfrm>
            <a:off x="2583917" y="2062183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4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D15FD25-3B78-B44A-A6C9-831445E5971A}"/>
              </a:ext>
            </a:extLst>
          </p:cNvPr>
          <p:cNvSpPr txBox="1"/>
          <p:nvPr/>
        </p:nvSpPr>
        <p:spPr>
          <a:xfrm>
            <a:off x="6880392" y="3628731"/>
            <a:ext cx="5184127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/>
              <a:t>”Når du har flere muligheder og en af dem er 3NT har du ikke længere flere muligheder!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D474458-A4F8-C646-B326-E69B5A877B18}"/>
              </a:ext>
            </a:extLst>
          </p:cNvPr>
          <p:cNvSpPr txBox="1"/>
          <p:nvPr/>
        </p:nvSpPr>
        <p:spPr>
          <a:xfrm>
            <a:off x="5075088" y="3073401"/>
            <a:ext cx="10209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3NT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3979902" y="2899590"/>
            <a:ext cx="2485967" cy="193899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da-DK" sz="2400" dirty="0">
              <a:solidFill>
                <a:schemeClr val="bg1"/>
              </a:solidFill>
            </a:endParaRPr>
          </a:p>
          <a:p>
            <a:pPr algn="ctr"/>
            <a:r>
              <a:rPr lang="da-DK" sz="7200" dirty="0">
                <a:solidFill>
                  <a:schemeClr val="bg1"/>
                </a:solidFill>
              </a:rPr>
              <a:t>D</a:t>
            </a:r>
          </a:p>
          <a:p>
            <a:pPr algn="ctr"/>
            <a:endParaRPr lang="da-DK" sz="2400" dirty="0">
              <a:solidFill>
                <a:schemeClr val="bg1"/>
              </a:solidFill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34451" y="2901604"/>
            <a:ext cx="2710898" cy="224676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B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D B T 9 7 6</a:t>
            </a:r>
          </a:p>
          <a:p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3E204E2-55F4-C441-B00D-5237A9473A9A}"/>
              </a:ext>
            </a:extLst>
          </p:cNvPr>
          <p:cNvSpPr txBox="1"/>
          <p:nvPr/>
        </p:nvSpPr>
        <p:spPr>
          <a:xfrm>
            <a:off x="252984" y="4910611"/>
            <a:ext cx="196662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4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</a:t>
            </a:r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/ 4♠︎?</a:t>
            </a:r>
          </a:p>
        </p:txBody>
      </p:sp>
    </p:spTree>
    <p:extLst>
      <p:ext uri="{BB962C8B-B14F-4D97-AF65-F5344CB8AC3E}">
        <p14:creationId xmlns:p14="http://schemas.microsoft.com/office/powerpoint/2010/main" val="314481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/>
      <p:bldP spid="13" grpId="0" animBg="1"/>
      <p:bldP spid="14" grpId="0" animBg="1"/>
      <p:bldP spid="6" grpId="0" animBg="1"/>
      <p:bldP spid="10" grpId="0" animBg="1"/>
      <p:bldP spid="11" grpId="0" animBg="1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4D29E-2C95-984C-83B6-8D6C2A05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Taber beregning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B6C8E47-FA56-E344-B0A5-C94E18CE0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7432372-225D-2D4F-9CA6-8D26E74DA079}"/>
              </a:ext>
            </a:extLst>
          </p:cNvPr>
          <p:cNvSpPr txBox="1"/>
          <p:nvPr/>
        </p:nvSpPr>
        <p:spPr>
          <a:xfrm>
            <a:off x="1861999" y="2471597"/>
            <a:ext cx="84680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/>
              <a:t>En metode til vurdering af en hånds potentiale og hvilket trin vi kan spille på</a:t>
            </a:r>
          </a:p>
        </p:txBody>
      </p:sp>
    </p:spTree>
    <p:extLst>
      <p:ext uri="{BB962C8B-B14F-4D97-AF65-F5344CB8AC3E}">
        <p14:creationId xmlns:p14="http://schemas.microsoft.com/office/powerpoint/2010/main" val="376780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840118-A32B-914B-BA6E-41459D0EC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Kort om taberberegningen</a:t>
            </a:r>
            <a:br>
              <a:rPr lang="da-DK" dirty="0"/>
            </a:br>
            <a:r>
              <a:rPr lang="da-DK" sz="2400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3DA985-050A-DC41-8EC2-3BAE764A7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69844"/>
          </a:xfrm>
        </p:spPr>
        <p:txBody>
          <a:bodyPr/>
          <a:lstStyle/>
          <a:p>
            <a:r>
              <a:rPr lang="da-DK" dirty="0"/>
              <a:t>Der tælles kun tabere for hvert manglende es, konge eller dame</a:t>
            </a:r>
          </a:p>
          <a:p>
            <a:r>
              <a:rPr lang="da-DK" dirty="0"/>
              <a:t>Der er således max. tre tabere pr. farve og max. 12 tabere for hele hånden!</a:t>
            </a:r>
          </a:p>
          <a:p>
            <a:pPr lvl="1"/>
            <a:r>
              <a:rPr lang="da-DK" sz="2000" dirty="0"/>
              <a:t> 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♠︎6 4 2 </a:t>
            </a:r>
            <a:r>
              <a:rPr lang="da-DK" sz="2000" dirty="0"/>
              <a:t>= 3 tabere</a:t>
            </a:r>
          </a:p>
          <a:p>
            <a:pPr lvl="1"/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♠︎7 6 4 2 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T 7 3 </a:t>
            </a:r>
            <a:r>
              <a:rPr lang="da-DK" sz="2000" dirty="0">
                <a:solidFill>
                  <a:srgbClr val="FF943B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8 4 2 ♣︎T 8 4 = 12 tabere</a:t>
            </a:r>
          </a:p>
          <a:p>
            <a:pPr lvl="1"/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♠︎K 6 4 2 =2 tabere 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E 2 = 1 taber </a:t>
            </a:r>
            <a:r>
              <a:rPr lang="da-DK" sz="2000" dirty="0">
                <a:solidFill>
                  <a:srgbClr val="FF943B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K D 8 4 2 = 1 taber ♣︎E D 8 6 7= 1 taber</a:t>
            </a:r>
          </a:p>
          <a:p>
            <a:pPr lvl="1"/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 hvor mange tabere er der her? ♠E K 6 4 3 2 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 -  </a:t>
            </a:r>
            <a:r>
              <a:rPr lang="da-DK" sz="2000" dirty="0">
                <a:solidFill>
                  <a:srgbClr val="FF943B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K D 8 4 ♣︎E D 3 ? 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Der findes også halve tabere</a:t>
            </a:r>
          </a:p>
          <a:p>
            <a:pPr lvl="1"/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♠︎K 6 4 =2 tabere 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D 8 2 = 2,5 tabere – hvorfor?</a:t>
            </a:r>
          </a:p>
          <a:p>
            <a:pPr lvl="1"/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3212135-4D89-1E49-8CEB-B1A981204D78}"/>
              </a:ext>
            </a:extLst>
          </p:cNvPr>
          <p:cNvSpPr txBox="1"/>
          <p:nvPr/>
        </p:nvSpPr>
        <p:spPr>
          <a:xfrm>
            <a:off x="9378761" y="4270816"/>
            <a:ext cx="1361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3 tabere</a:t>
            </a:r>
          </a:p>
        </p:txBody>
      </p:sp>
    </p:spTree>
    <p:extLst>
      <p:ext uri="{BB962C8B-B14F-4D97-AF65-F5344CB8AC3E}">
        <p14:creationId xmlns:p14="http://schemas.microsoft.com/office/powerpoint/2010/main" val="148145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C347E-5C1B-1747-8A0F-E7146DB2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Antal tabere fordelt på pointintervaller</a:t>
            </a:r>
            <a:br>
              <a:rPr lang="da-DK" dirty="0"/>
            </a:br>
            <a:r>
              <a:rPr lang="da-DK" dirty="0"/>
              <a:t> </a:t>
            </a:r>
            <a:r>
              <a:rPr lang="da-DK" sz="2400" dirty="0"/>
              <a:t>en oversigt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427A9C-56D9-FD4E-A135-C07C3E396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469387" cy="3450613"/>
          </a:xfrm>
        </p:spPr>
        <p:txBody>
          <a:bodyPr>
            <a:norm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hånd med 6-9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har 8-9 tabere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10 – 11 hånd har 8 tabere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lille åbningshånd har 7 tabere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ok åbningshånd (13-15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) har 6 tabere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rigtig god åbningshånd har 5 tabere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stærk hånd har 4 eller færre tabere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7684759-0F7F-F54B-BFD8-2F73CC93ABA0}"/>
              </a:ext>
            </a:extLst>
          </p:cNvPr>
          <p:cNvSpPr txBox="1"/>
          <p:nvPr/>
        </p:nvSpPr>
        <p:spPr>
          <a:xfrm>
            <a:off x="6096000" y="2575262"/>
            <a:ext cx="5447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7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B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3 = 11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8 tabere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2A19912-7312-3D4E-8F64-C2D286D2DC92}"/>
              </a:ext>
            </a:extLst>
          </p:cNvPr>
          <p:cNvSpPr txBox="1"/>
          <p:nvPr/>
        </p:nvSpPr>
        <p:spPr>
          <a:xfrm>
            <a:off x="6096000" y="3059668"/>
            <a:ext cx="5347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7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7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3 = 12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7 tabere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7B8FE5D8-3A71-EC41-B4B2-CF01618CC654}"/>
              </a:ext>
            </a:extLst>
          </p:cNvPr>
          <p:cNvSpPr txBox="1"/>
          <p:nvPr/>
        </p:nvSpPr>
        <p:spPr>
          <a:xfrm>
            <a:off x="6096000" y="3639831"/>
            <a:ext cx="5447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7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B 3 = 15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6 tabere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E6D72D4-2478-5A45-87D7-1B4716D497CC}"/>
              </a:ext>
            </a:extLst>
          </p:cNvPr>
          <p:cNvSpPr txBox="1"/>
          <p:nvPr/>
        </p:nvSpPr>
        <p:spPr>
          <a:xfrm>
            <a:off x="6009991" y="4445576"/>
            <a:ext cx="5447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7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B 3 = 18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5 tabere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0D267AF-BCFC-6E4F-A54A-AECDE14F19A9}"/>
              </a:ext>
            </a:extLst>
          </p:cNvPr>
          <p:cNvSpPr txBox="1"/>
          <p:nvPr/>
        </p:nvSpPr>
        <p:spPr>
          <a:xfrm>
            <a:off x="6009991" y="4921001"/>
            <a:ext cx="5619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7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K B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3 = 22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4 tabere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4C86AE0-009E-EF4E-8399-CBA405C412C7}"/>
              </a:ext>
            </a:extLst>
          </p:cNvPr>
          <p:cNvSpPr txBox="1"/>
          <p:nvPr/>
        </p:nvSpPr>
        <p:spPr>
          <a:xfrm>
            <a:off x="6096000" y="2067902"/>
            <a:ext cx="524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B 7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7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B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3 = 9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9 tabere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D03F538-4A5A-514F-95E4-270D2C4007E7}"/>
              </a:ext>
            </a:extLst>
          </p:cNvPr>
          <p:cNvSpPr txBox="1"/>
          <p:nvPr/>
        </p:nvSpPr>
        <p:spPr>
          <a:xfrm>
            <a:off x="1279564" y="5466345"/>
            <a:ext cx="8869371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/>
              <a:t>God fordeling påvirker naturligvis også antallet af tabere!</a:t>
            </a:r>
          </a:p>
        </p:txBody>
      </p:sp>
    </p:spTree>
    <p:extLst>
      <p:ext uri="{BB962C8B-B14F-4D97-AF65-F5344CB8AC3E}">
        <p14:creationId xmlns:p14="http://schemas.microsoft.com/office/powerpoint/2010/main" val="9426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90949-BA2C-4146-B53E-0056BB1EC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vurdering efter taberberegningen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EF6025A-51CC-724A-9FF7-3F8913DD9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073" y="4216489"/>
            <a:ext cx="4252104" cy="453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Resultatet er det trin I kan spille på!</a:t>
            </a:r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14349A2-B6EE-1D46-92A4-DC452C75724E}"/>
              </a:ext>
            </a:extLst>
          </p:cNvPr>
          <p:cNvSpPr txBox="1"/>
          <p:nvPr/>
        </p:nvSpPr>
        <p:spPr>
          <a:xfrm>
            <a:off x="6095999" y="2063272"/>
            <a:ext cx="5745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Min hånd: ♠︎ K 7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7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3 = 6 tabere +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5F7B895-107D-1D48-BA8F-F8EEF7A9E738}"/>
              </a:ext>
            </a:extLst>
          </p:cNvPr>
          <p:cNvSpPr txBox="1"/>
          <p:nvPr/>
        </p:nvSpPr>
        <p:spPr>
          <a:xfrm>
            <a:off x="6095999" y="2543680"/>
            <a:ext cx="5675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Makker har meldt 2 hjerter der viser 8/9  tabere så der er i alt 14/15 tabere.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7173049-B003-6943-9DCD-476B6F545A83}"/>
              </a:ext>
            </a:extLst>
          </p:cNvPr>
          <p:cNvSpPr txBox="1"/>
          <p:nvPr/>
        </p:nvSpPr>
        <p:spPr>
          <a:xfrm>
            <a:off x="6166920" y="3286962"/>
            <a:ext cx="4036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18 minus 14/15 tabere er tre eller fire.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9590FE4-96B3-BC4C-A679-BD7F077F8E21}"/>
              </a:ext>
            </a:extLst>
          </p:cNvPr>
          <p:cNvSpPr txBox="1"/>
          <p:nvPr/>
        </p:nvSpPr>
        <p:spPr>
          <a:xfrm>
            <a:off x="6412871" y="4064604"/>
            <a:ext cx="403633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vi kan derfor spille på tre eller firetrinnet – så jeg må lige høre om makker har maksimum!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CF853C38-3A1C-724D-99CE-66C4AF811C83}"/>
              </a:ext>
            </a:extLst>
          </p:cNvPr>
          <p:cNvSpPr txBox="1"/>
          <p:nvPr/>
        </p:nvSpPr>
        <p:spPr>
          <a:xfrm>
            <a:off x="570369" y="5303911"/>
            <a:ext cx="953772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/>
              <a:t>- Jo bedre </a:t>
            </a:r>
            <a:r>
              <a:rPr lang="da-DK" sz="2400" dirty="0" err="1"/>
              <a:t>fit</a:t>
            </a:r>
            <a:r>
              <a:rPr lang="da-DK" sz="2400" dirty="0"/>
              <a:t> – des mere pålidelig er taberberegningen</a:t>
            </a:r>
            <a:endParaRPr lang="da-DK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A62F78C-5F74-E541-B7BE-71B248A5564E}"/>
              </a:ext>
            </a:extLst>
          </p:cNvPr>
          <p:cNvSpPr txBox="1"/>
          <p:nvPr/>
        </p:nvSpPr>
        <p:spPr>
          <a:xfrm>
            <a:off x="1406301" y="2169731"/>
            <a:ext cx="41736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Ved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tager du dine tabere, lægger dem sammen med det antal tabere som du forventer hos makker. 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A192C36-E080-E646-9D6F-317B2076738A}"/>
              </a:ext>
            </a:extLst>
          </p:cNvPr>
          <p:cNvSpPr txBox="1"/>
          <p:nvPr/>
        </p:nvSpPr>
        <p:spPr>
          <a:xfrm>
            <a:off x="1367073" y="3286962"/>
            <a:ext cx="61020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Summen af antallet af  tabere trækkes fra 18.</a:t>
            </a:r>
          </a:p>
        </p:txBody>
      </p:sp>
    </p:spTree>
    <p:extLst>
      <p:ext uri="{BB962C8B-B14F-4D97-AF65-F5344CB8AC3E}">
        <p14:creationId xmlns:p14="http://schemas.microsoft.com/office/powerpoint/2010/main" val="26457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 animBg="1"/>
      <p:bldP spid="9" grpId="0" animBg="1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85441"/>
              </p:ext>
            </p:extLst>
          </p:nvPr>
        </p:nvGraphicFramePr>
        <p:xfrm>
          <a:off x="308114" y="1990817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algn="ctr"/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T 6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5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K D T 9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880392" y="2125401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363244" y="3122126"/>
            <a:ext cx="21766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5 4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8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9 6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9 2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D474458-A4F8-C646-B326-E69B5A877B18}"/>
              </a:ext>
            </a:extLst>
          </p:cNvPr>
          <p:cNvSpPr txBox="1"/>
          <p:nvPr/>
        </p:nvSpPr>
        <p:spPr>
          <a:xfrm>
            <a:off x="5465764" y="3845828"/>
            <a:ext cx="9145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3NT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880392" y="2845112"/>
            <a:ext cx="581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skal gøre det let for makker.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356D64C-40EE-B141-B156-55A54EB62EB3}"/>
              </a:ext>
            </a:extLst>
          </p:cNvPr>
          <p:cNvSpPr txBox="1"/>
          <p:nvPr/>
        </p:nvSpPr>
        <p:spPr>
          <a:xfrm>
            <a:off x="6807858" y="3628259"/>
            <a:ext cx="5184127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/>
              <a:t>”Når du har flere muligheder og en af dem er 3NT har du ikke længere flere muligheder!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915959" y="5099374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makker på din Dobling ?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3996164" y="3055887"/>
            <a:ext cx="2576867" cy="188212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da-DK" sz="2000" dirty="0">
              <a:solidFill>
                <a:schemeClr val="bg1"/>
              </a:solidFill>
            </a:endParaRPr>
          </a:p>
          <a:p>
            <a:pPr algn="ctr"/>
            <a:r>
              <a:rPr lang="da-DK" sz="7200" dirty="0">
                <a:solidFill>
                  <a:schemeClr val="bg1"/>
                </a:solidFill>
              </a:rPr>
              <a:t>D</a:t>
            </a:r>
          </a:p>
          <a:p>
            <a:pPr algn="ctr"/>
            <a:endParaRPr lang="da-DK" sz="2000" dirty="0">
              <a:solidFill>
                <a:schemeClr val="bg1"/>
              </a:solidFill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87553" y="3055887"/>
            <a:ext cx="2594087" cy="224676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T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K 5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B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10 9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2583917" y="2062183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4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CE7DD8F-D9A8-CE49-9A6A-17AA4FD0374A}"/>
              </a:ext>
            </a:extLst>
          </p:cNvPr>
          <p:cNvSpPr txBox="1"/>
          <p:nvPr/>
        </p:nvSpPr>
        <p:spPr>
          <a:xfrm>
            <a:off x="348399" y="4938008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4♠︎?</a:t>
            </a:r>
          </a:p>
        </p:txBody>
      </p:sp>
    </p:spTree>
    <p:extLst>
      <p:ext uri="{BB962C8B-B14F-4D97-AF65-F5344CB8AC3E}">
        <p14:creationId xmlns:p14="http://schemas.microsoft.com/office/powerpoint/2010/main" val="268178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7" grpId="0"/>
      <p:bldP spid="8" grpId="0" animBg="1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22130"/>
              </p:ext>
            </p:extLst>
          </p:nvPr>
        </p:nvGraphicFramePr>
        <p:xfrm>
          <a:off x="308114" y="1990817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algn="ctr"/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B 8 6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K D 8 7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880392" y="2125401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124595" y="3125787"/>
            <a:ext cx="23570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9 8 5 3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9 7 6 3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T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880392" y="4132398"/>
            <a:ext cx="51870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skal gøre det let for makker  - meld ……..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882073" y="2547136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makker på din Dobling ?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3948982" y="3058923"/>
            <a:ext cx="2485967" cy="181588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da-DK" sz="2000" dirty="0"/>
          </a:p>
          <a:p>
            <a:pPr algn="ctr"/>
            <a:r>
              <a:rPr lang="da-DK" sz="7200" dirty="0">
                <a:solidFill>
                  <a:schemeClr val="bg1"/>
                </a:solidFill>
              </a:rPr>
              <a:t>D</a:t>
            </a:r>
          </a:p>
          <a:p>
            <a:pPr algn="ctr"/>
            <a:endParaRPr lang="da-DK" sz="20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02565" y="3054552"/>
            <a:ext cx="2632685" cy="226817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 T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7 4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9 8 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2481628" y="2125401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4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12612D2-11D2-344A-BDFF-5FE7019E1C69}"/>
              </a:ext>
            </a:extLst>
          </p:cNvPr>
          <p:cNvSpPr txBox="1"/>
          <p:nvPr/>
        </p:nvSpPr>
        <p:spPr>
          <a:xfrm>
            <a:off x="420425" y="4938008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</a:t>
            </a:r>
            <a:endParaRPr lang="da-DK" sz="4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9821E593-9F29-0847-A80A-61753DA77E41}"/>
              </a:ext>
            </a:extLst>
          </p:cNvPr>
          <p:cNvSpPr txBox="1"/>
          <p:nvPr/>
        </p:nvSpPr>
        <p:spPr>
          <a:xfrm>
            <a:off x="6857863" y="3439016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Han forventer du har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7230BD8C-DCAB-5E47-BDC5-04318B64F9EB}"/>
              </a:ext>
            </a:extLst>
          </p:cNvPr>
          <p:cNvSpPr txBox="1"/>
          <p:nvPr/>
        </p:nvSpPr>
        <p:spPr>
          <a:xfrm>
            <a:off x="1759842" y="5450062"/>
            <a:ext cx="102411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Dobling er oplysende men makker kan forvandle den til STRAF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70FDBE4-79E4-0741-9E12-11F2D86A419D}"/>
              </a:ext>
            </a:extLst>
          </p:cNvPr>
          <p:cNvSpPr txBox="1"/>
          <p:nvPr/>
        </p:nvSpPr>
        <p:spPr>
          <a:xfrm>
            <a:off x="119826" y="3098564"/>
            <a:ext cx="20436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9 8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B T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9 7 6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T 7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89714BF0-5DE3-AE4F-95FB-AFAF744E64DD}"/>
              </a:ext>
            </a:extLst>
          </p:cNvPr>
          <p:cNvSpPr txBox="1"/>
          <p:nvPr/>
        </p:nvSpPr>
        <p:spPr>
          <a:xfrm>
            <a:off x="3917248" y="3087975"/>
            <a:ext cx="2695783" cy="188418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♠︎ E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B 8 6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5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8 7 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2D6ED182-C867-5840-8AD1-E391A7AFE407}"/>
              </a:ext>
            </a:extLst>
          </p:cNvPr>
          <p:cNvSpPr txBox="1"/>
          <p:nvPr/>
        </p:nvSpPr>
        <p:spPr>
          <a:xfrm>
            <a:off x="10043311" y="3418984"/>
            <a:ext cx="2148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- MEN IKKE!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D474458-A4F8-C646-B326-E69B5A877B18}"/>
              </a:ext>
            </a:extLst>
          </p:cNvPr>
          <p:cNvSpPr txBox="1"/>
          <p:nvPr/>
        </p:nvSpPr>
        <p:spPr>
          <a:xfrm>
            <a:off x="5626216" y="4286699"/>
            <a:ext cx="87205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PAS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3EB163EB-D66E-964F-9512-E73E83F24473}"/>
              </a:ext>
            </a:extLst>
          </p:cNvPr>
          <p:cNvSpPr txBox="1"/>
          <p:nvPr/>
        </p:nvSpPr>
        <p:spPr>
          <a:xfrm>
            <a:off x="3926775" y="3050514"/>
            <a:ext cx="2632685" cy="226817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 T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7 4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9 8 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176AB908-3FED-2A4B-8894-621EED8BF360}"/>
              </a:ext>
            </a:extLst>
          </p:cNvPr>
          <p:cNvSpPr txBox="1"/>
          <p:nvPr/>
        </p:nvSpPr>
        <p:spPr>
          <a:xfrm>
            <a:off x="5744935" y="4316297"/>
            <a:ext cx="849323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2846C47-E704-5949-B8DF-3B35CDBA9DEC}"/>
              </a:ext>
            </a:extLst>
          </p:cNvPr>
          <p:cNvSpPr txBox="1"/>
          <p:nvPr/>
        </p:nvSpPr>
        <p:spPr>
          <a:xfrm>
            <a:off x="389361" y="4914446"/>
            <a:ext cx="1222361" cy="83804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AA9F611-F5F6-7B4B-9A4E-7AA19A31BDE6}"/>
              </a:ext>
            </a:extLst>
          </p:cNvPr>
          <p:cNvSpPr txBox="1"/>
          <p:nvPr/>
        </p:nvSpPr>
        <p:spPr>
          <a:xfrm>
            <a:off x="419883" y="4943477"/>
            <a:ext cx="1156440" cy="7984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307583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6" grpId="1" animBg="1"/>
      <p:bldP spid="17" grpId="0" animBg="1"/>
      <p:bldP spid="18" grpId="0"/>
      <p:bldP spid="6" grpId="0" animBg="1"/>
      <p:bldP spid="20" grpId="0" animBg="1"/>
      <p:bldP spid="19" grpId="0" animBg="1"/>
      <p:bldP spid="8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4346086"/>
              </p:ext>
            </p:extLst>
          </p:nvPr>
        </p:nvGraphicFramePr>
        <p:xfrm>
          <a:off x="330427" y="1993592"/>
          <a:ext cx="6102625" cy="3897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880392" y="2125401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102602" y="2745771"/>
            <a:ext cx="19118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B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B 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6 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6 5 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881079" y="2631140"/>
            <a:ext cx="5139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makker på din 4NT?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92515" y="2736071"/>
            <a:ext cx="1837918" cy="226817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 T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6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9  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2617430" y="2002290"/>
            <a:ext cx="8953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36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12612D2-11D2-344A-BDFF-5FE7019E1C69}"/>
              </a:ext>
            </a:extLst>
          </p:cNvPr>
          <p:cNvSpPr txBox="1"/>
          <p:nvPr/>
        </p:nvSpPr>
        <p:spPr>
          <a:xfrm>
            <a:off x="172228" y="4609450"/>
            <a:ext cx="120389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4NT</a:t>
            </a:r>
            <a:endParaRPr lang="da-DK" sz="36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9821E593-9F29-0847-A80A-61753DA77E41}"/>
              </a:ext>
            </a:extLst>
          </p:cNvPr>
          <p:cNvSpPr txBox="1"/>
          <p:nvPr/>
        </p:nvSpPr>
        <p:spPr>
          <a:xfrm>
            <a:off x="6880392" y="3590449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her?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7230BD8C-DCAB-5E47-BDC5-04318B64F9EB}"/>
              </a:ext>
            </a:extLst>
          </p:cNvPr>
          <p:cNvSpPr txBox="1"/>
          <p:nvPr/>
        </p:nvSpPr>
        <p:spPr>
          <a:xfrm>
            <a:off x="1759842" y="5270267"/>
            <a:ext cx="102411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4 NT viser begge majorfarver, mindst 5-4,  og en tro på at vi kan vinde mindst 5 i </a:t>
            </a:r>
            <a:r>
              <a:rPr lang="da-DK" sz="2400" b="1" dirty="0" err="1"/>
              <a:t>minor</a:t>
            </a:r>
            <a:endParaRPr lang="da-DK" sz="2400" b="1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176AB908-3FED-2A4B-8894-621EED8BF360}"/>
              </a:ext>
            </a:extLst>
          </p:cNvPr>
          <p:cNvSpPr txBox="1"/>
          <p:nvPr/>
        </p:nvSpPr>
        <p:spPr>
          <a:xfrm>
            <a:off x="4171284" y="4618804"/>
            <a:ext cx="74019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098C740A-B318-3344-AE0F-32C0293DE4ED}"/>
              </a:ext>
            </a:extLst>
          </p:cNvPr>
          <p:cNvSpPr txBox="1"/>
          <p:nvPr/>
        </p:nvSpPr>
        <p:spPr>
          <a:xfrm>
            <a:off x="171542" y="2804748"/>
            <a:ext cx="191188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B 3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B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6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6 5 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A5846F0F-3879-0F45-BB84-C003D35B805D}"/>
              </a:ext>
            </a:extLst>
          </p:cNvPr>
          <p:cNvSpPr txBox="1"/>
          <p:nvPr/>
        </p:nvSpPr>
        <p:spPr>
          <a:xfrm>
            <a:off x="102602" y="4589509"/>
            <a:ext cx="1477538" cy="70492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D9917163-9A0A-504C-A7CC-D80E4F497878}"/>
              </a:ext>
            </a:extLst>
          </p:cNvPr>
          <p:cNvSpPr txBox="1"/>
          <p:nvPr/>
        </p:nvSpPr>
        <p:spPr>
          <a:xfrm>
            <a:off x="2506706" y="4837592"/>
            <a:ext cx="1156440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0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ED3C280A-8262-A042-A192-6DE75E3FA46A}"/>
              </a:ext>
            </a:extLst>
          </p:cNvPr>
          <p:cNvSpPr txBox="1"/>
          <p:nvPr/>
        </p:nvSpPr>
        <p:spPr>
          <a:xfrm>
            <a:off x="324628" y="4761850"/>
            <a:ext cx="1156440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373520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1" grpId="0" animBg="1"/>
      <p:bldP spid="12" grpId="0" animBg="1"/>
      <p:bldP spid="13" grpId="0" animBg="1"/>
      <p:bldP spid="14" grpId="0"/>
      <p:bldP spid="15" grpId="0" animBg="1"/>
      <p:bldP spid="19" grpId="0" animBg="1"/>
      <p:bldP spid="22" grpId="0" animBg="1"/>
      <p:bldP spid="24" grpId="0" animBg="1"/>
      <p:bldP spid="23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678618"/>
              </p:ext>
            </p:extLst>
          </p:nvPr>
        </p:nvGraphicFramePr>
        <p:xfrm>
          <a:off x="308114" y="1990817"/>
          <a:ext cx="6102625" cy="3664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652588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880392" y="2125401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1394" y="2615379"/>
            <a:ext cx="20789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T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B 6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7 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7 4 3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904585" y="3416270"/>
            <a:ext cx="51870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Øst oven  på 6 ruder med denne hånd?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904585" y="2793531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på de 6 klør?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55237" y="2614851"/>
            <a:ext cx="2632685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9 8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T 8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K 8 5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2535949" y="1893430"/>
            <a:ext cx="94963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</a:t>
            </a:r>
            <a:endParaRPr lang="da-DK" sz="36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7230BD8C-DCAB-5E47-BDC5-04318B64F9EB}"/>
              </a:ext>
            </a:extLst>
          </p:cNvPr>
          <p:cNvSpPr txBox="1"/>
          <p:nvPr/>
        </p:nvSpPr>
        <p:spPr>
          <a:xfrm>
            <a:off x="305385" y="5424272"/>
            <a:ext cx="102411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Overmelding i fjendens farve betyder, at du har 2 farver at spille I ! 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176AB908-3FED-2A4B-8894-621EED8BF360}"/>
              </a:ext>
            </a:extLst>
          </p:cNvPr>
          <p:cNvSpPr txBox="1"/>
          <p:nvPr/>
        </p:nvSpPr>
        <p:spPr>
          <a:xfrm>
            <a:off x="3955237" y="4483195"/>
            <a:ext cx="849323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AA9F611-F5F6-7B4B-9A4E-7AA19A31BDE6}"/>
              </a:ext>
            </a:extLst>
          </p:cNvPr>
          <p:cNvSpPr txBox="1"/>
          <p:nvPr/>
        </p:nvSpPr>
        <p:spPr>
          <a:xfrm>
            <a:off x="2581200" y="4670415"/>
            <a:ext cx="1012047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262E3010-D66C-3547-9CB3-1E128FE1F760}"/>
              </a:ext>
            </a:extLst>
          </p:cNvPr>
          <p:cNvSpPr txBox="1"/>
          <p:nvPr/>
        </p:nvSpPr>
        <p:spPr>
          <a:xfrm>
            <a:off x="52897" y="4435835"/>
            <a:ext cx="94963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5♠︎</a:t>
            </a:r>
            <a:endParaRPr lang="da-DK" sz="36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47F043A8-C990-C741-8893-FA771924D7FE}"/>
              </a:ext>
            </a:extLst>
          </p:cNvPr>
          <p:cNvSpPr txBox="1"/>
          <p:nvPr/>
        </p:nvSpPr>
        <p:spPr>
          <a:xfrm>
            <a:off x="4832578" y="4502494"/>
            <a:ext cx="94963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36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FA5FD98F-07D9-B24E-A109-A277C487D489}"/>
              </a:ext>
            </a:extLst>
          </p:cNvPr>
          <p:cNvSpPr txBox="1"/>
          <p:nvPr/>
        </p:nvSpPr>
        <p:spPr>
          <a:xfrm>
            <a:off x="1137719" y="4435835"/>
            <a:ext cx="94963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36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D27A5E6-3BCF-CA4E-A995-668498C023AF}"/>
              </a:ext>
            </a:extLst>
          </p:cNvPr>
          <p:cNvSpPr txBox="1"/>
          <p:nvPr/>
        </p:nvSpPr>
        <p:spPr>
          <a:xfrm>
            <a:off x="3991054" y="2601017"/>
            <a:ext cx="2632685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9 8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7 5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K 8 5 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8F914E85-7C99-854F-8E9A-E6176C4F67AF}"/>
              </a:ext>
            </a:extLst>
          </p:cNvPr>
          <p:cNvSpPr txBox="1"/>
          <p:nvPr/>
        </p:nvSpPr>
        <p:spPr>
          <a:xfrm>
            <a:off x="5826610" y="4501397"/>
            <a:ext cx="1012047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1892126D-F9A8-824F-8020-B6C402705EEE}"/>
              </a:ext>
            </a:extLst>
          </p:cNvPr>
          <p:cNvSpPr txBox="1"/>
          <p:nvPr/>
        </p:nvSpPr>
        <p:spPr>
          <a:xfrm>
            <a:off x="5808826" y="4508101"/>
            <a:ext cx="109575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36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</p:spTree>
    <p:extLst>
      <p:ext uri="{BB962C8B-B14F-4D97-AF65-F5344CB8AC3E}">
        <p14:creationId xmlns:p14="http://schemas.microsoft.com/office/powerpoint/2010/main" val="299556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/>
      <p:bldP spid="11" grpId="0" animBg="1"/>
      <p:bldP spid="12" grpId="0" animBg="1"/>
      <p:bldP spid="15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520749"/>
              </p:ext>
            </p:extLst>
          </p:nvPr>
        </p:nvGraphicFramePr>
        <p:xfrm>
          <a:off x="660003" y="1964536"/>
          <a:ext cx="6102625" cy="3773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67181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353" y="804519"/>
            <a:ext cx="9762502" cy="1049235"/>
          </a:xfrm>
        </p:spPr>
        <p:txBody>
          <a:bodyPr>
            <a:normAutofit fontScale="90000"/>
          </a:bodyPr>
          <a:lstStyle/>
          <a:p>
            <a:r>
              <a:rPr lang="da-DK" sz="3600" dirty="0"/>
              <a:t>Balancering efter en spærrende indmelding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7947092" y="1926494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54492" y="2718525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 T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7 6 2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T 5 2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Jeg vil nok DOBLE. Er sparerne dårligere melder jeg 3 klør. 3 ruder er udgangskrav og pas er enten max. 7 </a:t>
            </a:r>
            <a:r>
              <a:rPr lang="da-DK" sz="2400" b="1" dirty="0" err="1"/>
              <a:t>hp</a:t>
            </a:r>
            <a:r>
              <a:rPr lang="da-DK" sz="2400" b="1" dirty="0"/>
              <a:t> eller en kravpas 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5182395" y="2822300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7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8 7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9 8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9 4 3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780142" y="1946990"/>
            <a:ext cx="122109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000" dirty="0"/>
              <a:t>2 ♥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1608561" y="302023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︎♣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314203" y="386348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3E6F17CC-2453-C64D-B59A-1956455EB1C4}"/>
              </a:ext>
            </a:extLst>
          </p:cNvPr>
          <p:cNvSpPr txBox="1"/>
          <p:nvPr/>
        </p:nvSpPr>
        <p:spPr>
          <a:xfrm>
            <a:off x="7998496" y="2424573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1176DAA8-7787-8144-AA8A-32FCC9455FA7}"/>
              </a:ext>
            </a:extLst>
          </p:cNvPr>
          <p:cNvSpPr txBox="1"/>
          <p:nvPr/>
        </p:nvSpPr>
        <p:spPr>
          <a:xfrm>
            <a:off x="9476474" y="2427111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49AA9048-4663-AB4C-A854-8C1160A48D79}"/>
              </a:ext>
            </a:extLst>
          </p:cNvPr>
          <p:cNvSpPr txBox="1"/>
          <p:nvPr/>
        </p:nvSpPr>
        <p:spPr>
          <a:xfrm>
            <a:off x="8006264" y="3287889"/>
            <a:ext cx="1012374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D?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2B9F59B6-F347-9A43-BACE-EEA2EE5E58FF}"/>
              </a:ext>
            </a:extLst>
          </p:cNvPr>
          <p:cNvSpPr txBox="1"/>
          <p:nvPr/>
        </p:nvSpPr>
        <p:spPr>
          <a:xfrm>
            <a:off x="9159280" y="3282573"/>
            <a:ext cx="1616240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Pas?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7F29C0F-E75E-4649-8165-5EEB1AD07FDC}"/>
              </a:ext>
            </a:extLst>
          </p:cNvPr>
          <p:cNvSpPr txBox="1"/>
          <p:nvPr/>
        </p:nvSpPr>
        <p:spPr>
          <a:xfrm>
            <a:off x="10902732" y="2659746"/>
            <a:ext cx="101237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Eller noget 5.?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55086D4-066C-D647-86A3-F0E0781320CA}"/>
              </a:ext>
            </a:extLst>
          </p:cNvPr>
          <p:cNvSpPr txBox="1"/>
          <p:nvPr/>
        </p:nvSpPr>
        <p:spPr>
          <a:xfrm>
            <a:off x="7985065" y="4217427"/>
            <a:ext cx="3930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Der er ikke noget entydigt rigtigt svar.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265497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4" grpId="0" animBg="1"/>
      <p:bldP spid="8" grpId="0"/>
      <p:bldP spid="10" grpId="0" animBg="1"/>
      <p:bldP spid="13" grpId="0" animBg="1"/>
      <p:bldP spid="15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660003" y="1964536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353" y="804519"/>
            <a:ext cx="9762502" cy="1049235"/>
          </a:xfrm>
        </p:spPr>
        <p:txBody>
          <a:bodyPr>
            <a:normAutofit/>
          </a:bodyPr>
          <a:lstStyle/>
          <a:p>
            <a:r>
              <a:rPr lang="da-DK" sz="3600" dirty="0"/>
              <a:t>Balancering efter en indmelding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7947092" y="2043319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50230" y="2875993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D 7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7 6 2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B T 5 2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769441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200" b="1" dirty="0"/>
              <a:t>Der er ikke noget entydigt svar.  Jeg vil nok melde 2 ruder. 2 klør kan sætte partnerskabet på en prøve da makker kan have 2/3 klør . Pas er enten max. 7 </a:t>
            </a:r>
            <a:r>
              <a:rPr lang="da-DK" sz="2200" b="1" dirty="0" err="1"/>
              <a:t>hp</a:t>
            </a:r>
            <a:r>
              <a:rPr lang="da-DK" sz="2200" b="1" dirty="0"/>
              <a:t> eller en kravpas!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5185282" y="2951005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8 6 5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B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 8 7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812039" y="2181818"/>
            <a:ext cx="118878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1 </a:t>
            </a:r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endParaRPr lang="da-DK" sz="4400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1608561" y="302023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︎♣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314203" y="386348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3E6F17CC-2453-C64D-B59A-1956455EB1C4}"/>
              </a:ext>
            </a:extLst>
          </p:cNvPr>
          <p:cNvSpPr txBox="1"/>
          <p:nvPr/>
        </p:nvSpPr>
        <p:spPr>
          <a:xfrm>
            <a:off x="8082386" y="2787973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1176DAA8-7787-8144-AA8A-32FCC9455FA7}"/>
              </a:ext>
            </a:extLst>
          </p:cNvPr>
          <p:cNvSpPr txBox="1"/>
          <p:nvPr/>
        </p:nvSpPr>
        <p:spPr>
          <a:xfrm>
            <a:off x="9698625" y="2799645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49AA9048-4663-AB4C-A854-8C1160A48D79}"/>
              </a:ext>
            </a:extLst>
          </p:cNvPr>
          <p:cNvSpPr txBox="1"/>
          <p:nvPr/>
        </p:nvSpPr>
        <p:spPr>
          <a:xfrm>
            <a:off x="8095266" y="3778848"/>
            <a:ext cx="1012374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D?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2B9F59B6-F347-9A43-BACE-EEA2EE5E58FF}"/>
              </a:ext>
            </a:extLst>
          </p:cNvPr>
          <p:cNvSpPr txBox="1"/>
          <p:nvPr/>
        </p:nvSpPr>
        <p:spPr>
          <a:xfrm>
            <a:off x="9452907" y="3788492"/>
            <a:ext cx="1616240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Pas?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7F29C0F-E75E-4649-8165-5EEB1AD07FDC}"/>
              </a:ext>
            </a:extLst>
          </p:cNvPr>
          <p:cNvSpPr txBox="1"/>
          <p:nvPr/>
        </p:nvSpPr>
        <p:spPr>
          <a:xfrm>
            <a:off x="11191818" y="3209502"/>
            <a:ext cx="101237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Eller noget 5.?</a:t>
            </a:r>
          </a:p>
        </p:txBody>
      </p:sp>
    </p:spTree>
    <p:extLst>
      <p:ext uri="{BB962C8B-B14F-4D97-AF65-F5344CB8AC3E}">
        <p14:creationId xmlns:p14="http://schemas.microsoft.com/office/powerpoint/2010/main" val="245386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4" grpId="0" animBg="1"/>
      <p:bldP spid="8" grpId="0"/>
      <p:bldP spid="10" grpId="0" animBg="1"/>
      <p:bldP spid="13" grpId="0" animBg="1"/>
      <p:bldP spid="15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{514C83D8-D661-5241-9BCD-FE01753F8FBD}tf10001119</Template>
  <TotalTime>19466</TotalTime>
  <Words>3377</Words>
  <Application>Microsoft Macintosh PowerPoint</Application>
  <PresentationFormat>Widescreen</PresentationFormat>
  <Paragraphs>728</Paragraphs>
  <Slides>33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33</vt:i4>
      </vt:variant>
    </vt:vector>
  </HeadingPairs>
  <TitlesOfParts>
    <vt:vector size="37" baseType="lpstr">
      <vt:lpstr>Arial</vt:lpstr>
      <vt:lpstr>Calibri</vt:lpstr>
      <vt:lpstr>Gill Sans MT</vt:lpstr>
      <vt:lpstr>Galleri</vt:lpstr>
      <vt:lpstr>Meldeteknik på højt niveau</vt:lpstr>
      <vt:lpstr>Balancering</vt:lpstr>
      <vt:lpstr>Balancering</vt:lpstr>
      <vt:lpstr>Balancering</vt:lpstr>
      <vt:lpstr>Balancering</vt:lpstr>
      <vt:lpstr>Balancering</vt:lpstr>
      <vt:lpstr>Balancering</vt:lpstr>
      <vt:lpstr>Balancering efter en spærrende indmelding</vt:lpstr>
      <vt:lpstr>Balancering efter en indmelding</vt:lpstr>
      <vt:lpstr>Balancering</vt:lpstr>
      <vt:lpstr>Når fjenden spærrer videre</vt:lpstr>
      <vt:lpstr>Støt med støtte !?</vt:lpstr>
      <vt:lpstr>Støt med støtte !?</vt:lpstr>
      <vt:lpstr>Støt med støtte !?</vt:lpstr>
      <vt:lpstr>Støt med støtte - boksprincippet</vt:lpstr>
      <vt:lpstr>Støt med støtte !? – som svarer</vt:lpstr>
      <vt:lpstr>Støt med støtte  - på tre trinnet</vt:lpstr>
      <vt:lpstr>Støt med støtte – på tretrinnet</vt:lpstr>
      <vt:lpstr>Støt med støtte – 4. farve krav !?</vt:lpstr>
      <vt:lpstr>Støt med støtte – 4. farve krav !?</vt:lpstr>
      <vt:lpstr>Støt med støtte  - tæl til otte</vt:lpstr>
      <vt:lpstr>Støt med støtte  - misS fit</vt:lpstr>
      <vt:lpstr>Støt med støtte  – udgang eller ej?!</vt:lpstr>
      <vt:lpstr>Vi tager nogle flere eksempler på boksprincippet</vt:lpstr>
      <vt:lpstr>Box princippet – når der er passet!</vt:lpstr>
      <vt:lpstr>Box princippet: Balancering</vt:lpstr>
      <vt:lpstr>Box princippet - Når åbner genmelder sin minor farve</vt:lpstr>
      <vt:lpstr>Box princippet – når der balanceres</vt:lpstr>
      <vt:lpstr>Har I eksempler på flere box principper?</vt:lpstr>
      <vt:lpstr>Taber beregning</vt:lpstr>
      <vt:lpstr>Kort om taberberegningen  </vt:lpstr>
      <vt:lpstr>Antal tabere fordelt på pointintervaller  en oversigt </vt:lpstr>
      <vt:lpstr>En vurdering efter taberberegningen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Michael Staub</dc:creator>
  <cp:lastModifiedBy>Michael Staub</cp:lastModifiedBy>
  <cp:revision>88</cp:revision>
  <dcterms:created xsi:type="dcterms:W3CDTF">2018-11-22T18:07:13Z</dcterms:created>
  <dcterms:modified xsi:type="dcterms:W3CDTF">2023-06-28T13:55:01Z</dcterms:modified>
</cp:coreProperties>
</file>