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4"/>
  </p:notesMasterIdLst>
  <p:sldIdLst>
    <p:sldId id="481" r:id="rId2"/>
    <p:sldId id="469" r:id="rId3"/>
    <p:sldId id="452" r:id="rId4"/>
    <p:sldId id="466" r:id="rId5"/>
    <p:sldId id="464" r:id="rId6"/>
    <p:sldId id="440" r:id="rId7"/>
    <p:sldId id="441" r:id="rId8"/>
    <p:sldId id="468" r:id="rId9"/>
    <p:sldId id="662" r:id="rId10"/>
    <p:sldId id="443" r:id="rId11"/>
    <p:sldId id="445" r:id="rId12"/>
    <p:sldId id="450" r:id="rId13"/>
    <p:sldId id="482" r:id="rId14"/>
    <p:sldId id="551" r:id="rId15"/>
    <p:sldId id="552" r:id="rId16"/>
    <p:sldId id="555" r:id="rId17"/>
    <p:sldId id="556" r:id="rId18"/>
    <p:sldId id="557" r:id="rId19"/>
    <p:sldId id="558" r:id="rId20"/>
    <p:sldId id="559" r:id="rId21"/>
    <p:sldId id="561" r:id="rId22"/>
    <p:sldId id="590" r:id="rId23"/>
    <p:sldId id="569" r:id="rId24"/>
    <p:sldId id="570" r:id="rId25"/>
    <p:sldId id="588" r:id="rId26"/>
    <p:sldId id="563" r:id="rId27"/>
    <p:sldId id="562" r:id="rId28"/>
    <p:sldId id="663" r:id="rId29"/>
    <p:sldId id="564" r:id="rId30"/>
    <p:sldId id="567" r:id="rId31"/>
    <p:sldId id="568" r:id="rId32"/>
    <p:sldId id="566" r:id="rId33"/>
    <p:sldId id="592" r:id="rId34"/>
    <p:sldId id="459" r:id="rId35"/>
    <p:sldId id="591" r:id="rId36"/>
    <p:sldId id="256" r:id="rId37"/>
    <p:sldId id="514" r:id="rId38"/>
    <p:sldId id="507" r:id="rId39"/>
    <p:sldId id="508" r:id="rId40"/>
    <p:sldId id="518" r:id="rId41"/>
    <p:sldId id="593" r:id="rId42"/>
    <p:sldId id="483" r:id="rId43"/>
    <p:sldId id="594" r:id="rId44"/>
    <p:sldId id="659" r:id="rId45"/>
    <p:sldId id="509" r:id="rId46"/>
    <p:sldId id="510" r:id="rId47"/>
    <p:sldId id="511" r:id="rId48"/>
    <p:sldId id="526" r:id="rId49"/>
    <p:sldId id="528" r:id="rId50"/>
    <p:sldId id="660" r:id="rId51"/>
    <p:sldId id="517" r:id="rId52"/>
    <p:sldId id="519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Wfsnz7OYVKrgp0aDfE+tA==" hashData="C2h2BnRSLNrZUVK3DOBObK05cUZynjugchog+3+wf/oDH4gatQJ+0tKvd9MEj1lQbwOu3/xCS31qgGVCZuukf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1427"/>
  </p:normalViewPr>
  <p:slideViewPr>
    <p:cSldViewPr snapToGrid="0" snapToObjects="1">
      <p:cViewPr varScale="1">
        <p:scale>
          <a:sx n="115" d="100"/>
          <a:sy n="115" d="100"/>
        </p:scale>
        <p:origin x="10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A2295-67AB-DE49-9863-BEFDCE856560}" type="datetimeFigureOut">
              <a:rPr lang="da-DK" smtClean="0"/>
              <a:t>28.06.2023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B8C17-2B51-0044-8B45-EB74938B47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461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NS4, kap 8, side 86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3F0B-C772-4887-AD3D-A62817632069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249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F0F48-C3E7-E648-AB18-0F42EBEDDE01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129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F0F48-C3E7-E648-AB18-0F42EBEDDE01}" type="slidenum">
              <a:rPr lang="da-DK" smtClean="0"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958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F0F48-C3E7-E648-AB18-0F42EBEDDE01}" type="slidenum">
              <a:rPr lang="da-DK" smtClean="0"/>
              <a:t>47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604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B8D-D448-D34F-B4E9-17445586D18B}" type="datetimeFigureOut">
              <a:rPr lang="da-DK" smtClean="0"/>
              <a:t>28.06.2023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4E55A92-494A-BF4C-9DE6-50938C7A19E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27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B8D-D448-D34F-B4E9-17445586D18B}" type="datetimeFigureOut">
              <a:rPr lang="da-DK" smtClean="0"/>
              <a:t>28.06.2023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A92-494A-BF4C-9DE6-50938C7A19E0}" type="slidenum">
              <a:rPr lang="da-DK" smtClean="0"/>
              <a:t>‹nr.›</a:t>
            </a:fld>
            <a:endParaRPr lang="da-DK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3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B8D-D448-D34F-B4E9-17445586D18B}" type="datetimeFigureOut">
              <a:rPr lang="da-DK" smtClean="0"/>
              <a:t>28.06.2023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A92-494A-BF4C-9DE6-50938C7A19E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1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B8D-D448-D34F-B4E9-17445586D18B}" type="datetimeFigureOut">
              <a:rPr lang="da-DK" smtClean="0"/>
              <a:t>28.06.2023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A92-494A-BF4C-9DE6-50938C7A19E0}" type="slidenum">
              <a:rPr lang="da-DK" smtClean="0"/>
              <a:t>‹nr.›</a:t>
            </a:fld>
            <a:endParaRPr lang="da-D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7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B8D-D448-D34F-B4E9-17445586D18B}" type="datetimeFigureOut">
              <a:rPr lang="da-DK" smtClean="0"/>
              <a:t>28.06.2023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A92-494A-BF4C-9DE6-50938C7A19E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08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B8D-D448-D34F-B4E9-17445586D18B}" type="datetimeFigureOut">
              <a:rPr lang="da-DK" smtClean="0"/>
              <a:t>28.06.2023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A92-494A-BF4C-9DE6-50938C7A19E0}" type="slidenum">
              <a:rPr lang="da-DK" smtClean="0"/>
              <a:t>‹nr.›</a:t>
            </a:fld>
            <a:endParaRPr lang="da-DK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B8D-D448-D34F-B4E9-17445586D18B}" type="datetimeFigureOut">
              <a:rPr lang="da-DK" smtClean="0"/>
              <a:t>28.06.2023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A92-494A-BF4C-9DE6-50938C7A19E0}" type="slidenum">
              <a:rPr lang="da-DK" smtClean="0"/>
              <a:t>‹nr.›</a:t>
            </a:fld>
            <a:endParaRPr lang="da-DK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71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B8D-D448-D34F-B4E9-17445586D18B}" type="datetimeFigureOut">
              <a:rPr lang="da-DK" smtClean="0"/>
              <a:t>28.06.2023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A92-494A-BF4C-9DE6-50938C7A19E0}" type="slidenum">
              <a:rPr lang="da-DK" smtClean="0"/>
              <a:t>‹nr.›</a:t>
            </a:fld>
            <a:endParaRPr lang="da-DK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65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B8D-D448-D34F-B4E9-17445586D18B}" type="datetimeFigureOut">
              <a:rPr lang="da-DK" smtClean="0"/>
              <a:t>28.06.2023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A92-494A-BF4C-9DE6-50938C7A19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7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B8D-D448-D34F-B4E9-17445586D18B}" type="datetimeFigureOut">
              <a:rPr lang="da-DK" smtClean="0"/>
              <a:t>28.06.2023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A92-494A-BF4C-9DE6-50938C7A19E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6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F277B8D-D448-D34F-B4E9-17445586D18B}" type="datetimeFigureOut">
              <a:rPr lang="da-DK" smtClean="0"/>
              <a:t>28.06.2023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A92-494A-BF4C-9DE6-50938C7A19E0}" type="slidenum">
              <a:rPr lang="da-DK" smtClean="0"/>
              <a:t>‹nr.›</a:t>
            </a:fld>
            <a:endParaRPr lang="da-D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50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77B8D-D448-D34F-B4E9-17445586D18B}" type="datetimeFigureOut">
              <a:rPr lang="da-DK" smtClean="0"/>
              <a:t>28.06.2023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4E55A92-494A-BF4C-9DE6-50938C7A19E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06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tiff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9.tif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tif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tif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9.tif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tif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tif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365BD-5059-7F46-BAA2-1F2EA16B0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da-DK" sz="4000" b="1" dirty="0" err="1"/>
              <a:t>SpilføriNg</a:t>
            </a:r>
            <a:r>
              <a:rPr lang="da-DK" sz="4000" b="1" dirty="0"/>
              <a:t> fra øverste hylde</a:t>
            </a:r>
            <a:endParaRPr lang="da-DK" sz="27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68A7E3D-A3C7-EE48-B167-F1481DB5FD6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223" y="467834"/>
            <a:ext cx="4495141" cy="426266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750C7BD9-9625-26F3-D9D7-56C774407246}"/>
              </a:ext>
            </a:extLst>
          </p:cNvPr>
          <p:cNvSpPr txBox="1"/>
          <p:nvPr/>
        </p:nvSpPr>
        <p:spPr>
          <a:xfrm>
            <a:off x="4752753" y="4084170"/>
            <a:ext cx="7017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Vi starter med dagens hovedemne – spilføring. Så kan I altid slappe lidt af når vi kommer til grundsystemet</a:t>
            </a:r>
          </a:p>
        </p:txBody>
      </p:sp>
    </p:spTree>
    <p:extLst>
      <p:ext uri="{BB962C8B-B14F-4D97-AF65-F5344CB8AC3E}">
        <p14:creationId xmlns:p14="http://schemas.microsoft.com/office/powerpoint/2010/main" val="63169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A6B89-A84F-F94C-A691-7274714B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Hvordan sidder kortene fordelt hos modstanderne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86610D-56DF-9544-B582-EFDC9F52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b="1" dirty="0"/>
              <a:t>Har en modstander doblet eller alene været aktiv -  sidder pointene skævt fordelt.</a:t>
            </a:r>
          </a:p>
          <a:p>
            <a:pPr lvl="1"/>
            <a:r>
              <a:rPr lang="da-DK" sz="2400" b="1" dirty="0"/>
              <a:t>Knibninger foregår gennem den stærke hånd</a:t>
            </a:r>
          </a:p>
          <a:p>
            <a:pPr lvl="1"/>
            <a:r>
              <a:rPr lang="da-DK" sz="2400" b="1" dirty="0"/>
              <a:t>Undgå de knibninger der skal tages gennem den svage hånd. </a:t>
            </a:r>
          </a:p>
          <a:p>
            <a:pPr lvl="1"/>
            <a:r>
              <a:rPr lang="da-DK" sz="2400" b="1" dirty="0"/>
              <a:t>Sæt så vidt muligt den ”stærke” spiller ind på hendes rejste stik – hun er måske slutspillet! – Det er ofte her de snu spilfører finder deres ekstra stik!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28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A6B89-A84F-F94C-A691-7274714B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400" b="1" dirty="0"/>
              <a:t>Hvordan sidder kortene fordelt hos modstanderne  – negative slutninger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86610D-56DF-9544-B582-EFDC9F52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b="1" dirty="0"/>
              <a:t>Har modstanderne IKKE været aktive, sidder pointene sikkert jævnt fordelt og der er ingen der sidder med en 5+ farve af en rimelig kvalitet!</a:t>
            </a:r>
          </a:p>
          <a:p>
            <a:pPr lvl="1"/>
            <a:r>
              <a:rPr lang="da-DK" sz="2400" b="1" dirty="0"/>
              <a:t>Knibninger og opspil tages på teknisk bedste vis.</a:t>
            </a:r>
          </a:p>
          <a:p>
            <a:pPr lvl="1"/>
            <a:r>
              <a:rPr lang="da-DK" sz="2400" b="1" dirty="0"/>
              <a:t>Mangler der to esser eller to konger er de sikkert jævnt fordelt på de to modspilshænder. </a:t>
            </a:r>
          </a:p>
          <a:p>
            <a:pPr marL="457200" lvl="1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224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6174E-FD3B-A545-8270-94E5D46E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Hvordan sidder kortene?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62AD45DD-4E63-1B44-9F36-EDA65EE8E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525146"/>
              </p:ext>
            </p:extLst>
          </p:nvPr>
        </p:nvGraphicFramePr>
        <p:xfrm>
          <a:off x="1445847" y="1853754"/>
          <a:ext cx="6735594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714">
                  <a:extLst>
                    <a:ext uri="{9D8B030D-6E8A-4147-A177-3AD203B41FA5}">
                      <a16:colId xmlns:a16="http://schemas.microsoft.com/office/drawing/2014/main" val="152968680"/>
                    </a:ext>
                  </a:extLst>
                </a:gridCol>
                <a:gridCol w="1716953">
                  <a:extLst>
                    <a:ext uri="{9D8B030D-6E8A-4147-A177-3AD203B41FA5}">
                      <a16:colId xmlns:a16="http://schemas.microsoft.com/office/drawing/2014/main" val="385366811"/>
                    </a:ext>
                  </a:extLst>
                </a:gridCol>
                <a:gridCol w="3037927">
                  <a:extLst>
                    <a:ext uri="{9D8B030D-6E8A-4147-A177-3AD203B41FA5}">
                      <a16:colId xmlns:a16="http://schemas.microsoft.com/office/drawing/2014/main" val="4146855904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4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EK9 </a:t>
                      </a:r>
                    </a:p>
                    <a:p>
                      <a:r>
                        <a:rPr lang="da-DK" sz="24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B82</a:t>
                      </a:r>
                    </a:p>
                    <a:p>
                      <a:r>
                        <a:rPr lang="da-DK" sz="24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82</a:t>
                      </a:r>
                    </a:p>
                    <a:p>
                      <a:r>
                        <a:rPr lang="da-DK" sz="24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EKT43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400" dirty="0"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27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4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/>
                        <a:t>N</a:t>
                      </a:r>
                    </a:p>
                    <a:p>
                      <a:pPr algn="l"/>
                      <a:r>
                        <a:rPr lang="da-DK" sz="2400" b="1" dirty="0"/>
                        <a:t>V            Ø</a:t>
                      </a:r>
                    </a:p>
                    <a:p>
                      <a:pPr algn="ctr"/>
                      <a:r>
                        <a:rPr lang="da-DK" sz="2400" b="1" dirty="0"/>
                        <a:t>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4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31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BT432 </a:t>
                      </a:r>
                    </a:p>
                    <a:p>
                      <a:r>
                        <a:rPr lang="da-DK" sz="24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E54</a:t>
                      </a:r>
                    </a:p>
                    <a:p>
                      <a:r>
                        <a:rPr lang="da-DK" sz="24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KB</a:t>
                      </a:r>
                    </a:p>
                    <a:p>
                      <a:r>
                        <a:rPr lang="da-DK" sz="24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D52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      </a:t>
                      </a:r>
                      <a:endParaRPr lang="da-DK" sz="24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21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4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157417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3F4F0BAC-5A27-E147-BA5E-7369391F8C3C}"/>
              </a:ext>
            </a:extLst>
          </p:cNvPr>
          <p:cNvSpPr txBox="1"/>
          <p:nvPr/>
        </p:nvSpPr>
        <p:spPr>
          <a:xfrm>
            <a:off x="1515927" y="3307864"/>
            <a:ext cx="17797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♠︎  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76</a:t>
            </a:r>
          </a:p>
          <a:p>
            <a:r>
              <a:rPr lang="da-DK" sz="2400" b="1" dirty="0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♥︎  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KDT97 </a:t>
            </a:r>
          </a:p>
          <a:p>
            <a:r>
              <a:rPr lang="da-DK" sz="2400" b="1" dirty="0">
                <a:solidFill>
                  <a:srgbClr val="FFC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♦︎  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ED954</a:t>
            </a:r>
          </a:p>
          <a:p>
            <a:r>
              <a:rPr lang="da-DK" sz="2400" b="1" dirty="0">
                <a:solidFill>
                  <a:srgbClr val="00B05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♣︎  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</a:t>
            </a:r>
          </a:p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471A297-F5AD-4B47-97AA-EFF20CDBA8FA}"/>
              </a:ext>
            </a:extLst>
          </p:cNvPr>
          <p:cNvSpPr txBox="1"/>
          <p:nvPr/>
        </p:nvSpPr>
        <p:spPr>
          <a:xfrm>
            <a:off x="5338916" y="3245961"/>
            <a:ext cx="1401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♠︎  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D85</a:t>
            </a:r>
          </a:p>
          <a:p>
            <a:r>
              <a:rPr lang="da-DK" sz="2400" b="1" dirty="0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♥︎  </a:t>
            </a:r>
            <a:r>
              <a:rPr lang="da-DK" sz="2400" b="1" dirty="0">
                <a:ea typeface="Apple Color Emoji" pitchFamily="2" charset="0"/>
                <a:cs typeface="Apple Symbols" panose="02000000000000000000" pitchFamily="2" charset="-79"/>
              </a:rPr>
              <a:t>63</a:t>
            </a:r>
          </a:p>
          <a:p>
            <a:r>
              <a:rPr lang="da-DK" sz="2400" b="1" dirty="0">
                <a:solidFill>
                  <a:srgbClr val="FFC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♦︎  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T763 </a:t>
            </a:r>
          </a:p>
          <a:p>
            <a:r>
              <a:rPr lang="da-DK" sz="2400" b="1" dirty="0">
                <a:solidFill>
                  <a:srgbClr val="00B05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♣︎  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9876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03DE43C-BE1C-2E47-B1EA-9568C474C9DA}"/>
              </a:ext>
            </a:extLst>
          </p:cNvPr>
          <p:cNvSpPr txBox="1"/>
          <p:nvPr/>
        </p:nvSpPr>
        <p:spPr>
          <a:xfrm>
            <a:off x="7229204" y="1983241"/>
            <a:ext cx="2652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Kontrakt: 4</a:t>
            </a:r>
            <a:r>
              <a:rPr lang="da-DK" sz="24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♠︎ </a:t>
            </a:r>
            <a:r>
              <a:rPr lang="da-DK" sz="2400" b="1" dirty="0">
                <a:solidFill>
                  <a:srgbClr val="00B05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 </a:t>
            </a:r>
            <a:r>
              <a:rPr lang="da-DK" sz="2400" b="1" dirty="0"/>
              <a:t>i syd</a:t>
            </a:r>
          </a:p>
          <a:p>
            <a:endParaRPr lang="da-DK" sz="2400" b="1" dirty="0"/>
          </a:p>
          <a:p>
            <a:r>
              <a:rPr lang="da-DK" sz="2400" b="1" dirty="0"/>
              <a:t>Udspil: </a:t>
            </a:r>
            <a:r>
              <a:rPr lang="da-DK" sz="2400" b="1" dirty="0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K – vil I vide mere?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D77ED67-1BA8-DE08-7229-E85AD4756B68}"/>
              </a:ext>
            </a:extLst>
          </p:cNvPr>
          <p:cNvSpPr txBox="1"/>
          <p:nvPr/>
        </p:nvSpPr>
        <p:spPr>
          <a:xfrm>
            <a:off x="7585364" y="4051720"/>
            <a:ext cx="403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V         N        Ø          S</a:t>
            </a:r>
          </a:p>
          <a:p>
            <a:endParaRPr lang="da-DK" sz="1800" b="1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685409E2-5813-558B-7E95-327192F411FD}"/>
              </a:ext>
            </a:extLst>
          </p:cNvPr>
          <p:cNvSpPr txBox="1"/>
          <p:nvPr/>
        </p:nvSpPr>
        <p:spPr>
          <a:xfrm>
            <a:off x="7437840" y="4572936"/>
            <a:ext cx="7388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sz="24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︎</a:t>
            </a:r>
            <a:endParaRPr lang="da-DK" sz="2400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224EFDF-8B2F-FB32-8AD9-B2D694D2F843}"/>
              </a:ext>
            </a:extLst>
          </p:cNvPr>
          <p:cNvSpPr txBox="1"/>
          <p:nvPr/>
        </p:nvSpPr>
        <p:spPr>
          <a:xfrm>
            <a:off x="8413859" y="4563481"/>
            <a:ext cx="7388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2</a:t>
            </a:r>
            <a:r>
              <a:rPr lang="da-DK" sz="2400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1A0EAF37-5C66-64BE-8669-24FC472EA661}"/>
              </a:ext>
            </a:extLst>
          </p:cNvPr>
          <p:cNvSpPr txBox="1"/>
          <p:nvPr/>
        </p:nvSpPr>
        <p:spPr>
          <a:xfrm>
            <a:off x="9400575" y="4563481"/>
            <a:ext cx="738879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Pas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6204571-BAF4-1A3E-9F70-1D63EF4A7575}"/>
              </a:ext>
            </a:extLst>
          </p:cNvPr>
          <p:cNvSpPr txBox="1"/>
          <p:nvPr/>
        </p:nvSpPr>
        <p:spPr>
          <a:xfrm>
            <a:off x="10387291" y="4559551"/>
            <a:ext cx="7388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2♠︎</a:t>
            </a:r>
            <a:endParaRPr lang="da-DK" sz="2400" dirty="0">
              <a:solidFill>
                <a:srgbClr val="FF000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6F07AA52-AE27-3887-CD9D-3F74697B0E2E}"/>
              </a:ext>
            </a:extLst>
          </p:cNvPr>
          <p:cNvSpPr txBox="1"/>
          <p:nvPr/>
        </p:nvSpPr>
        <p:spPr>
          <a:xfrm>
            <a:off x="8413858" y="5210253"/>
            <a:ext cx="7388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4♠︎</a:t>
            </a:r>
            <a:endParaRPr lang="da-DK" sz="2400" dirty="0">
              <a:solidFill>
                <a:srgbClr val="FF000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5E496C7B-6986-C93B-F84C-5FBCE73D65FE}"/>
              </a:ext>
            </a:extLst>
          </p:cNvPr>
          <p:cNvSpPr txBox="1"/>
          <p:nvPr/>
        </p:nvSpPr>
        <p:spPr>
          <a:xfrm>
            <a:off x="7437839" y="5210254"/>
            <a:ext cx="7388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3</a:t>
            </a:r>
            <a:r>
              <a:rPr lang="da-DK" sz="2400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BCA4718D-6CBE-454B-13F0-E617F4C86418}"/>
              </a:ext>
            </a:extLst>
          </p:cNvPr>
          <p:cNvSpPr txBox="1"/>
          <p:nvPr/>
        </p:nvSpPr>
        <p:spPr>
          <a:xfrm>
            <a:off x="9408495" y="5210253"/>
            <a:ext cx="738879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Pas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E688268-008D-F9A7-D0CC-4829D31DB2DF}"/>
              </a:ext>
            </a:extLst>
          </p:cNvPr>
          <p:cNvSpPr txBox="1"/>
          <p:nvPr/>
        </p:nvSpPr>
        <p:spPr>
          <a:xfrm>
            <a:off x="10403132" y="5204270"/>
            <a:ext cx="738879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Pas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ABDB3CD5-1986-E0AF-335E-5EB174F57817}"/>
              </a:ext>
            </a:extLst>
          </p:cNvPr>
          <p:cNvSpPr txBox="1"/>
          <p:nvPr/>
        </p:nvSpPr>
        <p:spPr>
          <a:xfrm>
            <a:off x="218793" y="1980644"/>
            <a:ext cx="29178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b="1" dirty="0"/>
              <a:t>Lav en spilleplan udelukkende ud fra meldingerne!</a:t>
            </a:r>
          </a:p>
        </p:txBody>
      </p:sp>
    </p:spTree>
    <p:extLst>
      <p:ext uri="{BB962C8B-B14F-4D97-AF65-F5344CB8AC3E}">
        <p14:creationId xmlns:p14="http://schemas.microsoft.com/office/powerpoint/2010/main" val="7717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9CD79-675C-B6D5-7531-EF2E9C49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klar til at lægge et kort til fra bordet?!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6E3365-F2F8-2417-7185-35D09C30B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4800" b="1" dirty="0">
                <a:solidFill>
                  <a:schemeClr val="accent2"/>
                </a:solidFill>
              </a:rPr>
              <a:t>Farvebehandling</a:t>
            </a:r>
          </a:p>
        </p:txBody>
      </p:sp>
    </p:spTree>
    <p:extLst>
      <p:ext uri="{BB962C8B-B14F-4D97-AF65-F5344CB8AC3E}">
        <p14:creationId xmlns:p14="http://schemas.microsoft.com/office/powerpoint/2010/main" val="11421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58801"/>
            <a:ext cx="9603275" cy="1294954"/>
          </a:xfrm>
        </p:spPr>
        <p:txBody>
          <a:bodyPr>
            <a:normAutofit fontScale="90000"/>
          </a:bodyPr>
          <a:lstStyle/>
          <a:p>
            <a:r>
              <a:rPr lang="da-DK" sz="3600" b="1" dirty="0"/>
              <a:t>Trækning af sikre stik</a:t>
            </a:r>
            <a:br>
              <a:rPr lang="da-DK" dirty="0"/>
            </a:br>
            <a:br>
              <a:rPr lang="da-DK" dirty="0"/>
            </a:br>
            <a:r>
              <a:rPr lang="da-DK" sz="2700" dirty="0"/>
              <a:t>Tag dine stik på bedste vis</a:t>
            </a:r>
            <a:br>
              <a:rPr lang="da-DK" dirty="0"/>
            </a:br>
            <a:endParaRPr lang="da-DK" dirty="0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1966718"/>
            <a:ext cx="1168400" cy="162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43" y="1982911"/>
            <a:ext cx="1169276" cy="162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38" y="1995922"/>
            <a:ext cx="1309382" cy="162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E1A735F8-E105-E24B-AEF4-64865BB9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39" y="1995922"/>
            <a:ext cx="1220896" cy="162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60" y="4349759"/>
            <a:ext cx="1272091" cy="1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78" y="4349759"/>
            <a:ext cx="1272091" cy="1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CF61BF7-D902-CEFF-BABC-E42F90E6C2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544870" y="4329881"/>
            <a:ext cx="1309381" cy="173587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6BF7BD5-4754-A5B1-E9D6-1B930A3AC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199139" y="2002674"/>
            <a:ext cx="1283533" cy="16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8161"/>
            <a:ext cx="9603275" cy="1335594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Tag dine stik på bedste vis</a:t>
            </a:r>
            <a:br>
              <a:rPr lang="da-DK" b="1" dirty="0"/>
            </a:br>
            <a:br>
              <a:rPr lang="da-DK" b="1" dirty="0"/>
            </a:br>
            <a:r>
              <a:rPr lang="da-DK" sz="2700" dirty="0"/>
              <a:t>Når du mangler indkomster</a:t>
            </a:r>
            <a:br>
              <a:rPr lang="da-DK" dirty="0"/>
            </a:br>
            <a:endParaRPr lang="da-DK" b="1" dirty="0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2051967"/>
            <a:ext cx="1179069" cy="16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83" y="4281688"/>
            <a:ext cx="1264162" cy="175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30" y="2133439"/>
            <a:ext cx="1179069" cy="155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03" y="2131150"/>
            <a:ext cx="1164647" cy="15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93" y="2123806"/>
            <a:ext cx="1164647" cy="15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03" y="4281688"/>
            <a:ext cx="1319973" cy="175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0D5E7C0-54C5-919F-EB1E-7F17E50691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666471" y="4281688"/>
            <a:ext cx="1319973" cy="175996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4956082-184A-BF48-8654-7B6D321F31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721091" y="2131150"/>
            <a:ext cx="1164647" cy="168789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1AEE2D0-9A44-3EB1-2BDA-16A586226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289402" y="4281688"/>
            <a:ext cx="1319974" cy="175996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F153BB4-89B1-E3B2-3D25-FA9784860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306264" y="2073620"/>
            <a:ext cx="1164646" cy="16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Tag dine stik på bedste vis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14" y="2922166"/>
            <a:ext cx="2886741" cy="1977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Når du mangler indkomster</a:t>
            </a:r>
          </a:p>
          <a:p>
            <a:pPr marL="0" indent="0">
              <a:buNone/>
            </a:pPr>
            <a:r>
              <a:rPr lang="da-DK" b="1" dirty="0"/>
              <a:t>hvor mange stik kan du så få her?</a:t>
            </a:r>
          </a:p>
          <a:p>
            <a:pPr marL="0" indent="0">
              <a:buNone/>
            </a:pPr>
            <a:endParaRPr lang="da-DK" b="1" dirty="0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34" y="1935416"/>
            <a:ext cx="1187676" cy="165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62" y="1958686"/>
            <a:ext cx="1187676" cy="165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69" y="4310742"/>
            <a:ext cx="1203605" cy="15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69" y="1984678"/>
            <a:ext cx="1199807" cy="16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63" y="4288780"/>
            <a:ext cx="1203606" cy="160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9">
            <a:extLst>
              <a:ext uri="{FF2B5EF4-FFF2-40B4-BE49-F238E27FC236}">
                <a16:creationId xmlns:a16="http://schemas.microsoft.com/office/drawing/2014/main" id="{F6A5DD04-2A0F-7247-BFB6-4202BA4F3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127" y="1984678"/>
            <a:ext cx="1199806" cy="16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9FCF4D8-9E75-6EC2-11B5-7848495AE1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426420" y="4288780"/>
            <a:ext cx="1246058" cy="172127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F5A2522-A546-B446-586B-7D2CD7CE76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341875" y="1941767"/>
            <a:ext cx="1246058" cy="172127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64CC708-734F-2B47-1873-8F697B117F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889574" y="4288779"/>
            <a:ext cx="1246058" cy="172127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FCF9AAC-F5A7-D316-6BDA-759D015DF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21334" y="1937143"/>
            <a:ext cx="1246058" cy="172127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F9B9690-505C-635E-2973-08A2473EB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406443" y="1935416"/>
            <a:ext cx="1246058" cy="17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6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Lad de små kort komme til gavn!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18" y="2167510"/>
            <a:ext cx="2804339" cy="2558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Hvor mange stik kan der rejses her?</a:t>
            </a:r>
          </a:p>
          <a:p>
            <a:pPr marL="0" indent="0">
              <a:buNone/>
            </a:pPr>
            <a:endParaRPr lang="da-DK" sz="2400" b="1" dirty="0"/>
          </a:p>
          <a:p>
            <a:pPr marL="0" indent="0">
              <a:buNone/>
            </a:pPr>
            <a:r>
              <a:rPr lang="da-DK" sz="2400" b="1" dirty="0"/>
              <a:t>Spilleplan!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19" y="4312518"/>
            <a:ext cx="1225009" cy="16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549" y="4360089"/>
            <a:ext cx="1225010" cy="16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45" y="2167588"/>
            <a:ext cx="1173215" cy="16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77" y="4355336"/>
            <a:ext cx="1225010" cy="16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E1A735F8-E105-E24B-AEF4-64865BB9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167" y="4355336"/>
            <a:ext cx="1225009" cy="16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1659C948-28E6-C94B-8F40-F7A19FD7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92" y="2167510"/>
            <a:ext cx="1225010" cy="16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34" y="2167510"/>
            <a:ext cx="1221881" cy="16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84" y="4360082"/>
            <a:ext cx="1225010" cy="163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0" y="4310179"/>
            <a:ext cx="1225010" cy="16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E58D117-899F-0132-DBDC-9E4085082C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9638167" y="4355336"/>
            <a:ext cx="1246058" cy="172127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B6BD86-39E3-F8E5-F9C5-A2C38A21CA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097292" y="2167510"/>
            <a:ext cx="1246058" cy="172127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D921598-492C-FD93-52D0-E009EA21B7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663226" y="2167510"/>
            <a:ext cx="1246058" cy="172127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112FA02-D18E-4C77-14C9-2D7FE9D62E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174549" y="4355336"/>
            <a:ext cx="1246058" cy="1721271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76C8E7DA-01C8-030F-54CE-D6EF65306833}"/>
              </a:ext>
            </a:extLst>
          </p:cNvPr>
          <p:cNvSpPr txBox="1">
            <a:spLocks/>
          </p:cNvSpPr>
          <p:nvPr/>
        </p:nvSpPr>
        <p:spPr>
          <a:xfrm>
            <a:off x="8562143" y="2304927"/>
            <a:ext cx="3085356" cy="13774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/>
              <a:t>HUSK FORBINDELSERNE</a:t>
            </a:r>
          </a:p>
        </p:txBody>
      </p:sp>
    </p:spTree>
    <p:extLst>
      <p:ext uri="{BB962C8B-B14F-4D97-AF65-F5344CB8AC3E}">
        <p14:creationId xmlns:p14="http://schemas.microsoft.com/office/powerpoint/2010/main" val="339945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Kontrol er godt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94075"/>
            <a:ext cx="2743200" cy="2028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Spar er trumf – </a:t>
            </a:r>
          </a:p>
          <a:p>
            <a:pPr marL="0" indent="0">
              <a:buNone/>
            </a:pPr>
            <a:r>
              <a:rPr lang="da-DK" b="1" dirty="0"/>
              <a:t>bedste farvebehandling – og hvorfor?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97" y="2047689"/>
            <a:ext cx="1179487" cy="157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39" y="4289709"/>
            <a:ext cx="1179488" cy="15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11" y="2011383"/>
            <a:ext cx="1179488" cy="164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54" y="2011383"/>
            <a:ext cx="1179488" cy="164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54" y="4240311"/>
            <a:ext cx="1179488" cy="16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E1A735F8-E105-E24B-AEF4-64865BB9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39" y="2047689"/>
            <a:ext cx="1179488" cy="15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97" y="4289704"/>
            <a:ext cx="1179488" cy="157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11" y="4217922"/>
            <a:ext cx="1179488" cy="15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9EB7FA9-E6ED-A2E6-DE02-3EBE806867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655939" y="4289704"/>
            <a:ext cx="1246058" cy="172127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1B20D65-7E04-9AB3-26D9-DDB1F94EC8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589369" y="1971785"/>
            <a:ext cx="1246058" cy="1721271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917FEB8-10C0-69E9-27E2-6FC5A0088AD7}"/>
              </a:ext>
            </a:extLst>
          </p:cNvPr>
          <p:cNvSpPr txBox="1"/>
          <p:nvPr/>
        </p:nvSpPr>
        <p:spPr>
          <a:xfrm>
            <a:off x="9396140" y="2853970"/>
            <a:ext cx="212974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b="1" dirty="0"/>
              <a:t>I hvilke situationer skal du ikke spille trumfarven ved at dykke en spar? </a:t>
            </a:r>
          </a:p>
        </p:txBody>
      </p:sp>
    </p:spTree>
    <p:extLst>
      <p:ext uri="{BB962C8B-B14F-4D97-AF65-F5344CB8AC3E}">
        <p14:creationId xmlns:p14="http://schemas.microsoft.com/office/powerpoint/2010/main" val="15108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Knibning og opspil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099" y="3533855"/>
            <a:ext cx="2338101" cy="1180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b="1" dirty="0"/>
              <a:t>Den simple knibning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43" y="2119868"/>
            <a:ext cx="1260296" cy="17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44" y="4245794"/>
            <a:ext cx="1260295" cy="1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81" y="2109538"/>
            <a:ext cx="1260296" cy="175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19" y="4227038"/>
            <a:ext cx="1260296" cy="17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013" y="4264543"/>
            <a:ext cx="1260296" cy="168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012" y="2119867"/>
            <a:ext cx="1260296" cy="17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A51CCF6-5334-C35F-F29A-D44DF6ED1B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932081" y="4227038"/>
            <a:ext cx="1246058" cy="172127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B2FC391-1980-56D8-0741-569EA947BB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531250" y="2139272"/>
            <a:ext cx="1246058" cy="17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A199D-29CD-C0B0-D631-14F5ADE63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/>
              <a:t>Spilføring del 1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6F57E3-2D09-E1F5-486D-502F6D35B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828145"/>
          </a:xfrm>
        </p:spPr>
        <p:txBody>
          <a:bodyPr>
            <a:normAutofit/>
          </a:bodyPr>
          <a:lstStyle/>
          <a:p>
            <a:r>
              <a:rPr lang="da-DK" sz="2400" b="1" dirty="0"/>
              <a:t>Før du lægger til fra bordet</a:t>
            </a:r>
          </a:p>
        </p:txBody>
      </p:sp>
    </p:spTree>
    <p:extLst>
      <p:ext uri="{BB962C8B-B14F-4D97-AF65-F5344CB8AC3E}">
        <p14:creationId xmlns:p14="http://schemas.microsoft.com/office/powerpoint/2010/main" val="90437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Knibning og opspil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54" y="3107305"/>
            <a:ext cx="2669157" cy="2603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Det simple opspil </a:t>
            </a:r>
          </a:p>
          <a:p>
            <a:pPr marL="0" indent="0">
              <a:buNone/>
            </a:pPr>
            <a:r>
              <a:rPr lang="da-DK" sz="2400" b="1" dirty="0"/>
              <a:t>Korrekt farvebehandling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76" y="1883849"/>
            <a:ext cx="1376121" cy="18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88" y="4023304"/>
            <a:ext cx="1376121" cy="18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40" y="1913129"/>
            <a:ext cx="1354160" cy="18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10" y="4023304"/>
            <a:ext cx="1354159" cy="180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40" y="4023508"/>
            <a:ext cx="1354160" cy="18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29" y="1913129"/>
            <a:ext cx="1354160" cy="18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0C6DE4A0-CEEC-90C2-57F8-767ECB81307A}"/>
              </a:ext>
            </a:extLst>
          </p:cNvPr>
          <p:cNvSpPr txBox="1">
            <a:spLocks/>
          </p:cNvSpPr>
          <p:nvPr/>
        </p:nvSpPr>
        <p:spPr>
          <a:xfrm>
            <a:off x="8562143" y="2304927"/>
            <a:ext cx="3085356" cy="770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/>
              <a:t>Bevar kontrollen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E46FF31-6CBB-CED5-07CC-E41F2FAD71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758475" y="1883849"/>
            <a:ext cx="1415733" cy="186492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659AA22-796B-2E78-2D38-78683417D5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568253" y="3993208"/>
            <a:ext cx="1415733" cy="18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Knibning og opspil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86" y="3526529"/>
            <a:ext cx="2470181" cy="2526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Det simple opspil</a:t>
            </a:r>
          </a:p>
          <a:p>
            <a:pPr marL="0" indent="0">
              <a:buNone/>
            </a:pPr>
            <a:r>
              <a:rPr lang="da-DK" sz="2400" b="1" dirty="0"/>
              <a:t>Hvor mange stik kan vi få her!</a:t>
            </a:r>
          </a:p>
          <a:p>
            <a:pPr marL="0" indent="0">
              <a:buNone/>
            </a:pPr>
            <a:endParaRPr lang="da-DK" sz="2400" b="1" dirty="0"/>
          </a:p>
          <a:p>
            <a:pPr marL="0" indent="0">
              <a:buNone/>
            </a:pPr>
            <a:endParaRPr lang="da-DK" sz="2400" b="1" dirty="0"/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94" y="1995961"/>
            <a:ext cx="1309223" cy="18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64" y="2017560"/>
            <a:ext cx="1309223" cy="18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24" y="1968131"/>
            <a:ext cx="1309223" cy="18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29" y="2004365"/>
            <a:ext cx="1309223" cy="18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05" y="4307847"/>
            <a:ext cx="1309223" cy="17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71" y="4307854"/>
            <a:ext cx="1309222" cy="174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59" y="1995961"/>
            <a:ext cx="1309223" cy="18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1D0E4F8-4B5C-8901-3972-F53B8AA5C4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355808" y="1995961"/>
            <a:ext cx="1415733" cy="186492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2B8D39B-20AC-1C47-464D-4E459EA67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88133" y="4248203"/>
            <a:ext cx="1415733" cy="18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Fokuser på de vigtige kort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7" y="2149720"/>
            <a:ext cx="2470181" cy="1049236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sådan ”ser” jeg mine egne kort</a:t>
            </a:r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24" y="1968131"/>
            <a:ext cx="1309223" cy="18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71" y="4307854"/>
            <a:ext cx="1309222" cy="174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CC56FE5-9B4A-575D-2DD8-72713093162C}"/>
              </a:ext>
            </a:extLst>
          </p:cNvPr>
          <p:cNvSpPr txBox="1"/>
          <p:nvPr/>
        </p:nvSpPr>
        <p:spPr>
          <a:xfrm>
            <a:off x="6986805" y="4268377"/>
            <a:ext cx="1309223" cy="178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800" b="1" dirty="0"/>
              <a:t>X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CA1BD83-425F-34FD-8E3C-C9073F31C5BB}"/>
              </a:ext>
            </a:extLst>
          </p:cNvPr>
          <p:cNvSpPr txBox="1"/>
          <p:nvPr/>
        </p:nvSpPr>
        <p:spPr>
          <a:xfrm>
            <a:off x="9265599" y="2033550"/>
            <a:ext cx="1309223" cy="178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800" b="1" dirty="0"/>
              <a:t>X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B0056CF-2EB7-CE26-4C44-972A1B5ABD83}"/>
              </a:ext>
            </a:extLst>
          </p:cNvPr>
          <p:cNvSpPr txBox="1"/>
          <p:nvPr/>
        </p:nvSpPr>
        <p:spPr>
          <a:xfrm>
            <a:off x="7793816" y="2033550"/>
            <a:ext cx="1309223" cy="178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800" b="1" dirty="0"/>
              <a:t>X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CC238D3-1978-3085-CBD0-B4291E125B4C}"/>
              </a:ext>
            </a:extLst>
          </p:cNvPr>
          <p:cNvSpPr txBox="1"/>
          <p:nvPr/>
        </p:nvSpPr>
        <p:spPr>
          <a:xfrm>
            <a:off x="6302809" y="2033550"/>
            <a:ext cx="1309223" cy="178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800" b="1" dirty="0"/>
              <a:t>X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184D872-E56A-DC22-BCEC-8C03B523E291}"/>
              </a:ext>
            </a:extLst>
          </p:cNvPr>
          <p:cNvSpPr txBox="1"/>
          <p:nvPr/>
        </p:nvSpPr>
        <p:spPr>
          <a:xfrm>
            <a:off x="4793759" y="2033550"/>
            <a:ext cx="1309223" cy="178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800" b="1" dirty="0"/>
              <a:t>X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F74CBC3-3073-C14B-116A-CD26AD587B6F}"/>
              </a:ext>
            </a:extLst>
          </p:cNvPr>
          <p:cNvSpPr txBox="1"/>
          <p:nvPr/>
        </p:nvSpPr>
        <p:spPr>
          <a:xfrm>
            <a:off x="433013" y="5004247"/>
            <a:ext cx="49784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/>
              <a:t>X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E415EF4-0CB4-B6EF-3AA5-B3FD90C658DC}"/>
              </a:ext>
            </a:extLst>
          </p:cNvPr>
          <p:cNvSpPr txBox="1"/>
          <p:nvPr/>
        </p:nvSpPr>
        <p:spPr>
          <a:xfrm>
            <a:off x="1053898" y="5004247"/>
            <a:ext cx="49784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/>
              <a:t>X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E118FB9-BA5B-712D-276F-01A415E4D4EC}"/>
              </a:ext>
            </a:extLst>
          </p:cNvPr>
          <p:cNvSpPr txBox="1"/>
          <p:nvPr/>
        </p:nvSpPr>
        <p:spPr>
          <a:xfrm>
            <a:off x="1657729" y="5016788"/>
            <a:ext cx="49784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/>
              <a:t>X</a:t>
            </a:r>
          </a:p>
        </p:txBody>
      </p:sp>
      <p:pic>
        <p:nvPicPr>
          <p:cNvPr id="12" name="Picture 40">
            <a:extLst>
              <a:ext uri="{FF2B5EF4-FFF2-40B4-BE49-F238E27FC236}">
                <a16:creationId xmlns:a16="http://schemas.microsoft.com/office/drawing/2014/main" id="{5B7CC70B-358E-08A3-6775-DF329A22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3020" y="5113712"/>
            <a:ext cx="488956" cy="4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5">
            <a:extLst>
              <a:ext uri="{FF2B5EF4-FFF2-40B4-BE49-F238E27FC236}">
                <a16:creationId xmlns:a16="http://schemas.microsoft.com/office/drawing/2014/main" id="{03B003B6-AD27-A2AF-BF72-0E539790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41" y="5016788"/>
            <a:ext cx="499460" cy="69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F911C53A-74A8-3B56-5BB8-2C8506948E89}"/>
              </a:ext>
            </a:extLst>
          </p:cNvPr>
          <p:cNvSpPr txBox="1"/>
          <p:nvPr/>
        </p:nvSpPr>
        <p:spPr>
          <a:xfrm>
            <a:off x="3624133" y="5004247"/>
            <a:ext cx="49784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/>
              <a:t>X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72FCE0B-01DF-D7C5-456F-6F01803C59D2}"/>
              </a:ext>
            </a:extLst>
          </p:cNvPr>
          <p:cNvSpPr txBox="1"/>
          <p:nvPr/>
        </p:nvSpPr>
        <p:spPr>
          <a:xfrm>
            <a:off x="4227964" y="5004247"/>
            <a:ext cx="49784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/>
              <a:t>X</a:t>
            </a: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E98208A6-E116-BEF7-C355-534595919765}"/>
              </a:ext>
            </a:extLst>
          </p:cNvPr>
          <p:cNvSpPr txBox="1">
            <a:spLocks/>
          </p:cNvSpPr>
          <p:nvPr/>
        </p:nvSpPr>
        <p:spPr>
          <a:xfrm>
            <a:off x="382087" y="3678513"/>
            <a:ext cx="2470181" cy="89255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/>
              <a:t>Sådan ”ser” jeg modstandernes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99A7241F-C8DC-A4E3-59D3-0CAC90468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265599" y="1993641"/>
            <a:ext cx="1415733" cy="1864921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8EF7956C-C62D-589E-49DE-83560CF09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205205" y="4976016"/>
            <a:ext cx="580246" cy="764348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3BE1D68B-2C3E-20AE-CCF7-9643BB0B9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341860" y="4228468"/>
            <a:ext cx="1415733" cy="1864921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8EA8245D-54FC-7D14-0945-FD63340E9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16526" y="4983513"/>
            <a:ext cx="580246" cy="764348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34EADF05-126B-9EC2-F553-18009EC19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957420" y="4228467"/>
            <a:ext cx="1415733" cy="1864921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0B22CAFB-2B83-1B81-2B4F-915A155AB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94251" y="4984281"/>
            <a:ext cx="580246" cy="764348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A0FF0777-3156-DD8C-0FBD-9BE2F9FB5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740560" y="1983563"/>
            <a:ext cx="1415733" cy="1864921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A0BB518D-24FD-6CC6-D420-49E090DD4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571704" y="4984178"/>
            <a:ext cx="580246" cy="764348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1DF250A5-4F89-3B52-FD8C-8194A181B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61805" y="1947016"/>
            <a:ext cx="1415733" cy="1864921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855E71A9-C965-CBA9-EF0B-CD18D6E68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953851" y="5015478"/>
            <a:ext cx="580246" cy="764348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0255D35F-74E6-A81C-1E8C-4A74859D17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2087" y="4983513"/>
            <a:ext cx="580246" cy="764348"/>
          </a:xfrm>
          <a:prstGeom prst="rect">
            <a:avLst/>
          </a:prstGeom>
        </p:spPr>
      </p:pic>
      <p:sp>
        <p:nvSpPr>
          <p:cNvPr id="29" name="Pladsholder til indhold 2">
            <a:extLst>
              <a:ext uri="{FF2B5EF4-FFF2-40B4-BE49-F238E27FC236}">
                <a16:creationId xmlns:a16="http://schemas.microsoft.com/office/drawing/2014/main" id="{490DBFD0-0175-73A5-934B-9ED7A902862B}"/>
              </a:ext>
            </a:extLst>
          </p:cNvPr>
          <p:cNvSpPr txBox="1">
            <a:spLocks/>
          </p:cNvSpPr>
          <p:nvPr/>
        </p:nvSpPr>
        <p:spPr>
          <a:xfrm>
            <a:off x="8673631" y="4124788"/>
            <a:ext cx="3085356" cy="1785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/>
              <a:t>Fire stik!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/>
              <a:t>Es og damen samt på 2 </a:t>
            </a:r>
            <a:r>
              <a:rPr lang="da-DK" sz="2400" b="1" dirty="0" err="1"/>
              <a:t>småkort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39292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Hvor mange stik ?</a:t>
            </a:r>
            <a:br>
              <a:rPr lang="da-DK" b="1" dirty="0"/>
            </a:br>
            <a:r>
              <a:rPr lang="da-DK" dirty="0"/>
              <a:t> 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040609"/>
          </a:xfrm>
        </p:spPr>
        <p:txBody>
          <a:bodyPr>
            <a:norm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52" y="4221268"/>
            <a:ext cx="1339649" cy="17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058596"/>
            <a:ext cx="1339649" cy="186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752" y="4220346"/>
            <a:ext cx="1339649" cy="182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36" y="4200422"/>
            <a:ext cx="1339649" cy="17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752" y="2073538"/>
            <a:ext cx="1339649" cy="186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38" y="2073538"/>
            <a:ext cx="1339649" cy="186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2811AA5-24FB-04C9-7560-64C5EA4064FE}"/>
              </a:ext>
            </a:extLst>
          </p:cNvPr>
          <p:cNvSpPr txBox="1"/>
          <p:nvPr/>
        </p:nvSpPr>
        <p:spPr>
          <a:xfrm>
            <a:off x="756287" y="2902989"/>
            <a:ext cx="2497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a-DK" sz="2400" b="1" dirty="0"/>
              <a:t>Forestil dig hvorledes kortene er placeret hos modstanderne!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E093C7C-06B5-CB62-F893-13208D7FF698}"/>
              </a:ext>
            </a:extLst>
          </p:cNvPr>
          <p:cNvSpPr txBox="1"/>
          <p:nvPr/>
        </p:nvSpPr>
        <p:spPr>
          <a:xfrm>
            <a:off x="7649752" y="2119399"/>
            <a:ext cx="1309223" cy="178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800" b="1" dirty="0"/>
              <a:t>X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A3F0E95-C4B8-582E-32F3-9995A15683DA}"/>
              </a:ext>
            </a:extLst>
          </p:cNvPr>
          <p:cNvSpPr txBox="1"/>
          <p:nvPr/>
        </p:nvSpPr>
        <p:spPr>
          <a:xfrm>
            <a:off x="4463394" y="4222360"/>
            <a:ext cx="1309223" cy="178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800" b="1" dirty="0"/>
              <a:t>X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B4BCEF7-F5CE-47CC-AC94-2A2D5FBB682F}"/>
              </a:ext>
            </a:extLst>
          </p:cNvPr>
          <p:cNvSpPr txBox="1"/>
          <p:nvPr/>
        </p:nvSpPr>
        <p:spPr>
          <a:xfrm>
            <a:off x="6156908" y="4183358"/>
            <a:ext cx="1309223" cy="178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800" b="1" dirty="0"/>
              <a:t>X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662C1CC-5263-A02E-8F5D-7D2E7E7765FC}"/>
              </a:ext>
            </a:extLst>
          </p:cNvPr>
          <p:cNvSpPr txBox="1"/>
          <p:nvPr/>
        </p:nvSpPr>
        <p:spPr>
          <a:xfrm>
            <a:off x="7649752" y="4211414"/>
            <a:ext cx="1309223" cy="178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8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0109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Hvor mange stik ?</a:t>
            </a:r>
            <a:br>
              <a:rPr lang="da-DK" dirty="0"/>
            </a:br>
            <a:r>
              <a:rPr lang="da-DK" dirty="0"/>
              <a:t> 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" y="2343912"/>
            <a:ext cx="3935101" cy="1203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Hvor mange stik kan vi få når alt sidder perfekt?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67" y="4187536"/>
            <a:ext cx="1409341" cy="187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67" y="4187537"/>
            <a:ext cx="1409340" cy="18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09" y="1974227"/>
            <a:ext cx="1409341" cy="19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25" y="4187536"/>
            <a:ext cx="1409340" cy="18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09" y="4174358"/>
            <a:ext cx="1409341" cy="18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25" y="1973507"/>
            <a:ext cx="1409341" cy="19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67" y="1973507"/>
            <a:ext cx="1409341" cy="19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22309520-AB7C-B748-8B98-8E57344A8FAF}"/>
              </a:ext>
            </a:extLst>
          </p:cNvPr>
          <p:cNvSpPr txBox="1">
            <a:spLocks/>
          </p:cNvSpPr>
          <p:nvPr/>
        </p:nvSpPr>
        <p:spPr>
          <a:xfrm>
            <a:off x="233830" y="4514088"/>
            <a:ext cx="2993968" cy="1203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b="1" dirty="0"/>
              <a:t>Hvad er den optimale </a:t>
            </a:r>
            <a:r>
              <a:rPr lang="da-DK" sz="2400" b="1" dirty="0" err="1"/>
              <a:t>sits</a:t>
            </a:r>
            <a:r>
              <a:rPr lang="da-DK" sz="2400" b="1" dirty="0"/>
              <a:t>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C754968-519C-09F8-144D-5E48B28E9E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948674" y="4201734"/>
            <a:ext cx="1415733" cy="186492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3A89135-A58E-3D92-569F-43DC3C418A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637874" y="1973507"/>
            <a:ext cx="1415733" cy="196207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22CA2B6-85D6-A69D-8DC6-802B993C9B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333532" y="4201734"/>
            <a:ext cx="1415733" cy="186492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252F19F-0377-F646-0084-56827CD417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935823" y="1973507"/>
            <a:ext cx="1415733" cy="196207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BF9807F-17B6-4B6B-6DF5-3B433F9C00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333530" y="1973502"/>
            <a:ext cx="1415733" cy="196207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65B3663A-6536-A10C-A168-DFF9691B39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644267" y="4181458"/>
            <a:ext cx="1415733" cy="1864921"/>
          </a:xfrm>
          <a:prstGeom prst="rect">
            <a:avLst/>
          </a:prstGeom>
        </p:spPr>
      </p:pic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307E2CA9-9FB2-A63D-7398-ED6918551296}"/>
              </a:ext>
            </a:extLst>
          </p:cNvPr>
          <p:cNvSpPr txBox="1">
            <a:spLocks/>
          </p:cNvSpPr>
          <p:nvPr/>
        </p:nvSpPr>
        <p:spPr>
          <a:xfrm>
            <a:off x="8923793" y="1985166"/>
            <a:ext cx="3214545" cy="19620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800" b="1" dirty="0"/>
              <a:t>Tre stik hvis alt sidder perfekt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800" b="1" dirty="0"/>
              <a:t>To stik hvis det sidder 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800" b="1" dirty="0"/>
              <a:t>Et stik hvis det sidder helt skævt</a:t>
            </a:r>
          </a:p>
        </p:txBody>
      </p:sp>
    </p:spTree>
    <p:extLst>
      <p:ext uri="{BB962C8B-B14F-4D97-AF65-F5344CB8AC3E}">
        <p14:creationId xmlns:p14="http://schemas.microsoft.com/office/powerpoint/2010/main" val="40419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build="p"/>
      <p:bldP spid="11" grpId="0" uiExpan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Bedste chance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2056230" cy="30343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400" b="1" dirty="0"/>
              <a:t>Når du har otte kort </a:t>
            </a:r>
          </a:p>
          <a:p>
            <a:pPr marL="0" indent="0">
              <a:buNone/>
            </a:pPr>
            <a:r>
              <a:rPr lang="da-DK" sz="2400" b="1" dirty="0"/>
              <a:t>og mangler damen</a:t>
            </a:r>
          </a:p>
          <a:p>
            <a:pPr marL="0" indent="0">
              <a:buNone/>
            </a:pPr>
            <a:endParaRPr lang="da-DK" sz="2400" b="1" dirty="0"/>
          </a:p>
          <a:p>
            <a:pPr marL="0" indent="0">
              <a:buNone/>
            </a:pPr>
            <a:r>
              <a:rPr lang="da-DK" sz="2400" b="1" dirty="0"/>
              <a:t>Spilleplan?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05" y="2012382"/>
            <a:ext cx="1421847" cy="196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5" y="2026675"/>
            <a:ext cx="1357834" cy="189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50" y="2040969"/>
            <a:ext cx="1357834" cy="189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35" y="2040969"/>
            <a:ext cx="1357834" cy="189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1659C948-28E6-C94B-8F40-F7A19FD7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51" y="2012381"/>
            <a:ext cx="1357833" cy="191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40" y="4186586"/>
            <a:ext cx="1357834" cy="18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23" y="4188347"/>
            <a:ext cx="1357834" cy="181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57" y="4186586"/>
            <a:ext cx="1357834" cy="18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22309520-AB7C-B748-8B98-8E57344A8FAF}"/>
              </a:ext>
            </a:extLst>
          </p:cNvPr>
          <p:cNvSpPr txBox="1">
            <a:spLocks/>
          </p:cNvSpPr>
          <p:nvPr/>
        </p:nvSpPr>
        <p:spPr>
          <a:xfrm>
            <a:off x="9389388" y="4543542"/>
            <a:ext cx="2386976" cy="13867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3200" b="1" dirty="0"/>
              <a:t>EIGHT EVER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899030D-CFFB-68BF-96AF-266AB9239D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541373" y="4159346"/>
            <a:ext cx="1415733" cy="186492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A0AB9D9-5D0B-7697-1328-67C7BADDCD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957150" y="2026675"/>
            <a:ext cx="1415733" cy="186492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A1D925D-0D38-04D1-04A8-1F0B383C24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009390" y="4160102"/>
            <a:ext cx="1415733" cy="186492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3E5EEB8-53E8-0407-92E6-65DEA90897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954251" y="2053692"/>
            <a:ext cx="1415733" cy="18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Bedste chance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11" y="2015732"/>
            <a:ext cx="1845803" cy="3539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Når du har ni kort</a:t>
            </a:r>
          </a:p>
          <a:p>
            <a:pPr marL="0" indent="0">
              <a:buNone/>
            </a:pPr>
            <a:r>
              <a:rPr lang="da-DK" sz="2400" b="1" dirty="0"/>
              <a:t> og mangler damen</a:t>
            </a:r>
          </a:p>
          <a:p>
            <a:pPr marL="0" indent="0">
              <a:buNone/>
            </a:pPr>
            <a:endParaRPr lang="da-DK" sz="2400" b="1" dirty="0"/>
          </a:p>
          <a:p>
            <a:pPr marL="0" indent="0">
              <a:buNone/>
            </a:pPr>
            <a:r>
              <a:rPr lang="da-DK" sz="2400" b="1" dirty="0"/>
              <a:t>Spilleplan?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30" y="2045315"/>
            <a:ext cx="1315677" cy="18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20" y="4143870"/>
            <a:ext cx="1315679" cy="17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25" y="2015732"/>
            <a:ext cx="1315679" cy="18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87" y="2015731"/>
            <a:ext cx="1315679" cy="18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21" y="2045315"/>
            <a:ext cx="1315679" cy="18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1659C948-28E6-C94B-8F40-F7A19FD7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26" y="2048883"/>
            <a:ext cx="1315678" cy="18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42" y="4127128"/>
            <a:ext cx="1315679" cy="17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31" y="4141404"/>
            <a:ext cx="1315679" cy="175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17" y="4127128"/>
            <a:ext cx="1315679" cy="17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22309520-AB7C-B748-8B98-8E57344A8FAF}"/>
              </a:ext>
            </a:extLst>
          </p:cNvPr>
          <p:cNvSpPr txBox="1">
            <a:spLocks/>
          </p:cNvSpPr>
          <p:nvPr/>
        </p:nvSpPr>
        <p:spPr>
          <a:xfrm>
            <a:off x="9678974" y="4151426"/>
            <a:ext cx="1877157" cy="14988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3200" b="1" dirty="0"/>
              <a:t>NINE </a:t>
            </a:r>
          </a:p>
          <a:p>
            <a:pPr marL="0" indent="0">
              <a:buNone/>
            </a:pPr>
            <a:r>
              <a:rPr lang="da-DK" sz="3200" b="1" dirty="0"/>
              <a:t>NEVER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859B2A3-FFAE-4E7F-14CE-1AEDB2DB3E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894892" y="4127128"/>
            <a:ext cx="1415733" cy="186492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6880840-228D-DCB4-1584-F09D2B7FA1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609762" y="2003692"/>
            <a:ext cx="1415733" cy="186492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CD417CF-3E2E-2E8D-B2AE-0D9CFFCC3A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414203" y="4118884"/>
            <a:ext cx="1415733" cy="186492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D18D1D2-F387-D7A7-1260-8975F01D84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125112" y="1974818"/>
            <a:ext cx="1415733" cy="18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Knibning og opspil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83" y="2336060"/>
            <a:ext cx="2718638" cy="1546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Beskyt dine indkomster</a:t>
            </a:r>
          </a:p>
        </p:txBody>
      </p:sp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742" y="4335547"/>
            <a:ext cx="1497154" cy="19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21" y="1996559"/>
            <a:ext cx="1491658" cy="207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99" y="1994524"/>
            <a:ext cx="1491658" cy="207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94" y="1966284"/>
            <a:ext cx="1491658" cy="207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72" y="1966284"/>
            <a:ext cx="1491658" cy="207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1659C948-28E6-C94B-8F40-F7A19FD7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42" y="4354844"/>
            <a:ext cx="1491658" cy="198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42" y="4378499"/>
            <a:ext cx="1491658" cy="19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45DB7B1-A4EA-D9FC-913E-F9EF6716C7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536868" y="4378499"/>
            <a:ext cx="1509831" cy="198887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E2CE1E2-223F-2FE1-0EA5-648DCC2A90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916598" y="1966284"/>
            <a:ext cx="1509831" cy="207667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81B523D-122C-5157-6A7F-A9FF82A3CE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604342" y="4354844"/>
            <a:ext cx="1509831" cy="19888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BAE6A3D-1C1F-764F-E3CD-1F62EFCF71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187606" y="1964187"/>
            <a:ext cx="1509831" cy="207667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6C5DF19-3F20-5BB1-CD5E-FA617851EC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499403" y="4333450"/>
            <a:ext cx="1509831" cy="198887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B0DBBF6-760D-EB6B-5682-5E2447A3EC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446510" y="1994525"/>
            <a:ext cx="1509831" cy="21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Knibning!?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83" y="2336060"/>
            <a:ext cx="2718638" cy="1546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Bedste spilleplan</a:t>
            </a:r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21" y="1996559"/>
            <a:ext cx="1491658" cy="207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94" y="4566512"/>
            <a:ext cx="1491658" cy="19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98" y="2039310"/>
            <a:ext cx="1491658" cy="207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92" y="4522612"/>
            <a:ext cx="1491658" cy="19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3">
            <a:extLst>
              <a:ext uri="{FF2B5EF4-FFF2-40B4-BE49-F238E27FC236}">
                <a16:creationId xmlns:a16="http://schemas.microsoft.com/office/drawing/2014/main" id="{8F2CA519-13B5-17EF-8D9F-6E16E86C1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21" y="4522612"/>
            <a:ext cx="1515833" cy="207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3">
            <a:extLst>
              <a:ext uri="{FF2B5EF4-FFF2-40B4-BE49-F238E27FC236}">
                <a16:creationId xmlns:a16="http://schemas.microsoft.com/office/drawing/2014/main" id="{677B4663-1D4A-76BB-63DB-B0F0B0C3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183" y="1996559"/>
            <a:ext cx="1496647" cy="207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>
            <a:extLst>
              <a:ext uri="{FF2B5EF4-FFF2-40B4-BE49-F238E27FC236}">
                <a16:creationId xmlns:a16="http://schemas.microsoft.com/office/drawing/2014/main" id="{3702509B-92D9-0449-5C68-B112AA7F2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99" y="4522612"/>
            <a:ext cx="1491658" cy="207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6C5DF19-3F20-5BB1-CD5E-FA617851EC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420048" y="1985737"/>
            <a:ext cx="1592915" cy="209832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87463EA-C337-C4F8-7871-CD10B149E0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571137" y="4522612"/>
            <a:ext cx="1592915" cy="209832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A3B235B1-02BA-839A-9BB6-BC6E612CC8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500479" y="4511789"/>
            <a:ext cx="1592915" cy="209832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2B54C9B0-5CCA-EE04-80D0-0F6609749F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666893" y="1983412"/>
            <a:ext cx="1592915" cy="209832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9FD1D601-9EC3-FC27-2815-DB8293AD65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621765" y="2039310"/>
            <a:ext cx="1592915" cy="2098320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C976E35F-F3DA-6324-0B02-9247222AF46D}"/>
              </a:ext>
            </a:extLst>
          </p:cNvPr>
          <p:cNvSpPr txBox="1">
            <a:spLocks/>
          </p:cNvSpPr>
          <p:nvPr/>
        </p:nvSpPr>
        <p:spPr>
          <a:xfrm>
            <a:off x="452999" y="3802162"/>
            <a:ext cx="2899706" cy="1988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/>
              <a:t>Giver tre stik  - også når kongen sidder anden eller fjerde i plads</a:t>
            </a:r>
          </a:p>
        </p:txBody>
      </p:sp>
    </p:spTree>
    <p:extLst>
      <p:ext uri="{BB962C8B-B14F-4D97-AF65-F5344CB8AC3E}">
        <p14:creationId xmlns:p14="http://schemas.microsoft.com/office/powerpoint/2010/main" val="218642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Bedste chance</a:t>
            </a:r>
            <a:br>
              <a:rPr lang="da-DK" dirty="0"/>
            </a:br>
            <a:r>
              <a:rPr lang="da-DK" sz="2400" dirty="0"/>
              <a:t> - fæld damen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2015731"/>
            <a:ext cx="2701637" cy="3856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Få styr på de små marginaler - </a:t>
            </a:r>
          </a:p>
          <a:p>
            <a:pPr marL="0" indent="0">
              <a:buNone/>
            </a:pPr>
            <a:r>
              <a:rPr lang="da-DK" sz="2400" b="1" dirty="0"/>
              <a:t> hvad kan vi garderer os mod her ?</a:t>
            </a:r>
          </a:p>
          <a:p>
            <a:pPr marL="0" indent="0">
              <a:buNone/>
            </a:pPr>
            <a:endParaRPr lang="da-DK" sz="2400" b="1" dirty="0"/>
          </a:p>
          <a:p>
            <a:pPr marL="0" indent="0">
              <a:buNone/>
            </a:pPr>
            <a:r>
              <a:rPr lang="da-DK" sz="2400" b="1" dirty="0"/>
              <a:t>Spilleplan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8" y="4483604"/>
            <a:ext cx="1538344" cy="20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13" y="4483604"/>
            <a:ext cx="1538344" cy="20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38" y="2015731"/>
            <a:ext cx="1471019" cy="20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97" y="4486780"/>
            <a:ext cx="1471019" cy="20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91" y="2015731"/>
            <a:ext cx="1471019" cy="20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10" y="2009617"/>
            <a:ext cx="1472487" cy="20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63" y="2009617"/>
            <a:ext cx="1472487" cy="20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457" y="2009617"/>
            <a:ext cx="1472486" cy="20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D0051C8-9EA2-D420-E177-9A7D1079B2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4782196" y="4483002"/>
            <a:ext cx="1557541" cy="205172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CF7883E-9D10-0139-343B-62F2775303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9969929" y="2009617"/>
            <a:ext cx="1557541" cy="20517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860E1E0-3889-9C14-9A49-D3E98AA042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448029" y="4483001"/>
            <a:ext cx="1557541" cy="205172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9CA8933-1205-73F5-25D1-263D9D31BE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774702" y="2009015"/>
            <a:ext cx="1557541" cy="20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14539-F255-894A-BE02-17952E1A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43262"/>
            <a:ext cx="9603275" cy="1049235"/>
          </a:xfrm>
        </p:spPr>
        <p:txBody>
          <a:bodyPr/>
          <a:lstStyle/>
          <a:p>
            <a:r>
              <a:rPr lang="da-DK" b="1" dirty="0"/>
              <a:t>Spilføring – før du lægger et kort til fra bordet!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E3D78140-324C-ACAF-7A71-100A231FE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806" y="2005100"/>
            <a:ext cx="9603275" cy="40109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800" b="1" dirty="0"/>
              <a:t>Dine første overvejelser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400" b="1" dirty="0"/>
              <a:t>1. Hvor mange stik har jeg og hvor kan jeg rejse stik?</a:t>
            </a:r>
          </a:p>
          <a:p>
            <a:pPr marL="0" indent="0">
              <a:buNone/>
            </a:pPr>
            <a:r>
              <a:rPr lang="da-DK" sz="2400" b="1" dirty="0"/>
              <a:t>2. Hvor mange tabere har jeg? 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sz="2600" b="1" dirty="0"/>
              <a:t>3. Er der noget der er vigtigt? FX</a:t>
            </a:r>
          </a:p>
          <a:p>
            <a:pPr marL="0" indent="0">
              <a:buNone/>
            </a:pPr>
            <a:r>
              <a:rPr lang="da-DK" sz="2600" b="1" dirty="0"/>
              <a:t>At trumfe en taber på den korte trumfhånd</a:t>
            </a:r>
          </a:p>
          <a:p>
            <a:pPr marL="0" indent="0">
              <a:buNone/>
            </a:pPr>
            <a:r>
              <a:rPr lang="da-DK" sz="2600" b="1" dirty="0"/>
              <a:t>At kaste en taber på en vinder</a:t>
            </a:r>
          </a:p>
          <a:p>
            <a:pPr marL="0" indent="0">
              <a:buNone/>
            </a:pPr>
            <a:r>
              <a:rPr lang="da-DK" sz="2600" b="1" dirty="0"/>
              <a:t>At Beskytte en konge for at blive gennemspillet</a:t>
            </a:r>
          </a:p>
          <a:p>
            <a:pPr marL="0" indent="0">
              <a:buNone/>
            </a:pPr>
            <a:endParaRPr lang="da-DK" sz="2600" b="1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3" name="Pladsholder til indhold 3">
            <a:extLst>
              <a:ext uri="{FF2B5EF4-FFF2-40B4-BE49-F238E27FC236}">
                <a16:creationId xmlns:a16="http://schemas.microsoft.com/office/drawing/2014/main" id="{F42C03EF-E88A-46D7-B3D8-33C45D2382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159194"/>
              </p:ext>
            </p:extLst>
          </p:nvPr>
        </p:nvGraphicFramePr>
        <p:xfrm>
          <a:off x="5456406" y="1916099"/>
          <a:ext cx="6735594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714">
                  <a:extLst>
                    <a:ext uri="{9D8B030D-6E8A-4147-A177-3AD203B41FA5}">
                      <a16:colId xmlns:a16="http://schemas.microsoft.com/office/drawing/2014/main" val="152968680"/>
                    </a:ext>
                  </a:extLst>
                </a:gridCol>
                <a:gridCol w="1716953">
                  <a:extLst>
                    <a:ext uri="{9D8B030D-6E8A-4147-A177-3AD203B41FA5}">
                      <a16:colId xmlns:a16="http://schemas.microsoft.com/office/drawing/2014/main" val="385366811"/>
                    </a:ext>
                  </a:extLst>
                </a:gridCol>
                <a:gridCol w="3037927">
                  <a:extLst>
                    <a:ext uri="{9D8B030D-6E8A-4147-A177-3AD203B41FA5}">
                      <a16:colId xmlns:a16="http://schemas.microsoft.com/office/drawing/2014/main" val="4146855904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4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EK9 </a:t>
                      </a:r>
                    </a:p>
                    <a:p>
                      <a:r>
                        <a:rPr lang="da-DK" sz="24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B82</a:t>
                      </a:r>
                    </a:p>
                    <a:p>
                      <a:r>
                        <a:rPr lang="da-DK" sz="24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82</a:t>
                      </a:r>
                    </a:p>
                    <a:p>
                      <a:r>
                        <a:rPr lang="da-DK" sz="24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EKT43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400" dirty="0"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27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4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/>
                        <a:t>N</a:t>
                      </a:r>
                    </a:p>
                    <a:p>
                      <a:pPr algn="l"/>
                      <a:r>
                        <a:rPr lang="da-DK" sz="2400" b="1" dirty="0"/>
                        <a:t>V            Ø</a:t>
                      </a:r>
                    </a:p>
                    <a:p>
                      <a:pPr algn="ctr"/>
                      <a:r>
                        <a:rPr lang="da-DK" sz="2400" b="1" dirty="0"/>
                        <a:t>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4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31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BT432 </a:t>
                      </a:r>
                    </a:p>
                    <a:p>
                      <a:r>
                        <a:rPr lang="da-DK" sz="24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E54</a:t>
                      </a:r>
                    </a:p>
                    <a:p>
                      <a:r>
                        <a:rPr lang="da-DK" sz="24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KB</a:t>
                      </a:r>
                    </a:p>
                    <a:p>
                      <a:r>
                        <a:rPr lang="da-DK" sz="24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D52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      </a:t>
                      </a:r>
                      <a:endParaRPr lang="da-DK" sz="24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21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4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157417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7979B909-5F3E-E372-F115-766D9472E2C5}"/>
              </a:ext>
            </a:extLst>
          </p:cNvPr>
          <p:cNvSpPr txBox="1"/>
          <p:nvPr/>
        </p:nvSpPr>
        <p:spPr>
          <a:xfrm>
            <a:off x="9399772" y="2858202"/>
            <a:ext cx="203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Udspil ♥️ K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0C51DFA-9DC3-2B37-9BC3-D7E1D687D1D8}"/>
              </a:ext>
            </a:extLst>
          </p:cNvPr>
          <p:cNvSpPr txBox="1"/>
          <p:nvPr/>
        </p:nvSpPr>
        <p:spPr>
          <a:xfrm>
            <a:off x="9399772" y="2204135"/>
            <a:ext cx="2223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Kontrakt 4 ♠️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3DE3D7C-6EB2-ACD6-88BB-08CAEEECA310}"/>
              </a:ext>
            </a:extLst>
          </p:cNvPr>
          <p:cNvSpPr txBox="1"/>
          <p:nvPr/>
        </p:nvSpPr>
        <p:spPr>
          <a:xfrm>
            <a:off x="9618562" y="4213185"/>
            <a:ext cx="212974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b="1" dirty="0"/>
              <a:t>Hvad tænker I her?</a:t>
            </a:r>
          </a:p>
        </p:txBody>
      </p:sp>
    </p:spTree>
    <p:extLst>
      <p:ext uri="{BB962C8B-B14F-4D97-AF65-F5344CB8AC3E}">
        <p14:creationId xmlns:p14="http://schemas.microsoft.com/office/powerpoint/2010/main" val="127071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Knibning for flest stik</a:t>
            </a:r>
            <a:br>
              <a:rPr lang="da-DK" dirty="0"/>
            </a:br>
            <a:r>
              <a:rPr lang="da-DK" sz="2400" dirty="0"/>
              <a:t> optimer dine chancer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2150603" cy="157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/>
              <a:t>Spilleplan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91" y="4560583"/>
            <a:ext cx="1379373" cy="183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75" y="4560583"/>
            <a:ext cx="1379374" cy="183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88" y="2119842"/>
            <a:ext cx="1379374" cy="192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81" y="2119840"/>
            <a:ext cx="1379374" cy="19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74" y="2127959"/>
            <a:ext cx="1379374" cy="19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85" y="4560579"/>
            <a:ext cx="1379374" cy="18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E23472-6C6C-D9CD-AEA4-050016248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426790" y="4454299"/>
            <a:ext cx="1557541" cy="205172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2C07A54-3F9B-913C-1EB9-05462326D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534694" y="2119840"/>
            <a:ext cx="1557541" cy="20517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243BFFC-9482-6A26-88B3-5A31E33271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539367" y="4486990"/>
            <a:ext cx="1557541" cy="205172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39128DA-1072-4765-CAD4-D84BE76898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677004" y="2062276"/>
            <a:ext cx="1557541" cy="2051723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AC2F247D-AEC2-2469-5A40-680BFDD909A7}"/>
              </a:ext>
            </a:extLst>
          </p:cNvPr>
          <p:cNvSpPr txBox="1">
            <a:spLocks/>
          </p:cNvSpPr>
          <p:nvPr/>
        </p:nvSpPr>
        <p:spPr>
          <a:xfrm>
            <a:off x="579317" y="3068125"/>
            <a:ext cx="2150603" cy="1574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/>
              <a:t>To stik når ES DAME sidder her!</a:t>
            </a:r>
          </a:p>
        </p:txBody>
      </p:sp>
    </p:spTree>
    <p:extLst>
      <p:ext uri="{BB962C8B-B14F-4D97-AF65-F5344CB8AC3E}">
        <p14:creationId xmlns:p14="http://schemas.microsoft.com/office/powerpoint/2010/main" val="30584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Knibning for flest stik</a:t>
            </a:r>
            <a:br>
              <a:rPr lang="da-DK" dirty="0"/>
            </a:br>
            <a:r>
              <a:rPr lang="da-DK" dirty="0"/>
              <a:t> </a:t>
            </a:r>
            <a:r>
              <a:rPr lang="da-DK" sz="1600" dirty="0"/>
              <a:t>optimer dine chancer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14" y="2197512"/>
            <a:ext cx="3205931" cy="2069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400" b="1" dirty="0"/>
          </a:p>
          <a:p>
            <a:pPr marL="0" indent="0">
              <a:buNone/>
            </a:pPr>
            <a:r>
              <a:rPr lang="da-DK" sz="2400" b="1" dirty="0"/>
              <a:t>Spilleplan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82" y="4550069"/>
            <a:ext cx="1391933" cy="18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44" y="4550069"/>
            <a:ext cx="1391933" cy="18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68" y="1971637"/>
            <a:ext cx="1391933" cy="19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93" y="1984006"/>
            <a:ext cx="1391933" cy="191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E1A735F8-E105-E24B-AEF4-64865BB9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25" y="4550071"/>
            <a:ext cx="1391932" cy="18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45" y="1971637"/>
            <a:ext cx="1391933" cy="19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01" y="4550069"/>
            <a:ext cx="1391933" cy="18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22309520-AB7C-B748-8B98-8E57344A8FAF}"/>
              </a:ext>
            </a:extLst>
          </p:cNvPr>
          <p:cNvSpPr txBox="1">
            <a:spLocks/>
          </p:cNvSpPr>
          <p:nvPr/>
        </p:nvSpPr>
        <p:spPr>
          <a:xfrm>
            <a:off x="9341457" y="2197512"/>
            <a:ext cx="2627377" cy="20696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b="1" dirty="0"/>
              <a:t>Hvordan skal kortene sidde imod for flest stik</a:t>
            </a:r>
            <a:r>
              <a:rPr lang="da-DK" sz="2400" dirty="0"/>
              <a:t>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DF4C230-D204-132A-FAEB-DE1C207BCA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783916" y="4452161"/>
            <a:ext cx="1557541" cy="20517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4D181B2-A5E7-AB89-D75D-53E36B6CE0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075201" y="1951664"/>
            <a:ext cx="1557541" cy="205172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B8EA20E-3D9E-633A-1B31-7354D4B73C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173835" y="4452160"/>
            <a:ext cx="1557541" cy="205172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9B42F08-CFD7-8D76-F4BA-E1FE171C40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58124" y="1916812"/>
            <a:ext cx="1557541" cy="205172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16868A7-7D29-39F5-6A60-FAD4A4EF58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524901" y="4452159"/>
            <a:ext cx="1557541" cy="205172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52760E2-E5BC-835F-EF07-5BFC5DF8FF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644260" y="1907829"/>
            <a:ext cx="1557541" cy="2051723"/>
          </a:xfrm>
          <a:prstGeom prst="rect">
            <a:avLst/>
          </a:prstGeom>
        </p:spPr>
      </p:pic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D53EDEB6-9E57-044D-8EB3-94EBA84A7445}"/>
              </a:ext>
            </a:extLst>
          </p:cNvPr>
          <p:cNvSpPr txBox="1">
            <a:spLocks/>
          </p:cNvSpPr>
          <p:nvPr/>
        </p:nvSpPr>
        <p:spPr>
          <a:xfrm>
            <a:off x="196050" y="4610958"/>
            <a:ext cx="2627377" cy="1458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b="1" dirty="0" err="1"/>
              <a:t>Sparene</a:t>
            </a:r>
            <a:r>
              <a:rPr lang="da-DK" sz="2400" b="1" dirty="0"/>
              <a:t> 3-3 og begge honnører i plads – så står spar 8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1466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Kombiner opspil og Knibning</a:t>
            </a:r>
            <a:br>
              <a:rPr lang="da-DK" dirty="0"/>
            </a:b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70" y="2762192"/>
            <a:ext cx="1901221" cy="1281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/>
              <a:t>Spilleplan!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87" y="4408066"/>
            <a:ext cx="1468055" cy="19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10" y="4408066"/>
            <a:ext cx="1468055" cy="19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4391069"/>
            <a:ext cx="1468055" cy="204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6" y="2030955"/>
            <a:ext cx="1468055" cy="19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42" y="2048111"/>
            <a:ext cx="1468055" cy="19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34" y="2030956"/>
            <a:ext cx="1468055" cy="19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2030959"/>
            <a:ext cx="1468055" cy="19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6" y="4408066"/>
            <a:ext cx="1468055" cy="19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DA4C4AF-92F0-9B6F-F7C2-DEC29340A0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644998" y="2000953"/>
            <a:ext cx="1557541" cy="205172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709A5E2-5D38-9CC5-0C71-D61848D262B4}"/>
              </a:ext>
            </a:extLst>
          </p:cNvPr>
          <p:cNvSpPr txBox="1"/>
          <p:nvPr/>
        </p:nvSpPr>
        <p:spPr>
          <a:xfrm>
            <a:off x="116396" y="4352115"/>
            <a:ext cx="311201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b="1" dirty="0"/>
              <a:t>Når honnørerne er fordelt så spil væk fra knibningen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A0A41C4-ADB2-39DA-3552-B26E8DD399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668274" y="4352115"/>
            <a:ext cx="1557541" cy="205172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FB2A33C-B6CA-25B4-AADD-9CA01AED2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910459" y="4383164"/>
            <a:ext cx="1557541" cy="205172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974349F-D716-8213-1B31-1F1DE8AC14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317229" y="2000952"/>
            <a:ext cx="1557541" cy="20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7FF4F-6C45-AA70-860D-F00AE201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Vi spiller tre spil der gennemgås i plenum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426A47-A201-350A-5214-A5460B27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385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sz="2400" b="1" dirty="0"/>
              <a:t>Det foregår således</a:t>
            </a:r>
          </a:p>
          <a:p>
            <a:pPr marL="0" indent="0">
              <a:buNone/>
            </a:pPr>
            <a:r>
              <a:rPr lang="da-DK" sz="2400" b="1" dirty="0"/>
              <a:t>- I melder som i plejer</a:t>
            </a:r>
          </a:p>
          <a:p>
            <a:pPr marL="0" indent="0">
              <a:buNone/>
            </a:pPr>
            <a:r>
              <a:rPr lang="da-DK" sz="2400" b="1" dirty="0"/>
              <a:t>- Når I er færdig med at melde, så åbner Nord papirslippen og udspil foretages af ØST da det altid er syd der er spilfører. Udspilskortet står på </a:t>
            </a:r>
            <a:r>
              <a:rPr lang="da-DK" sz="2400" b="1" dirty="0" err="1"/>
              <a:t>papirsslippen</a:t>
            </a:r>
            <a:r>
              <a:rPr lang="da-DK" sz="2400" b="1" dirty="0"/>
              <a:t>. </a:t>
            </a:r>
          </a:p>
          <a:p>
            <a:pPr marL="0" indent="0">
              <a:buNone/>
            </a:pPr>
            <a:r>
              <a:rPr lang="da-DK" sz="2400" b="1" dirty="0"/>
              <a:t>- I har max. Syv minutter til spil og meldinger. Efter endt spil så lægger ALLE kortene op åben for an sig, så er vi klar til at gennemgå spillet sammen. Er i færdige før de andre, så find den vindende plan – eller ros spilfører for at finde den vindende plan. 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b="1" dirty="0"/>
              <a:t>Før næste spil</a:t>
            </a:r>
          </a:p>
          <a:p>
            <a:pPr marL="0" indent="0">
              <a:buNone/>
            </a:pPr>
            <a:r>
              <a:rPr lang="da-DK" sz="2400" b="1" dirty="0"/>
              <a:t>I drejer kortmappen så en anden kan afprøve sig som spilfører</a:t>
            </a:r>
          </a:p>
        </p:txBody>
      </p:sp>
    </p:spTree>
    <p:extLst>
      <p:ext uri="{BB962C8B-B14F-4D97-AF65-F5344CB8AC3E}">
        <p14:creationId xmlns:p14="http://schemas.microsoft.com/office/powerpoint/2010/main" val="162269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A626D-D6C0-B742-8929-73A85F87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Trumfknibningen</a:t>
            </a:r>
            <a:br>
              <a:rPr lang="da-DK" dirty="0"/>
            </a:br>
            <a:endParaRPr lang="da-DK" sz="1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3FD2FC-63D0-1047-B774-9E7F38E4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290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800" dirty="0"/>
              <a:t>Du er i 6♠️ med udspil af ♦️ K</a:t>
            </a:r>
          </a:p>
          <a:p>
            <a:pPr marL="0" indent="0">
              <a:buNone/>
            </a:pPr>
            <a:r>
              <a:rPr lang="da-DK" sz="2800" dirty="0"/>
              <a:t>Plan for 12 stik!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CBB22120-CDFE-C675-B6FA-ADEC3082D33A}"/>
              </a:ext>
            </a:extLst>
          </p:cNvPr>
          <p:cNvGraphicFramePr>
            <a:graphicFrameLocks noGrp="1"/>
          </p:cNvGraphicFramePr>
          <p:nvPr/>
        </p:nvGraphicFramePr>
        <p:xfrm>
          <a:off x="6927777" y="2015732"/>
          <a:ext cx="1868353" cy="4406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8353">
                  <a:extLst>
                    <a:ext uri="{9D8B030D-6E8A-4147-A177-3AD203B41FA5}">
                      <a16:colId xmlns:a16="http://schemas.microsoft.com/office/drawing/2014/main" val="2707753220"/>
                    </a:ext>
                  </a:extLst>
                </a:gridCol>
              </a:tblGrid>
              <a:tr h="1483472">
                <a:tc>
                  <a:txBody>
                    <a:bodyPr/>
                    <a:lstStyle/>
                    <a:p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ED52</a:t>
                      </a:r>
                    </a:p>
                    <a:p>
                      <a:r>
                        <a:rPr lang="da-DK" sz="24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EDB102 </a:t>
                      </a:r>
                    </a:p>
                    <a:p>
                      <a:r>
                        <a:rPr lang="da-DK" sz="2400" b="1" dirty="0">
                          <a:solidFill>
                            <a:srgbClr val="FFC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EDB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749083"/>
                  </a:ext>
                </a:extLst>
              </a:tr>
              <a:tr h="565664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18647"/>
                  </a:ext>
                </a:extLst>
              </a:tr>
              <a:tr h="1832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400" b="1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KB1043</a:t>
                      </a:r>
                      <a:endParaRPr lang="da-DK" sz="2400" b="1" dirty="0">
                        <a:solidFill>
                          <a:srgbClr val="FF0000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>
                          <a:solidFill>
                            <a:srgbClr val="FFC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E9874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T2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400" dirty="0">
                        <a:solidFill>
                          <a:srgbClr val="FF0000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3718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9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A626D-D6C0-B742-8929-73A85F87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Krydstrumfning</a:t>
            </a:r>
            <a:br>
              <a:rPr lang="da-DK" dirty="0"/>
            </a:br>
            <a:r>
              <a:rPr lang="da-DK" dirty="0"/>
              <a:t> </a:t>
            </a:r>
            <a:r>
              <a:rPr lang="da-DK" sz="1600" dirty="0"/>
              <a:t>- når der er behov for,  at (næsten) eller trumfer giver </a:t>
            </a:r>
            <a:r>
              <a:rPr lang="da-DK" sz="1600" dirty="0" err="1"/>
              <a:t>stiK</a:t>
            </a:r>
            <a:r>
              <a:rPr lang="da-DK" sz="1600" dirty="0"/>
              <a:t>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3FD2FC-63D0-1047-B774-9E7F38E4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3"/>
            <a:ext cx="9603275" cy="41997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3200" b="1" dirty="0">
                <a:solidFill>
                  <a:srgbClr val="FF0000"/>
                </a:solidFill>
              </a:rPr>
              <a:t>Den årlige holdfinale</a:t>
            </a:r>
          </a:p>
          <a:p>
            <a:pPr marL="0" indent="0">
              <a:buNone/>
            </a:pPr>
            <a:r>
              <a:rPr lang="da-DK" sz="2400" b="1" dirty="0"/>
              <a:t>Du er kommet i 6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♠︎</a:t>
            </a:r>
            <a:r>
              <a:rPr lang="da-DK" sz="2400" b="1" dirty="0"/>
              <a:t> med </a:t>
            </a:r>
            <a:r>
              <a:rPr lang="da-DK" sz="24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 i udspil </a:t>
            </a:r>
          </a:p>
          <a:p>
            <a:pPr marL="0" indent="0">
              <a:buNone/>
            </a:pP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Spilleplan</a:t>
            </a:r>
          </a:p>
          <a:p>
            <a:pPr marL="0" indent="0">
              <a:buNone/>
            </a:pPr>
            <a:endParaRPr lang="da-DK" sz="2400" b="1" dirty="0"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pPr marL="0" indent="0">
              <a:buNone/>
            </a:pPr>
            <a:r>
              <a:rPr lang="da-DK" sz="24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Næste spil</a:t>
            </a:r>
          </a:p>
          <a:p>
            <a:pPr marL="0" indent="0">
              <a:buNone/>
            </a:pP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Kryds </a:t>
            </a:r>
            <a:r>
              <a:rPr lang="da-DK" sz="2400" b="1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trumfning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 egner sig IKKE </a:t>
            </a:r>
            <a:b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</a:b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hvis man nemt kan rejse en sidefarve – </a:t>
            </a:r>
          </a:p>
          <a:p>
            <a:pPr marL="0" indent="0">
              <a:buNone/>
            </a:pP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Det er ALTID 1. prioritet hvis en farve kan rejses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4169813D-BADC-E14F-8E5B-EA9191147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480159"/>
              </p:ext>
            </p:extLst>
          </p:nvPr>
        </p:nvGraphicFramePr>
        <p:xfrm>
          <a:off x="8883810" y="2026863"/>
          <a:ext cx="2377440" cy="44768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707753220"/>
                    </a:ext>
                  </a:extLst>
                </a:gridCol>
              </a:tblGrid>
              <a:tr h="1121677">
                <a:tc>
                  <a:txBody>
                    <a:bodyPr/>
                    <a:lstStyle/>
                    <a:p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E D T 9</a:t>
                      </a:r>
                    </a:p>
                    <a:p>
                      <a:r>
                        <a:rPr lang="da-DK" sz="24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5 4 3 </a:t>
                      </a:r>
                    </a:p>
                    <a:p>
                      <a:r>
                        <a:rPr lang="da-DK" sz="2400" b="1" dirty="0">
                          <a:solidFill>
                            <a:srgbClr val="FFC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K D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400" b="1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749083"/>
                  </a:ext>
                </a:extLst>
              </a:tr>
              <a:tr h="636413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18647"/>
                  </a:ext>
                </a:extLst>
              </a:tr>
              <a:tr h="1380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K B 4 3</a:t>
                      </a:r>
                      <a:endParaRPr lang="da-DK" sz="2400" b="1" dirty="0">
                        <a:solidFill>
                          <a:srgbClr val="FF0000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>
                          <a:solidFill>
                            <a:srgbClr val="FFC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 B 8 7 6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T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400" dirty="0">
                        <a:solidFill>
                          <a:srgbClr val="FF0000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3718227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4AF2762D-F113-634A-BDA0-3E370E34D07F}"/>
              </a:ext>
            </a:extLst>
          </p:cNvPr>
          <p:cNvSpPr txBox="1"/>
          <p:nvPr/>
        </p:nvSpPr>
        <p:spPr>
          <a:xfrm>
            <a:off x="8883810" y="3120573"/>
            <a:ext cx="167259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E D 4 3</a:t>
            </a:r>
            <a:endParaRPr lang="da-DK" sz="2400" b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C0D2A60-93A1-364E-8AB2-06D072B939DD}"/>
              </a:ext>
            </a:extLst>
          </p:cNvPr>
          <p:cNvSpPr txBox="1"/>
          <p:nvPr/>
        </p:nvSpPr>
        <p:spPr>
          <a:xfrm>
            <a:off x="8883810" y="5286942"/>
            <a:ext cx="223630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24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E K D 7 6 4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39C09FB-5CC9-8784-39ED-BE151679C4BA}"/>
              </a:ext>
            </a:extLst>
          </p:cNvPr>
          <p:cNvSpPr txBox="1"/>
          <p:nvPr/>
        </p:nvSpPr>
        <p:spPr>
          <a:xfrm>
            <a:off x="8883810" y="1937232"/>
            <a:ext cx="1545616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da-DK" sz="2400" b="1" dirty="0">
                <a:solidFill>
                  <a:schemeClr val="tx1"/>
                </a:solidFill>
                <a:latin typeface="+mn-lt"/>
                <a:ea typeface="Apple Symbols" panose="02000000000000000000" pitchFamily="2" charset="-79"/>
                <a:cs typeface="Apple Symbols" panose="02000000000000000000" pitchFamily="2" charset="-79"/>
              </a:rPr>
              <a:t>♠︎ E D T 7</a:t>
            </a:r>
          </a:p>
        </p:txBody>
      </p:sp>
    </p:spTree>
    <p:extLst>
      <p:ext uri="{BB962C8B-B14F-4D97-AF65-F5344CB8AC3E}">
        <p14:creationId xmlns:p14="http://schemas.microsoft.com/office/powerpoint/2010/main" val="5928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6BF22-B3B6-AD4B-9DFA-38029D771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369" y="802298"/>
            <a:ext cx="9625912" cy="2541431"/>
          </a:xfrm>
        </p:spPr>
        <p:txBody>
          <a:bodyPr/>
          <a:lstStyle/>
          <a:p>
            <a:r>
              <a:rPr lang="da-DK" dirty="0"/>
              <a:t>Spilteknik for viderekommende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C416B80-B9B1-BD4E-98A1-BEB514A04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438361"/>
          </a:xfrm>
        </p:spPr>
        <p:txBody>
          <a:bodyPr/>
          <a:lstStyle/>
          <a:p>
            <a:r>
              <a:rPr lang="da-DK" b="1" dirty="0"/>
              <a:t>Lidt om odds</a:t>
            </a:r>
          </a:p>
          <a:p>
            <a:r>
              <a:rPr lang="da-DK" b="1" dirty="0"/>
              <a:t>Lidt om logikken bag knibningen</a:t>
            </a:r>
          </a:p>
          <a:p>
            <a:r>
              <a:rPr lang="da-DK" b="1" dirty="0"/>
              <a:t>Snus til ekspert teknikkerne </a:t>
            </a:r>
          </a:p>
        </p:txBody>
      </p:sp>
    </p:spTree>
    <p:extLst>
      <p:ext uri="{BB962C8B-B14F-4D97-AF65-F5344CB8AC3E}">
        <p14:creationId xmlns:p14="http://schemas.microsoft.com/office/powerpoint/2010/main" val="3744845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B626-D3BF-584E-B76C-0BFC6941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  <a:r>
              <a:rPr lang="da-DK" b="1" dirty="0"/>
              <a:t>spilføring  - næste step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CA246F-D720-E748-B63F-9E402F788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16657"/>
          </a:xfrm>
        </p:spPr>
        <p:txBody>
          <a:bodyPr>
            <a:normAutofit/>
          </a:bodyPr>
          <a:lstStyle/>
          <a:p>
            <a:r>
              <a:rPr lang="da-DK" sz="2800" b="1" dirty="0"/>
              <a:t>Brug den viden DU får fra udspillet til at sætte den rigtige modstander ind </a:t>
            </a:r>
          </a:p>
          <a:p>
            <a:r>
              <a:rPr lang="da-DK" sz="2800" b="1" dirty="0"/>
              <a:t>”Fald dog fra” gælder også i farvekontrakter</a:t>
            </a:r>
          </a:p>
          <a:p>
            <a:r>
              <a:rPr lang="da-DK" sz="2800" b="1" dirty="0"/>
              <a:t>Udskyd knibning og opspil – det kan være modstanderne kan sættes ind så de hjælper dig!</a:t>
            </a:r>
          </a:p>
          <a:p>
            <a:r>
              <a:rPr lang="da-DK" sz="2800" b="1" dirty="0"/>
              <a:t>Spil på bedste chance </a:t>
            </a:r>
          </a:p>
        </p:txBody>
      </p:sp>
    </p:spTree>
    <p:extLst>
      <p:ext uri="{BB962C8B-B14F-4D97-AF65-F5344CB8AC3E}">
        <p14:creationId xmlns:p14="http://schemas.microsoft.com/office/powerpoint/2010/main" val="28019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D3AAA-131C-5347-88DD-30891FBF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/>
              <a:t>Bedste chance</a:t>
            </a:r>
            <a:br>
              <a:rPr lang="da-DK" sz="3600" b="1" dirty="0"/>
            </a:br>
            <a:r>
              <a:rPr lang="da-DK" sz="2400" dirty="0"/>
              <a:t>Vi putter odds på</a:t>
            </a:r>
            <a:endParaRPr lang="da-DK" sz="3600" b="1" dirty="0"/>
          </a:p>
        </p:txBody>
      </p:sp>
      <p:graphicFrame>
        <p:nvGraphicFramePr>
          <p:cNvPr id="5" name="Pladsholder til indhold 3">
            <a:extLst>
              <a:ext uri="{FF2B5EF4-FFF2-40B4-BE49-F238E27FC236}">
                <a16:creationId xmlns:a16="http://schemas.microsoft.com/office/drawing/2014/main" id="{EA2AC96E-A0AF-AE45-AD51-9E1625F325CC}"/>
              </a:ext>
            </a:extLst>
          </p:cNvPr>
          <p:cNvGraphicFramePr>
            <a:graphicFrameLocks/>
          </p:cNvGraphicFramePr>
          <p:nvPr/>
        </p:nvGraphicFramePr>
        <p:xfrm>
          <a:off x="417444" y="1951825"/>
          <a:ext cx="6102625" cy="4383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215">
                  <a:extLst>
                    <a:ext uri="{9D8B030D-6E8A-4147-A177-3AD203B41FA5}">
                      <a16:colId xmlns:a16="http://schemas.microsoft.com/office/drawing/2014/main" val="152968680"/>
                    </a:ext>
                  </a:extLst>
                </a:gridCol>
                <a:gridCol w="1881532">
                  <a:extLst>
                    <a:ext uri="{9D8B030D-6E8A-4147-A177-3AD203B41FA5}">
                      <a16:colId xmlns:a16="http://schemas.microsoft.com/office/drawing/2014/main" val="385366811"/>
                    </a:ext>
                  </a:extLst>
                </a:gridCol>
                <a:gridCol w="2305878">
                  <a:extLst>
                    <a:ext uri="{9D8B030D-6E8A-4147-A177-3AD203B41FA5}">
                      <a16:colId xmlns:a16="http://schemas.microsoft.com/office/drawing/2014/main" val="4146855904"/>
                    </a:ext>
                  </a:extLst>
                </a:gridCol>
              </a:tblGrid>
              <a:tr h="885524"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200" dirty="0"/>
                        <a:t>♠ </a:t>
                      </a:r>
                      <a:r>
                        <a:rPr lang="da-DK" sz="3200" b="1" dirty="0"/>
                        <a:t>32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3200" dirty="0"/>
                    </a:p>
                    <a:p>
                      <a:endParaRPr lang="da-DK" sz="20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latin typeface="+mn-lt"/>
                      </a:endParaRPr>
                    </a:p>
                    <a:p>
                      <a:endParaRPr lang="da-DK" dirty="0">
                        <a:latin typeface="+mn-lt"/>
                      </a:endParaRPr>
                    </a:p>
                    <a:p>
                      <a:endParaRPr lang="da-DK" dirty="0"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271257"/>
                  </a:ext>
                </a:extLst>
              </a:tr>
              <a:tr h="1379451">
                <a:tc>
                  <a:txBody>
                    <a:bodyPr/>
                    <a:lstStyle/>
                    <a:p>
                      <a:pPr algn="l"/>
                      <a:endParaRPr lang="da-DK" sz="20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4000" b="1" dirty="0">
                          <a:latin typeface="+mn-lt"/>
                        </a:rPr>
                        <a:t>N</a:t>
                      </a:r>
                    </a:p>
                    <a:p>
                      <a:pPr algn="l"/>
                      <a:r>
                        <a:rPr lang="da-DK" sz="4000" b="1" dirty="0">
                          <a:latin typeface="+mn-lt"/>
                        </a:rPr>
                        <a:t>V      Ø</a:t>
                      </a:r>
                    </a:p>
                    <a:p>
                      <a:pPr algn="ctr"/>
                      <a:r>
                        <a:rPr lang="da-DK" sz="4000" b="1" dirty="0">
                          <a:latin typeface="+mn-lt"/>
                        </a:rPr>
                        <a:t>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8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315062"/>
                  </a:ext>
                </a:extLst>
              </a:tr>
              <a:tr h="1091460">
                <a:tc>
                  <a:txBody>
                    <a:bodyPr/>
                    <a:lstStyle/>
                    <a:p>
                      <a:endParaRPr lang="da-D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200" b="1" dirty="0"/>
                        <a:t>♠ ED</a:t>
                      </a:r>
                    </a:p>
                    <a:p>
                      <a:endParaRPr lang="da-DK" sz="20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21503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F76E7FC8-8186-134F-B85A-0C506336A844}"/>
              </a:ext>
            </a:extLst>
          </p:cNvPr>
          <p:cNvSpPr txBox="1"/>
          <p:nvPr/>
        </p:nvSpPr>
        <p:spPr>
          <a:xfrm>
            <a:off x="5943600" y="2116680"/>
            <a:ext cx="547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Hvad er chancen for to stik når: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9A9EC1E-4143-0045-A9F4-B0A5D238E077}"/>
              </a:ext>
            </a:extLst>
          </p:cNvPr>
          <p:cNvSpPr txBox="1"/>
          <p:nvPr/>
        </p:nvSpPr>
        <p:spPr>
          <a:xfrm>
            <a:off x="6258660" y="2905780"/>
            <a:ext cx="547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Du spiller ud fra hånden (Syd)?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AAA5880-83E9-2F40-87D7-A957918CFCD1}"/>
              </a:ext>
            </a:extLst>
          </p:cNvPr>
          <p:cNvSpPr txBox="1"/>
          <p:nvPr/>
        </p:nvSpPr>
        <p:spPr>
          <a:xfrm>
            <a:off x="2729499" y="5909976"/>
            <a:ext cx="11368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0,10%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AB4E23A-C4C0-2B43-85B0-8B62BEB2E36C}"/>
              </a:ext>
            </a:extLst>
          </p:cNvPr>
          <p:cNvSpPr txBox="1"/>
          <p:nvPr/>
        </p:nvSpPr>
        <p:spPr>
          <a:xfrm>
            <a:off x="880420" y="3881865"/>
            <a:ext cx="9939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100%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EF92E00-34C9-A244-9E34-A83FB716283D}"/>
              </a:ext>
            </a:extLst>
          </p:cNvPr>
          <p:cNvSpPr txBox="1"/>
          <p:nvPr/>
        </p:nvSpPr>
        <p:spPr>
          <a:xfrm>
            <a:off x="4559285" y="3909328"/>
            <a:ext cx="9939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50%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25F04A07-6FBE-3B4E-B018-B88ED100BB84}"/>
              </a:ext>
            </a:extLst>
          </p:cNvPr>
          <p:cNvSpPr txBox="1"/>
          <p:nvPr/>
        </p:nvSpPr>
        <p:spPr>
          <a:xfrm>
            <a:off x="2729499" y="2593733"/>
            <a:ext cx="12362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50%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0E36283A-9B98-A84A-8C14-71CF4EAB10A4}"/>
              </a:ext>
            </a:extLst>
          </p:cNvPr>
          <p:cNvSpPr txBox="1"/>
          <p:nvPr/>
        </p:nvSpPr>
        <p:spPr>
          <a:xfrm>
            <a:off x="6258660" y="3658329"/>
            <a:ext cx="547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Du spiller ud fra bordet (Nord)?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0278E2DC-069E-D844-B5CD-C7A5B2471837}"/>
              </a:ext>
            </a:extLst>
          </p:cNvPr>
          <p:cNvSpPr txBox="1"/>
          <p:nvPr/>
        </p:nvSpPr>
        <p:spPr>
          <a:xfrm>
            <a:off x="6267877" y="4443061"/>
            <a:ext cx="5152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Øst spiller ud i spar?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486383E-917C-6140-AD1F-C7DCF3CB88E4}"/>
              </a:ext>
            </a:extLst>
          </p:cNvPr>
          <p:cNvSpPr txBox="1"/>
          <p:nvPr/>
        </p:nvSpPr>
        <p:spPr>
          <a:xfrm>
            <a:off x="6329489" y="5227793"/>
            <a:ext cx="5152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Vest spiller ud i spar?</a:t>
            </a:r>
          </a:p>
        </p:txBody>
      </p:sp>
    </p:spTree>
    <p:extLst>
      <p:ext uri="{BB962C8B-B14F-4D97-AF65-F5344CB8AC3E}">
        <p14:creationId xmlns:p14="http://schemas.microsoft.com/office/powerpoint/2010/main" val="8915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D3AAA-131C-5347-88DD-30891FBF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/>
              <a:t>Bedste chance</a:t>
            </a:r>
            <a:br>
              <a:rPr lang="da-DK" sz="3600" b="1" dirty="0"/>
            </a:br>
            <a:r>
              <a:rPr lang="da-DK" sz="2700" dirty="0"/>
              <a:t>Vi putter odds på</a:t>
            </a:r>
            <a:endParaRPr lang="da-DK" sz="2700" b="1" dirty="0"/>
          </a:p>
        </p:txBody>
      </p:sp>
      <p:graphicFrame>
        <p:nvGraphicFramePr>
          <p:cNvPr id="5" name="Pladsholder til indhold 3">
            <a:extLst>
              <a:ext uri="{FF2B5EF4-FFF2-40B4-BE49-F238E27FC236}">
                <a16:creationId xmlns:a16="http://schemas.microsoft.com/office/drawing/2014/main" id="{EA2AC96E-A0AF-AE45-AD51-9E1625F32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886618"/>
              </p:ext>
            </p:extLst>
          </p:nvPr>
        </p:nvGraphicFramePr>
        <p:xfrm>
          <a:off x="311227" y="2378290"/>
          <a:ext cx="5963477" cy="407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215">
                  <a:extLst>
                    <a:ext uri="{9D8B030D-6E8A-4147-A177-3AD203B41FA5}">
                      <a16:colId xmlns:a16="http://schemas.microsoft.com/office/drawing/2014/main" val="152968680"/>
                    </a:ext>
                  </a:extLst>
                </a:gridCol>
                <a:gridCol w="1893889">
                  <a:extLst>
                    <a:ext uri="{9D8B030D-6E8A-4147-A177-3AD203B41FA5}">
                      <a16:colId xmlns:a16="http://schemas.microsoft.com/office/drawing/2014/main" val="385366811"/>
                    </a:ext>
                  </a:extLst>
                </a:gridCol>
                <a:gridCol w="2154373">
                  <a:extLst>
                    <a:ext uri="{9D8B030D-6E8A-4147-A177-3AD203B41FA5}">
                      <a16:colId xmlns:a16="http://schemas.microsoft.com/office/drawing/2014/main" val="4146855904"/>
                    </a:ext>
                  </a:extLst>
                </a:gridCol>
              </a:tblGrid>
              <a:tr h="885524"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3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200" b="1" dirty="0"/>
                        <a:t>♠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latin typeface="+mn-lt"/>
                      </a:endParaRPr>
                    </a:p>
                    <a:p>
                      <a:endParaRPr lang="da-DK" dirty="0">
                        <a:latin typeface="+mn-lt"/>
                      </a:endParaRPr>
                    </a:p>
                    <a:p>
                      <a:endParaRPr lang="da-DK" dirty="0"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271257"/>
                  </a:ext>
                </a:extLst>
              </a:tr>
              <a:tr h="1379451">
                <a:tc>
                  <a:txBody>
                    <a:bodyPr/>
                    <a:lstStyle/>
                    <a:p>
                      <a:pPr algn="l"/>
                      <a:endParaRPr lang="da-DK" sz="20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4000" b="1" dirty="0">
                          <a:latin typeface="+mn-lt"/>
                        </a:rPr>
                        <a:t>N</a:t>
                      </a:r>
                    </a:p>
                    <a:p>
                      <a:pPr algn="l"/>
                      <a:r>
                        <a:rPr lang="da-DK" sz="4000" b="1" dirty="0">
                          <a:latin typeface="+mn-lt"/>
                        </a:rPr>
                        <a:t>V      Ø</a:t>
                      </a:r>
                    </a:p>
                    <a:p>
                      <a:pPr algn="ctr"/>
                      <a:r>
                        <a:rPr lang="da-DK" sz="4000" b="1" dirty="0">
                          <a:latin typeface="+mn-lt"/>
                        </a:rPr>
                        <a:t>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8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315062"/>
                  </a:ext>
                </a:extLst>
              </a:tr>
              <a:tr h="1091460">
                <a:tc>
                  <a:txBody>
                    <a:bodyPr/>
                    <a:lstStyle/>
                    <a:p>
                      <a:endParaRPr lang="da-D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200" b="1" dirty="0"/>
                        <a:t>♠ K2</a:t>
                      </a:r>
                    </a:p>
                    <a:p>
                      <a:endParaRPr lang="da-DK" sz="20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21503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F76E7FC8-8186-134F-B85A-0C506336A844}"/>
              </a:ext>
            </a:extLst>
          </p:cNvPr>
          <p:cNvSpPr txBox="1"/>
          <p:nvPr/>
        </p:nvSpPr>
        <p:spPr>
          <a:xfrm>
            <a:off x="5609064" y="2116680"/>
            <a:ext cx="581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Hvad er chancen for et stik når: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9A9EC1E-4143-0045-A9F4-B0A5D238E077}"/>
              </a:ext>
            </a:extLst>
          </p:cNvPr>
          <p:cNvSpPr txBox="1"/>
          <p:nvPr/>
        </p:nvSpPr>
        <p:spPr>
          <a:xfrm>
            <a:off x="6253591" y="2905780"/>
            <a:ext cx="548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Du spiller ud fra hånden (Syd)?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AAA5880-83E9-2F40-87D7-A957918CFCD1}"/>
              </a:ext>
            </a:extLst>
          </p:cNvPr>
          <p:cNvSpPr txBox="1"/>
          <p:nvPr/>
        </p:nvSpPr>
        <p:spPr>
          <a:xfrm>
            <a:off x="2655625" y="5938767"/>
            <a:ext cx="10516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0,10%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AB4E23A-C4C0-2B43-85B0-8B62BEB2E36C}"/>
              </a:ext>
            </a:extLst>
          </p:cNvPr>
          <p:cNvSpPr txBox="1"/>
          <p:nvPr/>
        </p:nvSpPr>
        <p:spPr>
          <a:xfrm>
            <a:off x="954622" y="3919841"/>
            <a:ext cx="9939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100%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EF92E00-34C9-A244-9E34-A83FB716283D}"/>
              </a:ext>
            </a:extLst>
          </p:cNvPr>
          <p:cNvSpPr txBox="1"/>
          <p:nvPr/>
        </p:nvSpPr>
        <p:spPr>
          <a:xfrm>
            <a:off x="2551265" y="2264209"/>
            <a:ext cx="12603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50,05%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25F04A07-6FBE-3B4E-B018-B88ED100BB84}"/>
              </a:ext>
            </a:extLst>
          </p:cNvPr>
          <p:cNvSpPr txBox="1"/>
          <p:nvPr/>
        </p:nvSpPr>
        <p:spPr>
          <a:xfrm>
            <a:off x="4353071" y="3919841"/>
            <a:ext cx="9939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50%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0E36283A-9B98-A84A-8C14-71CF4EAB10A4}"/>
              </a:ext>
            </a:extLst>
          </p:cNvPr>
          <p:cNvSpPr txBox="1"/>
          <p:nvPr/>
        </p:nvSpPr>
        <p:spPr>
          <a:xfrm>
            <a:off x="6238308" y="3667372"/>
            <a:ext cx="545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Du spiller ud fra bordet (Nord)?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0278E2DC-069E-D844-B5CD-C7A5B2471837}"/>
              </a:ext>
            </a:extLst>
          </p:cNvPr>
          <p:cNvSpPr txBox="1"/>
          <p:nvPr/>
        </p:nvSpPr>
        <p:spPr>
          <a:xfrm>
            <a:off x="6274704" y="4461472"/>
            <a:ext cx="5152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Øst spiller ud i spar?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486383E-917C-6140-AD1F-C7DCF3CB88E4}"/>
              </a:ext>
            </a:extLst>
          </p:cNvPr>
          <p:cNvSpPr txBox="1"/>
          <p:nvPr/>
        </p:nvSpPr>
        <p:spPr>
          <a:xfrm>
            <a:off x="6274704" y="5235714"/>
            <a:ext cx="5152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Vest spiller ud i spar?</a:t>
            </a:r>
          </a:p>
        </p:txBody>
      </p:sp>
    </p:spTree>
    <p:extLst>
      <p:ext uri="{BB962C8B-B14F-4D97-AF65-F5344CB8AC3E}">
        <p14:creationId xmlns:p14="http://schemas.microsoft.com/office/powerpoint/2010/main" val="27290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FDC53-B14D-3A53-DE2B-379D6EE2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96349"/>
            <a:ext cx="9603275" cy="854764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Spilføring – før du lægger et kort til fra bordet</a:t>
            </a:r>
            <a:br>
              <a:rPr lang="da-DK" dirty="0"/>
            </a:br>
            <a:br>
              <a:rPr lang="da-DK" dirty="0"/>
            </a:br>
            <a:endParaRPr lang="da-DK" sz="2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175CB2-918C-4574-CCE2-7924EF9B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91" y="2015731"/>
            <a:ext cx="10316351" cy="38483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600" b="1" dirty="0"/>
              <a:t>hvad gør du som det næste?</a:t>
            </a:r>
          </a:p>
          <a:p>
            <a:pPr marL="0" indent="0">
              <a:buNone/>
            </a:pPr>
            <a:endParaRPr lang="da-DK" sz="2600" dirty="0"/>
          </a:p>
          <a:p>
            <a:pPr marL="0" indent="0">
              <a:buNone/>
            </a:pPr>
            <a:r>
              <a:rPr lang="da-DK" sz="2600" b="1" dirty="0"/>
              <a:t>Undersøger hvad udspilskortet viser</a:t>
            </a:r>
          </a:p>
          <a:p>
            <a:pPr marL="0" indent="0">
              <a:buNone/>
            </a:pPr>
            <a:endParaRPr lang="da-DK" sz="2600" b="1" dirty="0"/>
          </a:p>
          <a:p>
            <a:pPr marL="0" indent="0">
              <a:buNone/>
            </a:pPr>
            <a:r>
              <a:rPr lang="da-DK" sz="2600" b="1" dirty="0"/>
              <a:t>Hvordan gør du det? </a:t>
            </a:r>
          </a:p>
          <a:p>
            <a:pPr marL="914400" indent="-914400">
              <a:buAutoNum type="arabicPeriod"/>
            </a:pPr>
            <a:r>
              <a:rPr lang="da-DK" sz="2600" b="1" dirty="0" err="1"/>
              <a:t>Checker</a:t>
            </a:r>
            <a:r>
              <a:rPr lang="da-DK" sz="2600" b="1" dirty="0"/>
              <a:t> deres systemkort</a:t>
            </a:r>
          </a:p>
          <a:p>
            <a:pPr marL="914400" indent="-914400">
              <a:buAutoNum type="arabicPeriod"/>
            </a:pPr>
            <a:r>
              <a:rPr lang="da-DK" sz="2600" b="1" dirty="0"/>
              <a:t>Er det ikke fyldestgørende udfyldt – så spørg!</a:t>
            </a:r>
          </a:p>
          <a:p>
            <a:pPr marL="0" indent="0">
              <a:buNone/>
            </a:pPr>
            <a:endParaRPr lang="da-DK" sz="3400" b="1" dirty="0"/>
          </a:p>
          <a:p>
            <a:pPr marL="0" indent="0">
              <a:buNone/>
            </a:pPr>
            <a:endParaRPr lang="da-DK" sz="3400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graphicFrame>
        <p:nvGraphicFramePr>
          <p:cNvPr id="6" name="Pladsholder til indhold 3">
            <a:extLst>
              <a:ext uri="{FF2B5EF4-FFF2-40B4-BE49-F238E27FC236}">
                <a16:creationId xmlns:a16="http://schemas.microsoft.com/office/drawing/2014/main" id="{C514213A-CB2B-642C-6509-17C0E45D2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514676"/>
              </p:ext>
            </p:extLst>
          </p:nvPr>
        </p:nvGraphicFramePr>
        <p:xfrm>
          <a:off x="6783572" y="1901686"/>
          <a:ext cx="5305647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0215">
                  <a:extLst>
                    <a:ext uri="{9D8B030D-6E8A-4147-A177-3AD203B41FA5}">
                      <a16:colId xmlns:a16="http://schemas.microsoft.com/office/drawing/2014/main" val="152968680"/>
                    </a:ext>
                  </a:extLst>
                </a:gridCol>
                <a:gridCol w="1640185">
                  <a:extLst>
                    <a:ext uri="{9D8B030D-6E8A-4147-A177-3AD203B41FA5}">
                      <a16:colId xmlns:a16="http://schemas.microsoft.com/office/drawing/2014/main" val="385366811"/>
                    </a:ext>
                  </a:extLst>
                </a:gridCol>
                <a:gridCol w="2105247">
                  <a:extLst>
                    <a:ext uri="{9D8B030D-6E8A-4147-A177-3AD203B41FA5}">
                      <a16:colId xmlns:a16="http://schemas.microsoft.com/office/drawing/2014/main" val="4146855904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endParaRPr lang="da-DK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2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2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K105 </a:t>
                      </a:r>
                    </a:p>
                    <a:p>
                      <a:r>
                        <a:rPr lang="da-DK" sz="22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2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EK4</a:t>
                      </a:r>
                    </a:p>
                    <a:p>
                      <a:r>
                        <a:rPr lang="da-DK" sz="22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2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E87</a:t>
                      </a:r>
                    </a:p>
                    <a:p>
                      <a:r>
                        <a:rPr lang="da-DK" sz="22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2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9432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200" b="1" dirty="0"/>
                        <a:t>Kontrakt </a:t>
                      </a:r>
                    </a:p>
                    <a:p>
                      <a:r>
                        <a:rPr lang="da-DK" sz="2200" b="1" dirty="0"/>
                        <a:t>4</a:t>
                      </a:r>
                      <a:r>
                        <a:rPr lang="da-DK" sz="22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</a:t>
                      </a:r>
                      <a:endParaRPr lang="da-DK" sz="2200" b="1" dirty="0"/>
                    </a:p>
                    <a:p>
                      <a:endParaRPr lang="da-DK" sz="2200" b="1" dirty="0"/>
                    </a:p>
                    <a:p>
                      <a:endParaRPr lang="da-DK" sz="2200" b="1" dirty="0"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271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♠︎D</a:t>
                      </a:r>
                      <a:endParaRPr lang="da-DK" sz="2800" b="1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b="1" dirty="0"/>
                        <a:t>N</a:t>
                      </a:r>
                    </a:p>
                    <a:p>
                      <a:pPr algn="l"/>
                      <a:r>
                        <a:rPr lang="da-DK" sz="2200" b="1" dirty="0"/>
                        <a:t>V            Ø</a:t>
                      </a:r>
                    </a:p>
                    <a:p>
                      <a:pPr algn="ctr"/>
                      <a:r>
                        <a:rPr lang="da-DK" sz="2200" b="1" dirty="0"/>
                        <a:t>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200" b="1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31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2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</a:t>
                      </a:r>
                      <a:r>
                        <a:rPr lang="da-DK" sz="22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87 </a:t>
                      </a:r>
                    </a:p>
                    <a:p>
                      <a:r>
                        <a:rPr lang="da-DK" sz="22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2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B105432</a:t>
                      </a:r>
                    </a:p>
                    <a:p>
                      <a:r>
                        <a:rPr lang="da-DK" sz="22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2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43</a:t>
                      </a:r>
                    </a:p>
                    <a:p>
                      <a:r>
                        <a:rPr lang="da-DK" sz="22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2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21503"/>
                  </a:ext>
                </a:extLst>
              </a:tr>
            </a:tbl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691B748A-5178-B811-1000-801ECD76035E}"/>
              </a:ext>
            </a:extLst>
          </p:cNvPr>
          <p:cNvSpPr txBox="1"/>
          <p:nvPr/>
        </p:nvSpPr>
        <p:spPr>
          <a:xfrm>
            <a:off x="5718701" y="2015731"/>
            <a:ext cx="212974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b="1" dirty="0"/>
              <a:t>Hvad tænker I her?</a:t>
            </a:r>
          </a:p>
        </p:txBody>
      </p:sp>
    </p:spTree>
    <p:extLst>
      <p:ext uri="{BB962C8B-B14F-4D97-AF65-F5344CB8AC3E}">
        <p14:creationId xmlns:p14="http://schemas.microsoft.com/office/powerpoint/2010/main" val="398905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D3AAA-131C-5347-88DD-30891FBF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/>
              <a:t>Bedste chance</a:t>
            </a:r>
            <a:br>
              <a:rPr lang="da-DK" sz="3600" b="1" dirty="0"/>
            </a:br>
            <a:r>
              <a:rPr lang="da-DK" sz="2700" dirty="0"/>
              <a:t>Vi putter odds på</a:t>
            </a:r>
            <a:endParaRPr lang="da-DK" sz="2700" b="1" dirty="0"/>
          </a:p>
        </p:txBody>
      </p:sp>
      <p:graphicFrame>
        <p:nvGraphicFramePr>
          <p:cNvPr id="5" name="Pladsholder til indhold 3">
            <a:extLst>
              <a:ext uri="{FF2B5EF4-FFF2-40B4-BE49-F238E27FC236}">
                <a16:creationId xmlns:a16="http://schemas.microsoft.com/office/drawing/2014/main" id="{EA2AC96E-A0AF-AE45-AD51-9E1625F325CC}"/>
              </a:ext>
            </a:extLst>
          </p:cNvPr>
          <p:cNvGraphicFramePr>
            <a:graphicFrameLocks/>
          </p:cNvGraphicFramePr>
          <p:nvPr/>
        </p:nvGraphicFramePr>
        <p:xfrm>
          <a:off x="246975" y="2012138"/>
          <a:ext cx="6102625" cy="407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215">
                  <a:extLst>
                    <a:ext uri="{9D8B030D-6E8A-4147-A177-3AD203B41FA5}">
                      <a16:colId xmlns:a16="http://schemas.microsoft.com/office/drawing/2014/main" val="152968680"/>
                    </a:ext>
                  </a:extLst>
                </a:gridCol>
                <a:gridCol w="1893889">
                  <a:extLst>
                    <a:ext uri="{9D8B030D-6E8A-4147-A177-3AD203B41FA5}">
                      <a16:colId xmlns:a16="http://schemas.microsoft.com/office/drawing/2014/main" val="385366811"/>
                    </a:ext>
                  </a:extLst>
                </a:gridCol>
                <a:gridCol w="2293521">
                  <a:extLst>
                    <a:ext uri="{9D8B030D-6E8A-4147-A177-3AD203B41FA5}">
                      <a16:colId xmlns:a16="http://schemas.microsoft.com/office/drawing/2014/main" val="4146855904"/>
                    </a:ext>
                  </a:extLst>
                </a:gridCol>
              </a:tblGrid>
              <a:tr h="433845"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3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200" b="1" dirty="0"/>
                        <a:t>♠ 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271257"/>
                  </a:ext>
                </a:extLst>
              </a:tr>
              <a:tr h="1379451">
                <a:tc>
                  <a:txBody>
                    <a:bodyPr/>
                    <a:lstStyle/>
                    <a:p>
                      <a:pPr algn="l"/>
                      <a:endParaRPr lang="da-DK" sz="20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4000" b="1" dirty="0">
                          <a:latin typeface="+mn-lt"/>
                        </a:rPr>
                        <a:t>N</a:t>
                      </a:r>
                    </a:p>
                    <a:p>
                      <a:pPr algn="l"/>
                      <a:r>
                        <a:rPr lang="da-DK" sz="4000" b="1" dirty="0">
                          <a:latin typeface="+mn-lt"/>
                        </a:rPr>
                        <a:t>V      Ø</a:t>
                      </a:r>
                    </a:p>
                    <a:p>
                      <a:pPr algn="ctr"/>
                      <a:r>
                        <a:rPr lang="da-DK" sz="4000" b="1" dirty="0">
                          <a:latin typeface="+mn-lt"/>
                        </a:rPr>
                        <a:t>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8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315062"/>
                  </a:ext>
                </a:extLst>
              </a:tr>
              <a:tr h="1091460">
                <a:tc>
                  <a:txBody>
                    <a:bodyPr/>
                    <a:lstStyle/>
                    <a:p>
                      <a:endParaRPr lang="da-D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200" dirty="0"/>
                        <a:t>♠ </a:t>
                      </a:r>
                      <a:r>
                        <a:rPr lang="da-DK" sz="3200" b="1" dirty="0"/>
                        <a:t>ED10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21503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F76E7FC8-8186-134F-B85A-0C506336A844}"/>
              </a:ext>
            </a:extLst>
          </p:cNvPr>
          <p:cNvSpPr txBox="1"/>
          <p:nvPr/>
        </p:nvSpPr>
        <p:spPr>
          <a:xfrm>
            <a:off x="4942980" y="1990043"/>
            <a:ext cx="483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Hvad er chancen for to stik?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9A9EC1E-4143-0045-A9F4-B0A5D238E077}"/>
              </a:ext>
            </a:extLst>
          </p:cNvPr>
          <p:cNvSpPr txBox="1"/>
          <p:nvPr/>
        </p:nvSpPr>
        <p:spPr>
          <a:xfrm>
            <a:off x="4942980" y="2718496"/>
            <a:ext cx="496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Hvad er chancen for tre stik?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EF92E00-34C9-A244-9E34-A83FB716283D}"/>
              </a:ext>
            </a:extLst>
          </p:cNvPr>
          <p:cNvSpPr txBox="1"/>
          <p:nvPr/>
        </p:nvSpPr>
        <p:spPr>
          <a:xfrm>
            <a:off x="10096722" y="2715142"/>
            <a:ext cx="108479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25%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25F04A07-6FBE-3B4E-B018-B88ED100BB84}"/>
              </a:ext>
            </a:extLst>
          </p:cNvPr>
          <p:cNvSpPr txBox="1"/>
          <p:nvPr/>
        </p:nvSpPr>
        <p:spPr>
          <a:xfrm>
            <a:off x="10096722" y="1990043"/>
            <a:ext cx="9939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75%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486383E-917C-6140-AD1F-C7DCF3CB88E4}"/>
              </a:ext>
            </a:extLst>
          </p:cNvPr>
          <p:cNvSpPr txBox="1"/>
          <p:nvPr/>
        </p:nvSpPr>
        <p:spPr>
          <a:xfrm>
            <a:off x="4560444" y="5416636"/>
            <a:ext cx="7093547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800" b="1" dirty="0"/>
              <a:t>Vælg dobbeltknibningen for bedre odds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55E7F8B-E573-63FD-645F-E22531257206}"/>
              </a:ext>
            </a:extLst>
          </p:cNvPr>
          <p:cNvSpPr txBox="1"/>
          <p:nvPr/>
        </p:nvSpPr>
        <p:spPr>
          <a:xfrm>
            <a:off x="4942980" y="3616285"/>
            <a:ext cx="180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Hvorfor?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30ED768-9C53-D3AB-EC2E-47B1960414A2}"/>
              </a:ext>
            </a:extLst>
          </p:cNvPr>
          <p:cNvSpPr txBox="1"/>
          <p:nvPr/>
        </p:nvSpPr>
        <p:spPr>
          <a:xfrm>
            <a:off x="4804878" y="4236261"/>
            <a:ext cx="651994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/>
              <a:t>Enten sidder honnørerne fordelt (50% af gangene) ELLER også har Vest begge (25%) eller Øst begge – ligeledes 25%</a:t>
            </a:r>
          </a:p>
        </p:txBody>
      </p:sp>
    </p:spTree>
    <p:extLst>
      <p:ext uri="{BB962C8B-B14F-4D97-AF65-F5344CB8AC3E}">
        <p14:creationId xmlns:p14="http://schemas.microsoft.com/office/powerpoint/2010/main" val="36162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 animBg="1"/>
      <p:bldP spid="14" grpId="0" animBg="1"/>
      <p:bldP spid="17" grpId="0" animBg="1"/>
      <p:bldP spid="4" grpId="0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D281F-D584-2E41-9AEF-6510CE0D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4644421" cy="1049235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forbedr dine odds</a:t>
            </a:r>
            <a:br>
              <a:rPr lang="da-DK" dirty="0"/>
            </a:br>
            <a:r>
              <a:rPr lang="da-DK" dirty="0"/>
              <a:t> </a:t>
            </a:r>
            <a:r>
              <a:rPr lang="da-DK" sz="2000" dirty="0"/>
              <a:t>Fordele ved en trumfkontrakt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8436E2-69BF-754D-8A7B-F01558AF9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02" y="2007985"/>
            <a:ext cx="5432051" cy="4045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/>
              <a:t>Spar er trumf og der er ikke flere trumfer ude</a:t>
            </a:r>
          </a:p>
          <a:p>
            <a:pPr marL="0" indent="0">
              <a:buNone/>
            </a:pPr>
            <a:r>
              <a:rPr lang="da-DK" b="1" dirty="0"/>
              <a:t>Du er på bordet (N)</a:t>
            </a:r>
          </a:p>
          <a:p>
            <a:pPr marL="0" indent="0">
              <a:buNone/>
            </a:pPr>
            <a:r>
              <a:rPr lang="da-DK" b="1" dirty="0"/>
              <a:t>Find en spilleplan for 7 stik – altså rest!</a:t>
            </a:r>
          </a:p>
          <a:p>
            <a:pPr marL="457200" indent="-457200">
              <a:buAutoNum type="arabicPeriod"/>
            </a:pPr>
            <a:r>
              <a:rPr lang="da-DK" b="1" dirty="0"/>
              <a:t>Den nemme </a:t>
            </a:r>
            <a:r>
              <a:rPr lang="da-DK" b="1" dirty="0" err="1"/>
              <a:t>sits</a:t>
            </a:r>
            <a:endParaRPr lang="da-DK" b="1" dirty="0"/>
          </a:p>
          <a:p>
            <a:pPr marL="457200" indent="-457200">
              <a:buAutoNum type="arabicPeriod"/>
            </a:pPr>
            <a:r>
              <a:rPr lang="da-DK" b="1" dirty="0"/>
              <a:t>De svære </a:t>
            </a:r>
            <a:r>
              <a:rPr lang="da-DK" b="1" dirty="0" err="1"/>
              <a:t>sitser</a:t>
            </a:r>
            <a:r>
              <a:rPr lang="da-DK" b="1" dirty="0"/>
              <a:t> </a:t>
            </a:r>
          </a:p>
          <a:p>
            <a:pPr marL="457200" indent="-457200">
              <a:buAutoNum type="arabicPeriod"/>
            </a:pPr>
            <a:r>
              <a:rPr lang="da-DK" b="1" dirty="0"/>
              <a:t>Den meget svære </a:t>
            </a:r>
            <a:r>
              <a:rPr lang="da-DK" b="1" dirty="0" err="1"/>
              <a:t>sits</a:t>
            </a:r>
            <a:r>
              <a:rPr lang="da-DK" b="1" dirty="0"/>
              <a:t> (som vi ikke skal bruge vores hjerneceller på, da den ikke kan løses til rest!</a:t>
            </a:r>
          </a:p>
          <a:p>
            <a:pPr marL="457200" indent="-457200">
              <a:buAutoNum type="arabicPeriod"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Spilleplan nu hvor du har tænkt det igennem!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46D7962-3158-7646-BF38-8EC2D66586A5}"/>
              </a:ext>
            </a:extLst>
          </p:cNvPr>
          <p:cNvGraphicFramePr>
            <a:graphicFrameLocks noGrp="1"/>
          </p:cNvGraphicFramePr>
          <p:nvPr/>
        </p:nvGraphicFramePr>
        <p:xfrm>
          <a:off x="6363228" y="762181"/>
          <a:ext cx="4937228" cy="515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8688">
                  <a:extLst>
                    <a:ext uri="{9D8B030D-6E8A-4147-A177-3AD203B41FA5}">
                      <a16:colId xmlns:a16="http://schemas.microsoft.com/office/drawing/2014/main" val="3921070709"/>
                    </a:ext>
                  </a:extLst>
                </a:gridCol>
                <a:gridCol w="1742735">
                  <a:extLst>
                    <a:ext uri="{9D8B030D-6E8A-4147-A177-3AD203B41FA5}">
                      <a16:colId xmlns:a16="http://schemas.microsoft.com/office/drawing/2014/main" val="4271562257"/>
                    </a:ext>
                  </a:extLst>
                </a:gridCol>
                <a:gridCol w="1655805">
                  <a:extLst>
                    <a:ext uri="{9D8B030D-6E8A-4147-A177-3AD203B41FA5}">
                      <a16:colId xmlns:a16="http://schemas.microsoft.com/office/drawing/2014/main" val="1506524153"/>
                    </a:ext>
                  </a:extLst>
                </a:gridCol>
              </a:tblGrid>
              <a:tr h="1227897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EB64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rgbClr val="FFC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98501"/>
                  </a:ext>
                </a:extLst>
              </a:tr>
              <a:tr h="1513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>
                        <a:solidFill>
                          <a:srgbClr val="00B050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/>
                        <a:t>N</a:t>
                      </a:r>
                    </a:p>
                    <a:p>
                      <a:pPr algn="l"/>
                      <a:r>
                        <a:rPr lang="da-DK" sz="3200" b="1" dirty="0"/>
                        <a:t>V        Ø</a:t>
                      </a:r>
                    </a:p>
                    <a:p>
                      <a:pPr algn="ctr"/>
                      <a:r>
                        <a:rPr lang="da-DK" sz="3200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31696"/>
                  </a:ext>
                </a:extLst>
              </a:tr>
              <a:tr h="1513454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K8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K87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rgbClr val="FFC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52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5644"/>
                  </a:ext>
                </a:extLst>
              </a:tr>
            </a:tbl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0B5B6A14-A7DC-A743-B0C4-6205D52A0AC2}"/>
              </a:ext>
            </a:extLst>
          </p:cNvPr>
          <p:cNvSpPr txBox="1"/>
          <p:nvPr/>
        </p:nvSpPr>
        <p:spPr>
          <a:xfrm>
            <a:off x="8563618" y="538864"/>
            <a:ext cx="5364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C88B14A-5E9F-BE44-9ABA-3B4651E02245}"/>
              </a:ext>
            </a:extLst>
          </p:cNvPr>
          <p:cNvSpPr txBox="1"/>
          <p:nvPr/>
        </p:nvSpPr>
        <p:spPr>
          <a:xfrm>
            <a:off x="6493346" y="2475752"/>
            <a:ext cx="1316882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♠︎ -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DT2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K5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B6</a:t>
            </a:r>
            <a:endParaRPr lang="da-DK" sz="2800" b="1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4750EE9-DAAE-D84B-8957-13F13729BE62}"/>
              </a:ext>
            </a:extLst>
          </p:cNvPr>
          <p:cNvSpPr txBox="1"/>
          <p:nvPr/>
        </p:nvSpPr>
        <p:spPr>
          <a:xfrm>
            <a:off x="9859850" y="2521059"/>
            <a:ext cx="1377994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♠︎ -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953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DB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D5</a:t>
            </a:r>
            <a:endParaRPr lang="da-DK" sz="2800" b="1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A95EFC3-8D19-414B-9E23-73B35EBD5C25}"/>
              </a:ext>
            </a:extLst>
          </p:cNvPr>
          <p:cNvSpPr txBox="1"/>
          <p:nvPr/>
        </p:nvSpPr>
        <p:spPr>
          <a:xfrm>
            <a:off x="9860272" y="2549554"/>
            <a:ext cx="1408878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♠︎ -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DT2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K5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B6</a:t>
            </a:r>
            <a:endParaRPr lang="da-DK" sz="2800" b="1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456F887-4B66-4F44-B9EC-26CD9AB03CF5}"/>
              </a:ext>
            </a:extLst>
          </p:cNvPr>
          <p:cNvSpPr txBox="1"/>
          <p:nvPr/>
        </p:nvSpPr>
        <p:spPr>
          <a:xfrm>
            <a:off x="6410388" y="2536430"/>
            <a:ext cx="1377994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da-DK" sz="20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-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953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DB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D5</a:t>
            </a:r>
            <a:endParaRPr lang="da-DK" sz="2800" b="1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22C32715-7A4A-DC4B-A04D-7B6B719389D9}"/>
              </a:ext>
            </a:extLst>
          </p:cNvPr>
          <p:cNvSpPr txBox="1"/>
          <p:nvPr/>
        </p:nvSpPr>
        <p:spPr>
          <a:xfrm>
            <a:off x="6387725" y="2513103"/>
            <a:ext cx="1400657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♠︎ -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9532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DB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</a:t>
            </a:r>
            <a:endParaRPr lang="da-DK" sz="2800" b="1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B17E083-6A0A-2B44-B735-DEB7C5842F33}"/>
              </a:ext>
            </a:extLst>
          </p:cNvPr>
          <p:cNvSpPr txBox="1"/>
          <p:nvPr/>
        </p:nvSpPr>
        <p:spPr>
          <a:xfrm>
            <a:off x="9678983" y="2436299"/>
            <a:ext cx="1502920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♠︎ -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DT 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K5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B6</a:t>
            </a:r>
            <a:endParaRPr lang="da-DK" sz="2800" b="1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E5FFFA74-30C1-3F48-AAA7-D161518C03E4}"/>
              </a:ext>
            </a:extLst>
          </p:cNvPr>
          <p:cNvSpPr txBox="1"/>
          <p:nvPr/>
        </p:nvSpPr>
        <p:spPr>
          <a:xfrm>
            <a:off x="6381246" y="2521059"/>
            <a:ext cx="1400657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♠︎ -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32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DB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DB2</a:t>
            </a:r>
            <a:endParaRPr lang="da-DK" sz="2800" b="1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30F33BFA-0891-5649-AC9B-CE32F4CBAB48}"/>
              </a:ext>
            </a:extLst>
          </p:cNvPr>
          <p:cNvSpPr txBox="1"/>
          <p:nvPr/>
        </p:nvSpPr>
        <p:spPr>
          <a:xfrm>
            <a:off x="9723164" y="2535307"/>
            <a:ext cx="1518015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♠︎ -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DT95 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K 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B6</a:t>
            </a:r>
            <a:endParaRPr lang="da-DK" sz="2800" b="1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F810CEB-5A99-2144-BF00-B44CA0332B09}"/>
              </a:ext>
            </a:extLst>
          </p:cNvPr>
          <p:cNvSpPr txBox="1"/>
          <p:nvPr/>
        </p:nvSpPr>
        <p:spPr>
          <a:xfrm>
            <a:off x="6410388" y="2646997"/>
            <a:ext cx="1218973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7702A7D-600E-5F4A-98B9-3AA28E001784}"/>
              </a:ext>
            </a:extLst>
          </p:cNvPr>
          <p:cNvSpPr txBox="1"/>
          <p:nvPr/>
        </p:nvSpPr>
        <p:spPr>
          <a:xfrm>
            <a:off x="9723164" y="2549554"/>
            <a:ext cx="1555233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8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5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D281F-D584-2E41-9AEF-6510CE0D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Undgå knibningen</a:t>
            </a:r>
            <a:br>
              <a:rPr lang="da-DK" dirty="0"/>
            </a:br>
            <a:r>
              <a:rPr lang="da-DK" dirty="0"/>
              <a:t>  </a:t>
            </a:r>
            <a:r>
              <a:rPr lang="da-DK" sz="2400" dirty="0"/>
              <a:t>- og forbedr odds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8436E2-69BF-754D-8A7B-F01558AF9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82" y="2119409"/>
            <a:ext cx="3701827" cy="3934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Spil klør es og kast en HJERTER!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Hvilke muligheder giver det?</a:t>
            </a:r>
          </a:p>
          <a:p>
            <a:pPr lvl="0">
              <a:defRPr/>
            </a:pPr>
            <a:r>
              <a:rPr lang="da-DK" b="1" dirty="0"/>
              <a:t>Vi MISTER mulighed for rest når V har </a:t>
            </a:r>
            <a:r>
              <a:rPr lang="da-DK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b="1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Dxxx</a:t>
            </a:r>
            <a:endParaRPr lang="da-DK" b="1" dirty="0"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pPr>
              <a:defRPr/>
            </a:pPr>
            <a:r>
              <a:rPr lang="da-DK" b="1" dirty="0">
                <a:ea typeface="Apple Symbols" panose="02000000000000000000" pitchFamily="2" charset="-79"/>
                <a:cs typeface="Apple Symbols" panose="02000000000000000000" pitchFamily="2" charset="-79"/>
              </a:rPr>
              <a:t>Vi VINDER mulighed for rest når Ø har </a:t>
            </a:r>
            <a:r>
              <a:rPr lang="da-DK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︎ ♥︎ </a:t>
            </a:r>
            <a:r>
              <a:rPr lang="da-DK" b="1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Dx</a:t>
            </a:r>
            <a:r>
              <a:rPr lang="da-DK" b="1" dirty="0">
                <a:ea typeface="Apple Symbols" panose="02000000000000000000" pitchFamily="2" charset="-79"/>
                <a:cs typeface="Apple Symbols" panose="02000000000000000000" pitchFamily="2" charset="-79"/>
              </a:rPr>
              <a:t> og </a:t>
            </a:r>
            <a:r>
              <a:rPr lang="da-DK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︎ </a:t>
            </a:r>
          </a:p>
          <a:p>
            <a:pPr marL="0" indent="0">
              <a:buNone/>
              <a:defRPr/>
            </a:pPr>
            <a:r>
              <a:rPr lang="da-DK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b="1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Dxx</a:t>
            </a:r>
            <a:r>
              <a:rPr lang="da-DK" b="1" dirty="0">
                <a:ea typeface="Apple Symbols" panose="02000000000000000000" pitchFamily="2" charset="-79"/>
                <a:cs typeface="Apple Symbols" panose="02000000000000000000" pitchFamily="2" charset="-79"/>
              </a:rPr>
              <a:t>   (ALLE 3-3 </a:t>
            </a:r>
            <a:r>
              <a:rPr lang="da-DK" b="1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sitser</a:t>
            </a:r>
            <a:r>
              <a:rPr lang="da-DK" b="1" dirty="0">
                <a:ea typeface="Apple Symbols" panose="02000000000000000000" pitchFamily="2" charset="-79"/>
                <a:cs typeface="Apple Symbols" panose="02000000000000000000" pitchFamily="2" charset="-79"/>
              </a:rPr>
              <a:t> i hjerter giver 7 stik!)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46D7962-3158-7646-BF38-8EC2D66586A5}"/>
              </a:ext>
            </a:extLst>
          </p:cNvPr>
          <p:cNvGraphicFramePr>
            <a:graphicFrameLocks noGrp="1"/>
          </p:cNvGraphicFramePr>
          <p:nvPr/>
        </p:nvGraphicFramePr>
        <p:xfrm>
          <a:off x="6113420" y="1246319"/>
          <a:ext cx="5115698" cy="545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7759">
                  <a:extLst>
                    <a:ext uri="{9D8B030D-6E8A-4147-A177-3AD203B41FA5}">
                      <a16:colId xmlns:a16="http://schemas.microsoft.com/office/drawing/2014/main" val="3921070709"/>
                    </a:ext>
                  </a:extLst>
                </a:gridCol>
                <a:gridCol w="1792758">
                  <a:extLst>
                    <a:ext uri="{9D8B030D-6E8A-4147-A177-3AD203B41FA5}">
                      <a16:colId xmlns:a16="http://schemas.microsoft.com/office/drawing/2014/main" val="4271562257"/>
                    </a:ext>
                  </a:extLst>
                </a:gridCol>
                <a:gridCol w="1475181">
                  <a:extLst>
                    <a:ext uri="{9D8B030D-6E8A-4147-A177-3AD203B41FA5}">
                      <a16:colId xmlns:a16="http://schemas.microsoft.com/office/drawing/2014/main" val="1506524153"/>
                    </a:ext>
                  </a:extLst>
                </a:gridCol>
              </a:tblGrid>
              <a:tr h="1737083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︎ 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EB64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rgbClr val="FFC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98501"/>
                  </a:ext>
                </a:extLst>
              </a:tr>
              <a:tr h="1513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>
                        <a:solidFill>
                          <a:srgbClr val="00B050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/>
                        <a:t>N</a:t>
                      </a:r>
                    </a:p>
                    <a:p>
                      <a:pPr algn="l"/>
                      <a:r>
                        <a:rPr lang="da-DK" sz="3200" b="1" dirty="0"/>
                        <a:t>V        Ø</a:t>
                      </a:r>
                    </a:p>
                    <a:p>
                      <a:pPr algn="ctr"/>
                      <a:r>
                        <a:rPr lang="da-DK" sz="3200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31696"/>
                  </a:ext>
                </a:extLst>
              </a:tr>
              <a:tr h="1513454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K8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K87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rgbClr val="FFC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52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5644"/>
                  </a:ext>
                </a:extLst>
              </a:tr>
            </a:tbl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0B5B6A14-A7DC-A743-B0C4-6205D52A0AC2}"/>
              </a:ext>
            </a:extLst>
          </p:cNvPr>
          <p:cNvSpPr txBox="1"/>
          <p:nvPr/>
        </p:nvSpPr>
        <p:spPr>
          <a:xfrm>
            <a:off x="8563618" y="538864"/>
            <a:ext cx="5364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4750EE9-DAAE-D84B-8957-13F13729BE62}"/>
              </a:ext>
            </a:extLst>
          </p:cNvPr>
          <p:cNvSpPr txBox="1"/>
          <p:nvPr/>
        </p:nvSpPr>
        <p:spPr>
          <a:xfrm>
            <a:off x="6264876" y="2973072"/>
            <a:ext cx="1566781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da-DK" sz="20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</a:t>
            </a:r>
            <a:r>
              <a:rPr lang="da-DK" sz="2800" b="1" dirty="0">
                <a:solidFill>
                  <a:prstClr val="black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︎</a:t>
            </a:r>
            <a:r>
              <a:rPr lang="da-DK" sz="20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-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D953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</a:t>
            </a:r>
            <a:endParaRPr lang="da-DK" sz="2800" b="1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A95EFC3-8D19-414B-9E23-73B35EBD5C25}"/>
              </a:ext>
            </a:extLst>
          </p:cNvPr>
          <p:cNvSpPr txBox="1"/>
          <p:nvPr/>
        </p:nvSpPr>
        <p:spPr>
          <a:xfrm>
            <a:off x="10006554" y="2973072"/>
            <a:ext cx="1860358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♠︎ -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T2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K7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B6 </a:t>
            </a:r>
            <a:endParaRPr lang="da-DK" sz="2800" b="1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B1DE852C-E175-2A4F-9623-6FB43A98DAB9}"/>
              </a:ext>
            </a:extLst>
          </p:cNvPr>
          <p:cNvSpPr txBox="1"/>
          <p:nvPr/>
        </p:nvSpPr>
        <p:spPr>
          <a:xfrm>
            <a:off x="8412163" y="2632541"/>
            <a:ext cx="268224" cy="2978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AF077A28-5081-9040-AACD-4615C539148B}"/>
              </a:ext>
            </a:extLst>
          </p:cNvPr>
          <p:cNvSpPr txBox="1"/>
          <p:nvPr/>
        </p:nvSpPr>
        <p:spPr>
          <a:xfrm>
            <a:off x="8861750" y="5117172"/>
            <a:ext cx="289257" cy="3212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FE9D58E-5A48-65B0-D42D-44EBA482E905}"/>
              </a:ext>
            </a:extLst>
          </p:cNvPr>
          <p:cNvSpPr txBox="1"/>
          <p:nvPr/>
        </p:nvSpPr>
        <p:spPr>
          <a:xfrm>
            <a:off x="6266532" y="2958642"/>
            <a:ext cx="1477994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da-DK" sz="20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-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9532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B10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</a:t>
            </a:r>
            <a:endParaRPr lang="da-DK" sz="2800" b="1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EB91333-324F-3C38-B8C2-4A8CC1AA3707}"/>
              </a:ext>
            </a:extLst>
          </p:cNvPr>
          <p:cNvSpPr txBox="1"/>
          <p:nvPr/>
        </p:nvSpPr>
        <p:spPr>
          <a:xfrm>
            <a:off x="9794688" y="2973072"/>
            <a:ext cx="1477995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♠︎ -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DT 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KD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B6 </a:t>
            </a:r>
            <a:endParaRPr lang="da-DK" sz="2800" b="1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00BFC07-C104-44D8-DA41-8CE9A7A29862}"/>
              </a:ext>
            </a:extLst>
          </p:cNvPr>
          <p:cNvSpPr txBox="1"/>
          <p:nvPr/>
        </p:nvSpPr>
        <p:spPr>
          <a:xfrm>
            <a:off x="6364121" y="2987502"/>
            <a:ext cx="1477994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da-DK" sz="20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-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953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B10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</a:t>
            </a:r>
            <a:endParaRPr lang="da-DK" sz="2800" b="1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9786790-F9CB-F6BB-A858-9AFCACB8DA3D}"/>
              </a:ext>
            </a:extLst>
          </p:cNvPr>
          <p:cNvSpPr txBox="1"/>
          <p:nvPr/>
        </p:nvSpPr>
        <p:spPr>
          <a:xfrm>
            <a:off x="9860037" y="3021771"/>
            <a:ext cx="1477995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♠︎ -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DT2 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KD</a:t>
            </a:r>
          </a:p>
          <a:p>
            <a:pPr lvl="0" defTabSz="914400">
              <a:defRPr/>
            </a:pPr>
            <a:r>
              <a:rPr lang="da-DK" sz="28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 </a:t>
            </a:r>
            <a:endParaRPr lang="da-DK" sz="2800" b="1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7C87099-DAB1-5474-84D9-6D12A2B1A78F}"/>
              </a:ext>
            </a:extLst>
          </p:cNvPr>
          <p:cNvSpPr txBox="1"/>
          <p:nvPr/>
        </p:nvSpPr>
        <p:spPr>
          <a:xfrm>
            <a:off x="4374005" y="5417747"/>
            <a:ext cx="27179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b="1" dirty="0"/>
              <a:t>Fra 50 % til 80%</a:t>
            </a:r>
          </a:p>
        </p:txBody>
      </p:sp>
    </p:spTree>
    <p:extLst>
      <p:ext uri="{BB962C8B-B14F-4D97-AF65-F5344CB8AC3E}">
        <p14:creationId xmlns:p14="http://schemas.microsoft.com/office/powerpoint/2010/main" val="5386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4" grpId="0" animBg="1"/>
      <p:bldP spid="25" grpId="0" animBg="1"/>
      <p:bldP spid="5" grpId="0" animBg="1"/>
      <p:bldP spid="6" grpId="0" animBg="1"/>
      <p:bldP spid="8" grpId="0" animBg="1"/>
      <p:bldP spid="10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EE454-917B-E346-A3CC-1E3BCFFF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Do not </a:t>
            </a:r>
            <a:r>
              <a:rPr lang="da-DK" b="1" dirty="0" err="1"/>
              <a:t>panick</a:t>
            </a:r>
            <a:r>
              <a:rPr lang="da-DK" b="1" dirty="0"/>
              <a:t>!</a:t>
            </a:r>
            <a:br>
              <a:rPr lang="da-DK" b="1" dirty="0"/>
            </a:br>
            <a:r>
              <a:rPr lang="da-DK" sz="2700" dirty="0"/>
              <a:t>Vil du have hjælp – så sæt fjenden ind!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A3972FA6-2347-B14F-A1FC-3CC0E9AB5838}"/>
              </a:ext>
            </a:extLst>
          </p:cNvPr>
          <p:cNvGraphicFramePr>
            <a:graphicFrameLocks/>
          </p:cNvGraphicFramePr>
          <p:nvPr/>
        </p:nvGraphicFramePr>
        <p:xfrm>
          <a:off x="4611742" y="2019784"/>
          <a:ext cx="6443112" cy="5029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4705">
                  <a:extLst>
                    <a:ext uri="{9D8B030D-6E8A-4147-A177-3AD203B41FA5}">
                      <a16:colId xmlns:a16="http://schemas.microsoft.com/office/drawing/2014/main" val="152968680"/>
                    </a:ext>
                  </a:extLst>
                </a:gridCol>
                <a:gridCol w="1822007">
                  <a:extLst>
                    <a:ext uri="{9D8B030D-6E8A-4147-A177-3AD203B41FA5}">
                      <a16:colId xmlns:a16="http://schemas.microsoft.com/office/drawing/2014/main" val="385366811"/>
                    </a:ext>
                  </a:extLst>
                </a:gridCol>
                <a:gridCol w="2726400">
                  <a:extLst>
                    <a:ext uri="{9D8B030D-6E8A-4147-A177-3AD203B41FA5}">
                      <a16:colId xmlns:a16="http://schemas.microsoft.com/office/drawing/2014/main" val="4146855904"/>
                    </a:ext>
                  </a:extLst>
                </a:gridCol>
              </a:tblGrid>
              <a:tr h="1164286"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800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 8 4</a:t>
                      </a:r>
                    </a:p>
                    <a:p>
                      <a:r>
                        <a:rPr lang="da-DK" sz="2800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8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D 2</a:t>
                      </a:r>
                    </a:p>
                    <a:p>
                      <a:r>
                        <a:rPr lang="da-DK" sz="2800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8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D 2</a:t>
                      </a:r>
                    </a:p>
                    <a:p>
                      <a:r>
                        <a:rPr lang="da-DK" sz="2800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8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D 9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271257"/>
                  </a:ext>
                </a:extLst>
              </a:tr>
              <a:tr h="1164286">
                <a:tc>
                  <a:txBody>
                    <a:bodyPr/>
                    <a:lstStyle/>
                    <a:p>
                      <a:pPr algn="r"/>
                      <a:endParaRPr lang="da-DK" sz="18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/>
                        <a:t>N</a:t>
                      </a:r>
                    </a:p>
                    <a:p>
                      <a:pPr algn="l"/>
                      <a:r>
                        <a:rPr lang="da-DK" sz="3200" b="1" dirty="0"/>
                        <a:t>V        Ø</a:t>
                      </a:r>
                    </a:p>
                    <a:p>
                      <a:pPr algn="ctr"/>
                      <a:r>
                        <a:rPr lang="da-DK" sz="3200" b="1" dirty="0"/>
                        <a:t>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800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D B T </a:t>
                      </a:r>
                    </a:p>
                    <a:p>
                      <a:r>
                        <a:rPr lang="da-DK" sz="2800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800" dirty="0">
                          <a:solidFill>
                            <a:schemeClr val="tx1"/>
                          </a:solidFill>
                          <a:latin typeface="+mn-lt"/>
                          <a:ea typeface="Apple Color Emoji" pitchFamily="2" charset="0"/>
                          <a:cs typeface="Apple Symbols" panose="02000000000000000000" pitchFamily="2" charset="-79"/>
                        </a:rPr>
                        <a:t>K B T</a:t>
                      </a:r>
                    </a:p>
                    <a:p>
                      <a:r>
                        <a:rPr lang="da-DK" sz="2800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8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 B T</a:t>
                      </a:r>
                    </a:p>
                    <a:p>
                      <a:r>
                        <a:rPr lang="da-DK" sz="2800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8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 B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315062"/>
                  </a:ext>
                </a:extLst>
              </a:tr>
              <a:tr h="1432967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21503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76497E8E-20FE-F244-A70B-9BA5A52C6F60}"/>
              </a:ext>
            </a:extLst>
          </p:cNvPr>
          <p:cNvSpPr txBox="1"/>
          <p:nvPr/>
        </p:nvSpPr>
        <p:spPr>
          <a:xfrm>
            <a:off x="1" y="2150076"/>
            <a:ext cx="5338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Du er i en sans i NORD med udspil af spar Dame og alt sidder skrækkeligt !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8DB8C8A-240E-6D49-80A8-0A17295D1356}"/>
              </a:ext>
            </a:extLst>
          </p:cNvPr>
          <p:cNvSpPr txBox="1"/>
          <p:nvPr/>
        </p:nvSpPr>
        <p:spPr>
          <a:xfrm>
            <a:off x="388142" y="3742646"/>
            <a:ext cx="4465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Hvor mange stik får Vi </a:t>
            </a:r>
            <a:r>
              <a:rPr lang="da-DK" sz="2800" dirty="0"/>
              <a:t>?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DE4CAB2-601D-264B-A398-DA8946CBEFBA}"/>
              </a:ext>
            </a:extLst>
          </p:cNvPr>
          <p:cNvSpPr txBox="1"/>
          <p:nvPr/>
        </p:nvSpPr>
        <p:spPr>
          <a:xfrm>
            <a:off x="8950411" y="790889"/>
            <a:ext cx="102561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BBC838E-70FA-084B-A29C-A333CA8FDE87}"/>
              </a:ext>
            </a:extLst>
          </p:cNvPr>
          <p:cNvSpPr txBox="1"/>
          <p:nvPr/>
        </p:nvSpPr>
        <p:spPr>
          <a:xfrm>
            <a:off x="9165928" y="3908337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F9633E8D-188E-394E-913A-90BF25B466B2}"/>
              </a:ext>
            </a:extLst>
          </p:cNvPr>
          <p:cNvSpPr txBox="1"/>
          <p:nvPr/>
        </p:nvSpPr>
        <p:spPr>
          <a:xfrm>
            <a:off x="9517010" y="3908337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E065BD8-0746-7A47-90DB-2B52B0B16507}"/>
              </a:ext>
            </a:extLst>
          </p:cNvPr>
          <p:cNvSpPr txBox="1"/>
          <p:nvPr/>
        </p:nvSpPr>
        <p:spPr>
          <a:xfrm>
            <a:off x="9292280" y="3142825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18AB2B70-7E4C-AA41-A5C0-387F1B919675}"/>
              </a:ext>
            </a:extLst>
          </p:cNvPr>
          <p:cNvSpPr txBox="1"/>
          <p:nvPr/>
        </p:nvSpPr>
        <p:spPr>
          <a:xfrm>
            <a:off x="108258" y="5571615"/>
            <a:ext cx="6264875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b="1" dirty="0"/>
              <a:t>Hvad kalder vi </a:t>
            </a:r>
            <a:r>
              <a:rPr lang="da-DK" sz="2400" b="1" dirty="0" err="1"/>
              <a:t>Østs</a:t>
            </a:r>
            <a:r>
              <a:rPr lang="da-DK" sz="2400" b="1" dirty="0"/>
              <a:t> gentagne situation?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07E6E281-E98E-0D47-8265-5DA86E2171AE}"/>
              </a:ext>
            </a:extLst>
          </p:cNvPr>
          <p:cNvSpPr txBox="1"/>
          <p:nvPr/>
        </p:nvSpPr>
        <p:spPr>
          <a:xfrm>
            <a:off x="9803636" y="3833304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C50F0E86-A854-AB49-A5D9-B8DC450CD6F9}"/>
              </a:ext>
            </a:extLst>
          </p:cNvPr>
          <p:cNvSpPr txBox="1"/>
          <p:nvPr/>
        </p:nvSpPr>
        <p:spPr>
          <a:xfrm>
            <a:off x="8872997" y="3894250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6C59ABEF-BF67-6B43-924F-F2561610CD7B}"/>
              </a:ext>
            </a:extLst>
          </p:cNvPr>
          <p:cNvSpPr txBox="1"/>
          <p:nvPr/>
        </p:nvSpPr>
        <p:spPr>
          <a:xfrm>
            <a:off x="9527793" y="4259033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B4D9DBC8-9D18-5942-A25D-D3208430390C}"/>
              </a:ext>
            </a:extLst>
          </p:cNvPr>
          <p:cNvSpPr txBox="1"/>
          <p:nvPr/>
        </p:nvSpPr>
        <p:spPr>
          <a:xfrm>
            <a:off x="7080420" y="2504430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16106BAB-3C0D-9C47-AD14-9B54CDA902CD}"/>
              </a:ext>
            </a:extLst>
          </p:cNvPr>
          <p:cNvSpPr txBox="1"/>
          <p:nvPr/>
        </p:nvSpPr>
        <p:spPr>
          <a:xfrm>
            <a:off x="7668477" y="2926698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11292962-3CF7-FA46-B201-0396DC5C9304}"/>
              </a:ext>
            </a:extLst>
          </p:cNvPr>
          <p:cNvSpPr txBox="1"/>
          <p:nvPr/>
        </p:nvSpPr>
        <p:spPr>
          <a:xfrm>
            <a:off x="8901354" y="4349921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DC1A4A62-C536-F348-84BA-94BBC9D100CC}"/>
              </a:ext>
            </a:extLst>
          </p:cNvPr>
          <p:cNvSpPr txBox="1"/>
          <p:nvPr/>
        </p:nvSpPr>
        <p:spPr>
          <a:xfrm>
            <a:off x="9198399" y="4727038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C95E3A3D-E74B-934B-82B6-8E59BB93DEF8}"/>
              </a:ext>
            </a:extLst>
          </p:cNvPr>
          <p:cNvSpPr txBox="1"/>
          <p:nvPr/>
        </p:nvSpPr>
        <p:spPr>
          <a:xfrm>
            <a:off x="7041064" y="2981073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5D3B5BA8-0E8D-BD4A-854E-0EE714F91D8E}"/>
              </a:ext>
            </a:extLst>
          </p:cNvPr>
          <p:cNvSpPr txBox="1"/>
          <p:nvPr/>
        </p:nvSpPr>
        <p:spPr>
          <a:xfrm>
            <a:off x="7668476" y="3380155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2866C40E-8661-1342-8B43-C5B19073E708}"/>
              </a:ext>
            </a:extLst>
          </p:cNvPr>
          <p:cNvSpPr txBox="1"/>
          <p:nvPr/>
        </p:nvSpPr>
        <p:spPr>
          <a:xfrm>
            <a:off x="7065894" y="2089798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7B38802B-A8AA-CC47-85BF-BD93197C859B}"/>
              </a:ext>
            </a:extLst>
          </p:cNvPr>
          <p:cNvSpPr txBox="1"/>
          <p:nvPr/>
        </p:nvSpPr>
        <p:spPr>
          <a:xfrm>
            <a:off x="7647272" y="2079216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3419B678-2944-164F-93C6-42598F4BF8CA}"/>
              </a:ext>
            </a:extLst>
          </p:cNvPr>
          <p:cNvSpPr txBox="1"/>
          <p:nvPr/>
        </p:nvSpPr>
        <p:spPr>
          <a:xfrm>
            <a:off x="7356583" y="2079216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F6114F28-047D-BD4C-9AC7-F383AD7B9308}"/>
              </a:ext>
            </a:extLst>
          </p:cNvPr>
          <p:cNvSpPr txBox="1"/>
          <p:nvPr/>
        </p:nvSpPr>
        <p:spPr>
          <a:xfrm>
            <a:off x="7671986" y="2473241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186ABB0C-A88F-FA44-9D21-AAC89578C7C9}"/>
              </a:ext>
            </a:extLst>
          </p:cNvPr>
          <p:cNvSpPr txBox="1"/>
          <p:nvPr/>
        </p:nvSpPr>
        <p:spPr>
          <a:xfrm>
            <a:off x="7328904" y="2480641"/>
            <a:ext cx="28675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49B7CB28-B105-0348-A9FF-6CBB76508598}"/>
              </a:ext>
            </a:extLst>
          </p:cNvPr>
          <p:cNvSpPr txBox="1"/>
          <p:nvPr/>
        </p:nvSpPr>
        <p:spPr>
          <a:xfrm>
            <a:off x="9191851" y="4265866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B62BB671-5A1B-4141-8E21-34DBC6BF8BDC}"/>
              </a:ext>
            </a:extLst>
          </p:cNvPr>
          <p:cNvSpPr txBox="1"/>
          <p:nvPr/>
        </p:nvSpPr>
        <p:spPr>
          <a:xfrm>
            <a:off x="9495443" y="4719417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1F844C79-BFCA-2342-9F58-6AD7EE2E2DE9}"/>
              </a:ext>
            </a:extLst>
          </p:cNvPr>
          <p:cNvSpPr txBox="1"/>
          <p:nvPr/>
        </p:nvSpPr>
        <p:spPr>
          <a:xfrm>
            <a:off x="7961707" y="3350405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CCF088AF-F0A1-884E-859C-8CE0698221E6}"/>
              </a:ext>
            </a:extLst>
          </p:cNvPr>
          <p:cNvSpPr txBox="1"/>
          <p:nvPr/>
        </p:nvSpPr>
        <p:spPr>
          <a:xfrm>
            <a:off x="7347925" y="2926698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C464656D-4A4A-E642-96DB-0B306A109C9C}"/>
              </a:ext>
            </a:extLst>
          </p:cNvPr>
          <p:cNvSpPr txBox="1"/>
          <p:nvPr/>
        </p:nvSpPr>
        <p:spPr>
          <a:xfrm>
            <a:off x="8887926" y="4779431"/>
            <a:ext cx="258257" cy="4062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07E95491-48AD-D344-8B2A-27C318DAFEE3}"/>
              </a:ext>
            </a:extLst>
          </p:cNvPr>
          <p:cNvSpPr txBox="1"/>
          <p:nvPr/>
        </p:nvSpPr>
        <p:spPr>
          <a:xfrm>
            <a:off x="9513139" y="5179801"/>
            <a:ext cx="2347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8FFF8241-97E5-AF42-96ED-ABCF09B7BFB9}"/>
              </a:ext>
            </a:extLst>
          </p:cNvPr>
          <p:cNvSpPr txBox="1"/>
          <p:nvPr/>
        </p:nvSpPr>
        <p:spPr>
          <a:xfrm>
            <a:off x="9028448" y="2274464"/>
            <a:ext cx="3067474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4000" dirty="0"/>
              <a:t>AT VÆRE SLUTSPILLET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3E50FA3E-7792-974E-9A7F-E209D2E6C213}"/>
              </a:ext>
            </a:extLst>
          </p:cNvPr>
          <p:cNvSpPr txBox="1"/>
          <p:nvPr/>
        </p:nvSpPr>
        <p:spPr>
          <a:xfrm>
            <a:off x="1260049" y="4340402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2227BF5D-9D1F-CA4F-91F0-B9582CC83BF7}"/>
              </a:ext>
            </a:extLst>
          </p:cNvPr>
          <p:cNvSpPr txBox="1"/>
          <p:nvPr/>
        </p:nvSpPr>
        <p:spPr>
          <a:xfrm>
            <a:off x="1486589" y="4357706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B38531C9-C4F2-4D44-B9E6-ABC888FF7FF4}"/>
              </a:ext>
            </a:extLst>
          </p:cNvPr>
          <p:cNvSpPr txBox="1"/>
          <p:nvPr/>
        </p:nvSpPr>
        <p:spPr>
          <a:xfrm>
            <a:off x="1723858" y="4364932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2BD936AB-C756-7A41-BC68-676393E711A8}"/>
              </a:ext>
            </a:extLst>
          </p:cNvPr>
          <p:cNvSpPr txBox="1"/>
          <p:nvPr/>
        </p:nvSpPr>
        <p:spPr>
          <a:xfrm>
            <a:off x="1977653" y="4364932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0B3E9FB1-E4A2-C94B-93A6-F59DD5222DD9}"/>
              </a:ext>
            </a:extLst>
          </p:cNvPr>
          <p:cNvSpPr txBox="1"/>
          <p:nvPr/>
        </p:nvSpPr>
        <p:spPr>
          <a:xfrm>
            <a:off x="2237898" y="4372231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64EC3533-F00F-7540-8CDE-27683B2E26A3}"/>
              </a:ext>
            </a:extLst>
          </p:cNvPr>
          <p:cNvSpPr txBox="1"/>
          <p:nvPr/>
        </p:nvSpPr>
        <p:spPr>
          <a:xfrm>
            <a:off x="34407" y="4771829"/>
            <a:ext cx="564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Den rare øst giver os de to sidste stik – til i alt 7 stik</a:t>
            </a:r>
          </a:p>
        </p:txBody>
      </p:sp>
    </p:spTree>
    <p:extLst>
      <p:ext uri="{BB962C8B-B14F-4D97-AF65-F5344CB8AC3E}">
        <p14:creationId xmlns:p14="http://schemas.microsoft.com/office/powerpoint/2010/main" val="16096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097FD-C52C-3E88-1F47-A6BC60AB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Vi spiller fem spil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C9725B-321A-AD59-9DC1-D0DB3B423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b="1" dirty="0"/>
              <a:t>Temaet er planlægning før du lægger til fra bordet.</a:t>
            </a:r>
          </a:p>
          <a:p>
            <a:r>
              <a:rPr lang="da-DK" sz="2400" b="1" dirty="0"/>
              <a:t>FX skal jeg stikke eller falde fra!</a:t>
            </a:r>
          </a:p>
          <a:p>
            <a:r>
              <a:rPr lang="da-DK" sz="2400" b="1" dirty="0"/>
              <a:t>Ellers er det samme principper som sidste gang.</a:t>
            </a:r>
          </a:p>
        </p:txBody>
      </p:sp>
    </p:spTree>
    <p:extLst>
      <p:ext uri="{BB962C8B-B14F-4D97-AF65-F5344CB8AC3E}">
        <p14:creationId xmlns:p14="http://schemas.microsoft.com/office/powerpoint/2010/main" val="584350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EE454-917B-E346-A3CC-1E3BCFFF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4" y="425217"/>
            <a:ext cx="9603275" cy="1049235"/>
          </a:xfrm>
        </p:spPr>
        <p:txBody>
          <a:bodyPr>
            <a:normAutofit fontScale="90000"/>
          </a:bodyPr>
          <a:lstStyle/>
          <a:p>
            <a:br>
              <a:rPr lang="da-DK" sz="2000" dirty="0"/>
            </a:br>
            <a:r>
              <a:rPr lang="da-DK" sz="3600" b="1" dirty="0"/>
              <a:t>Et spil fra virkeligheden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212BB6-61D2-BA45-A4D3-EBE4D54D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7" y="3464387"/>
            <a:ext cx="2589080" cy="6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b="1" dirty="0"/>
              <a:t>Spilleplan?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A3972FA6-2347-B14F-A1FC-3CC0E9AB5838}"/>
              </a:ext>
            </a:extLst>
          </p:cNvPr>
          <p:cNvGraphicFramePr>
            <a:graphicFrameLocks/>
          </p:cNvGraphicFramePr>
          <p:nvPr/>
        </p:nvGraphicFramePr>
        <p:xfrm>
          <a:off x="4460789" y="1285103"/>
          <a:ext cx="6890627" cy="5431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3675">
                  <a:extLst>
                    <a:ext uri="{9D8B030D-6E8A-4147-A177-3AD203B41FA5}">
                      <a16:colId xmlns:a16="http://schemas.microsoft.com/office/drawing/2014/main" val="152968680"/>
                    </a:ext>
                  </a:extLst>
                </a:gridCol>
                <a:gridCol w="2475904">
                  <a:extLst>
                    <a:ext uri="{9D8B030D-6E8A-4147-A177-3AD203B41FA5}">
                      <a16:colId xmlns:a16="http://schemas.microsoft.com/office/drawing/2014/main" val="385366811"/>
                    </a:ext>
                  </a:extLst>
                </a:gridCol>
                <a:gridCol w="2541048">
                  <a:extLst>
                    <a:ext uri="{9D8B030D-6E8A-4147-A177-3AD203B41FA5}">
                      <a16:colId xmlns:a16="http://schemas.microsoft.com/office/drawing/2014/main" val="4146855904"/>
                    </a:ext>
                  </a:extLst>
                </a:gridCol>
              </a:tblGrid>
              <a:tr h="1745776"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  <a:p>
                      <a:endParaRPr lang="da-DK" sz="16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K8742</a:t>
                      </a:r>
                    </a:p>
                    <a:p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864</a:t>
                      </a:r>
                    </a:p>
                    <a:p>
                      <a:r>
                        <a:rPr lang="da-DK" sz="28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-</a:t>
                      </a:r>
                    </a:p>
                    <a:p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E9753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271257"/>
                  </a:ext>
                </a:extLst>
              </a:tr>
              <a:tr h="1834566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Udspil:</a:t>
                      </a:r>
                    </a:p>
                    <a:p>
                      <a:pPr algn="ctr"/>
                      <a:r>
                        <a:rPr lang="da-DK" sz="3600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</a:t>
                      </a:r>
                      <a:r>
                        <a:rPr lang="da-DK" sz="3600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D </a:t>
                      </a:r>
                      <a:endParaRPr lang="da-DK" sz="36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/>
                        <a:t>N</a:t>
                      </a:r>
                    </a:p>
                    <a:p>
                      <a:pPr algn="l"/>
                      <a:r>
                        <a:rPr lang="da-DK" sz="3200" b="1" dirty="0"/>
                        <a:t>V             Ø</a:t>
                      </a:r>
                    </a:p>
                    <a:p>
                      <a:pPr algn="ctr"/>
                      <a:r>
                        <a:rPr lang="da-DK" sz="3200" b="1" dirty="0"/>
                        <a:t>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315062"/>
                  </a:ext>
                </a:extLst>
              </a:tr>
              <a:tr h="1745776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T</a:t>
                      </a:r>
                    </a:p>
                    <a:p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Color Emoji" pitchFamily="2" charset="0"/>
                          <a:cs typeface="Apple Symbols" panose="02000000000000000000" pitchFamily="2" charset="-79"/>
                        </a:rPr>
                        <a:t>EKDB52</a:t>
                      </a:r>
                    </a:p>
                    <a:p>
                      <a:r>
                        <a:rPr lang="da-DK" sz="28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EKD6</a:t>
                      </a:r>
                    </a:p>
                    <a:p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DT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21503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9DE2E74E-3813-EE48-9E4E-AD73817759E8}"/>
              </a:ext>
            </a:extLst>
          </p:cNvPr>
          <p:cNvSpPr txBox="1"/>
          <p:nvPr/>
        </p:nvSpPr>
        <p:spPr>
          <a:xfrm>
            <a:off x="617837" y="2119544"/>
            <a:ext cx="3336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Kontrakt: 6</a:t>
            </a: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♥️</a:t>
            </a:r>
            <a:r>
              <a:rPr lang="da-DK" sz="2800" b="1" dirty="0">
                <a:solidFill>
                  <a:srgbClr val="FF0000"/>
                </a:solidFill>
              </a:rPr>
              <a:t> </a:t>
            </a:r>
            <a:r>
              <a:rPr lang="da-DK" sz="2800" b="1" dirty="0"/>
              <a:t>i syd</a:t>
            </a:r>
          </a:p>
          <a:p>
            <a:r>
              <a:rPr lang="da-DK" sz="2800" b="1" dirty="0"/>
              <a:t>Udspil: </a:t>
            </a:r>
            <a:r>
              <a:rPr lang="da-DK" sz="28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♠︎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</a:t>
            </a:r>
            <a:endParaRPr lang="da-DK" sz="2800" b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45A4AEA-5081-9041-BB56-E2CAA20CB4E8}"/>
              </a:ext>
            </a:extLst>
          </p:cNvPr>
          <p:cNvSpPr txBox="1"/>
          <p:nvPr/>
        </p:nvSpPr>
        <p:spPr>
          <a:xfrm>
            <a:off x="4213655" y="3185059"/>
            <a:ext cx="2038866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♠︎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DB63</a:t>
            </a:r>
          </a:p>
          <a:p>
            <a:r>
              <a:rPr lang="da-DK" sz="2800" b="1" dirty="0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♥︎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T3</a:t>
            </a:r>
          </a:p>
          <a:p>
            <a:r>
              <a:rPr lang="da-DK" sz="2800" b="1" dirty="0">
                <a:solidFill>
                  <a:srgbClr val="FFC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♦︎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T9852</a:t>
            </a:r>
          </a:p>
          <a:p>
            <a:r>
              <a:rPr lang="da-DK" sz="2800" b="1" dirty="0">
                <a:solidFill>
                  <a:srgbClr val="00B05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♣︎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K2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B5FAE80-A101-074D-ACAD-A62DBAEC701E}"/>
              </a:ext>
            </a:extLst>
          </p:cNvPr>
          <p:cNvSpPr txBox="1"/>
          <p:nvPr/>
        </p:nvSpPr>
        <p:spPr>
          <a:xfrm>
            <a:off x="9114843" y="3187439"/>
            <a:ext cx="2038866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♠︎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E95</a:t>
            </a:r>
          </a:p>
          <a:p>
            <a:r>
              <a:rPr lang="da-DK" sz="2800" b="1" dirty="0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♥︎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97</a:t>
            </a:r>
          </a:p>
          <a:p>
            <a:r>
              <a:rPr lang="da-DK" sz="2800" b="1" dirty="0">
                <a:solidFill>
                  <a:srgbClr val="FFC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♦︎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B743</a:t>
            </a:r>
          </a:p>
          <a:p>
            <a:r>
              <a:rPr lang="da-DK" sz="2800" b="1" dirty="0">
                <a:solidFill>
                  <a:srgbClr val="00B05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♣︎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B864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CBAA13E-BE21-9344-9114-D2392F74FE68}"/>
              </a:ext>
            </a:extLst>
          </p:cNvPr>
          <p:cNvSpPr txBox="1"/>
          <p:nvPr/>
        </p:nvSpPr>
        <p:spPr>
          <a:xfrm>
            <a:off x="41517" y="4483736"/>
            <a:ext cx="4172138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000" b="1" dirty="0"/>
              <a:t>Har I hørt den før:</a:t>
            </a:r>
          </a:p>
          <a:p>
            <a:r>
              <a:rPr lang="da-DK" sz="2000" b="1" dirty="0"/>
              <a:t>”Jeg kan ligeså godt bruge kongen” </a:t>
            </a:r>
          </a:p>
          <a:p>
            <a:r>
              <a:rPr lang="da-DK" sz="2000" b="1" dirty="0"/>
              <a:t>(sagt med en opgivende tone)</a:t>
            </a:r>
          </a:p>
        </p:txBody>
      </p:sp>
    </p:spTree>
    <p:extLst>
      <p:ext uri="{BB962C8B-B14F-4D97-AF65-F5344CB8AC3E}">
        <p14:creationId xmlns:p14="http://schemas.microsoft.com/office/powerpoint/2010/main" val="305548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EE454-917B-E346-A3CC-1E3BCFFF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Fald dog fra i bridge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212BB6-61D2-BA45-A4D3-EBE4D54D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45" y="3487602"/>
            <a:ext cx="2589080" cy="6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b="1" dirty="0"/>
              <a:t>Spilleplan?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A3972FA6-2347-B14F-A1FC-3CC0E9AB5838}"/>
              </a:ext>
            </a:extLst>
          </p:cNvPr>
          <p:cNvGraphicFramePr>
            <a:graphicFrameLocks/>
          </p:cNvGraphicFramePr>
          <p:nvPr/>
        </p:nvGraphicFramePr>
        <p:xfrm>
          <a:off x="4743086" y="1285103"/>
          <a:ext cx="7050569" cy="551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166">
                  <a:extLst>
                    <a:ext uri="{9D8B030D-6E8A-4147-A177-3AD203B41FA5}">
                      <a16:colId xmlns:a16="http://schemas.microsoft.com/office/drawing/2014/main" val="152968680"/>
                    </a:ext>
                  </a:extLst>
                </a:gridCol>
                <a:gridCol w="2255214">
                  <a:extLst>
                    <a:ext uri="{9D8B030D-6E8A-4147-A177-3AD203B41FA5}">
                      <a16:colId xmlns:a16="http://schemas.microsoft.com/office/drawing/2014/main" val="385366811"/>
                    </a:ext>
                  </a:extLst>
                </a:gridCol>
                <a:gridCol w="2878189">
                  <a:extLst>
                    <a:ext uri="{9D8B030D-6E8A-4147-A177-3AD203B41FA5}">
                      <a16:colId xmlns:a16="http://schemas.microsoft.com/office/drawing/2014/main" val="4146855904"/>
                    </a:ext>
                  </a:extLst>
                </a:gridCol>
              </a:tblGrid>
              <a:tr h="1712260">
                <a:tc>
                  <a:txBody>
                    <a:bodyPr/>
                    <a:lstStyle/>
                    <a:p>
                      <a:endParaRPr lang="da-DK" sz="16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  <a:p>
                      <a:endParaRPr lang="da-DK" sz="16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K87 </a:t>
                      </a:r>
                    </a:p>
                    <a:p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T864 </a:t>
                      </a:r>
                    </a:p>
                    <a:p>
                      <a:r>
                        <a:rPr lang="da-DK" sz="28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D85</a:t>
                      </a:r>
                    </a:p>
                    <a:p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EK2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271257"/>
                  </a:ext>
                </a:extLst>
              </a:tr>
              <a:tr h="1908707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Udspil:</a:t>
                      </a:r>
                    </a:p>
                    <a:p>
                      <a:pPr algn="ctr"/>
                      <a:r>
                        <a:rPr lang="da-DK" sz="3600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</a:t>
                      </a:r>
                      <a:r>
                        <a:rPr lang="da-DK" sz="3600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3 </a:t>
                      </a:r>
                      <a:endParaRPr lang="da-DK" sz="36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b="1" dirty="0"/>
                        <a:t>N</a:t>
                      </a:r>
                    </a:p>
                    <a:p>
                      <a:pPr algn="l"/>
                      <a:r>
                        <a:rPr lang="da-DK" sz="3600" b="1" dirty="0"/>
                        <a:t>V          Ø</a:t>
                      </a:r>
                    </a:p>
                    <a:p>
                      <a:pPr algn="ctr"/>
                      <a:r>
                        <a:rPr lang="da-DK" sz="3600" b="1" dirty="0"/>
                        <a:t>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315062"/>
                  </a:ext>
                </a:extLst>
              </a:tr>
              <a:tr h="1804253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T</a:t>
                      </a:r>
                      <a:r>
                        <a:rPr lang="da-DK" sz="2800" b="1" dirty="0"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42</a:t>
                      </a:r>
                      <a:endParaRPr lang="da-DK" sz="2800" b="1" dirty="0"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  <a:p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Color Emoji" pitchFamily="2" charset="0"/>
                          <a:cs typeface="Apple Symbols" panose="02000000000000000000" pitchFamily="2" charset="-79"/>
                        </a:rPr>
                        <a:t>EK75</a:t>
                      </a:r>
                    </a:p>
                    <a:p>
                      <a:r>
                        <a:rPr lang="da-DK" sz="28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EK6</a:t>
                      </a:r>
                    </a:p>
                    <a:p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D76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21503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9DE2E74E-3813-EE48-9E4E-AD73817759E8}"/>
              </a:ext>
            </a:extLst>
          </p:cNvPr>
          <p:cNvSpPr txBox="1"/>
          <p:nvPr/>
        </p:nvSpPr>
        <p:spPr>
          <a:xfrm>
            <a:off x="617836" y="2119544"/>
            <a:ext cx="3683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Kontrakt: 4♥</a:t>
            </a: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 </a:t>
            </a:r>
            <a:r>
              <a:rPr lang="da-DK" sz="2800" b="1" dirty="0"/>
              <a:t> i syd – </a:t>
            </a:r>
            <a:r>
              <a:rPr lang="da-DK" sz="2800" b="1" dirty="0">
                <a:cs typeface="Arial" panose="020B0604020202020204" pitchFamily="34" charset="0"/>
              </a:rPr>
              <a:t>udspil </a:t>
            </a:r>
            <a:r>
              <a:rPr lang="da-DK" sz="2800" b="1" dirty="0">
                <a:ea typeface="Apple Symbols" panose="02000000000000000000" pitchFamily="2" charset="-79"/>
                <a:cs typeface="Arial" panose="020B0604020202020204" pitchFamily="34" charset="0"/>
              </a:rPr>
              <a:t>♠︎ 3</a:t>
            </a:r>
            <a:endParaRPr lang="da-DK" sz="2800" b="1" dirty="0">
              <a:cs typeface="Arial" panose="020B060402020202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45A4AEA-5081-9041-BB56-E2CAA20CB4E8}"/>
              </a:ext>
            </a:extLst>
          </p:cNvPr>
          <p:cNvSpPr txBox="1"/>
          <p:nvPr/>
        </p:nvSpPr>
        <p:spPr>
          <a:xfrm>
            <a:off x="4596170" y="3133056"/>
            <a:ext cx="1915279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♠︎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D653</a:t>
            </a:r>
          </a:p>
          <a:p>
            <a:r>
              <a:rPr lang="da-DK" sz="2800" b="1" dirty="0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♥︎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32</a:t>
            </a:r>
          </a:p>
          <a:p>
            <a:r>
              <a:rPr lang="da-DK" sz="2800" b="1" dirty="0">
                <a:solidFill>
                  <a:srgbClr val="FFC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♦︎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T92</a:t>
            </a:r>
          </a:p>
          <a:p>
            <a:r>
              <a:rPr lang="da-DK" sz="2800" b="1" dirty="0">
                <a:solidFill>
                  <a:srgbClr val="00B05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♣︎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T543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B5FAE80-A101-074D-ACAD-A62DBAEC701E}"/>
              </a:ext>
            </a:extLst>
          </p:cNvPr>
          <p:cNvSpPr txBox="1"/>
          <p:nvPr/>
        </p:nvSpPr>
        <p:spPr>
          <a:xfrm>
            <a:off x="9114842" y="3198021"/>
            <a:ext cx="2038866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♠︎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EB9 </a:t>
            </a:r>
          </a:p>
          <a:p>
            <a:r>
              <a:rPr lang="da-DK" sz="2800" b="1" dirty="0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♥︎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DB9</a:t>
            </a:r>
          </a:p>
          <a:p>
            <a:r>
              <a:rPr lang="da-DK" sz="2800" b="1" dirty="0">
                <a:solidFill>
                  <a:srgbClr val="FFC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♦︎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B743</a:t>
            </a:r>
          </a:p>
          <a:p>
            <a:r>
              <a:rPr lang="da-DK" sz="2800" b="1" dirty="0">
                <a:solidFill>
                  <a:srgbClr val="00B05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♣︎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B98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14D1442-A2B6-6B4E-A0FE-A0A0B828E2AC}"/>
              </a:ext>
            </a:extLst>
          </p:cNvPr>
          <p:cNvSpPr txBox="1"/>
          <p:nvPr/>
        </p:nvSpPr>
        <p:spPr>
          <a:xfrm>
            <a:off x="198783" y="4383157"/>
            <a:ext cx="3904357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b="1" dirty="0"/>
              <a:t>SPILD NU IKKE IGEN EN KONGE!</a:t>
            </a:r>
          </a:p>
        </p:txBody>
      </p:sp>
    </p:spTree>
    <p:extLst>
      <p:ext uri="{BB962C8B-B14F-4D97-AF65-F5344CB8AC3E}">
        <p14:creationId xmlns:p14="http://schemas.microsoft.com/office/powerpoint/2010/main" val="364030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EE454-917B-E346-A3CC-1E3BCFFF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Endnu et spil fra virkeligheden</a:t>
            </a:r>
            <a:br>
              <a:rPr lang="da-DK" dirty="0"/>
            </a:br>
            <a:r>
              <a:rPr lang="da-DK" sz="2400" dirty="0"/>
              <a:t> - læs udspillet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212BB6-61D2-BA45-A4D3-EBE4D54D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77" y="3477349"/>
            <a:ext cx="2066209" cy="6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b="1" dirty="0"/>
              <a:t>Spilleplan?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A3972FA6-2347-B14F-A1FC-3CC0E9AB5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57736"/>
              </p:ext>
            </p:extLst>
          </p:nvPr>
        </p:nvGraphicFramePr>
        <p:xfrm>
          <a:off x="4460789" y="1285103"/>
          <a:ext cx="6890627" cy="5339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3675">
                  <a:extLst>
                    <a:ext uri="{9D8B030D-6E8A-4147-A177-3AD203B41FA5}">
                      <a16:colId xmlns:a16="http://schemas.microsoft.com/office/drawing/2014/main" val="152968680"/>
                    </a:ext>
                  </a:extLst>
                </a:gridCol>
                <a:gridCol w="2643002">
                  <a:extLst>
                    <a:ext uri="{9D8B030D-6E8A-4147-A177-3AD203B41FA5}">
                      <a16:colId xmlns:a16="http://schemas.microsoft.com/office/drawing/2014/main" val="385366811"/>
                    </a:ext>
                  </a:extLst>
                </a:gridCol>
                <a:gridCol w="2373950">
                  <a:extLst>
                    <a:ext uri="{9D8B030D-6E8A-4147-A177-3AD203B41FA5}">
                      <a16:colId xmlns:a16="http://schemas.microsoft.com/office/drawing/2014/main" val="4146855904"/>
                    </a:ext>
                  </a:extLst>
                </a:gridCol>
              </a:tblGrid>
              <a:tr h="1712260">
                <a:tc>
                  <a:txBody>
                    <a:bodyPr/>
                    <a:lstStyle/>
                    <a:p>
                      <a:endParaRPr lang="da-DK" sz="1600" b="1" dirty="0">
                        <a:solidFill>
                          <a:srgbClr val="FFC000"/>
                        </a:solidFill>
                        <a:latin typeface="+mn-lt"/>
                      </a:endParaRPr>
                    </a:p>
                    <a:p>
                      <a:endParaRPr lang="da-DK" sz="1600" b="1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EB</a:t>
                      </a:r>
                    </a:p>
                    <a:p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DT864 </a:t>
                      </a:r>
                    </a:p>
                    <a:p>
                      <a:r>
                        <a:rPr lang="da-DK" sz="28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D852</a:t>
                      </a:r>
                    </a:p>
                    <a:p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65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271257"/>
                  </a:ext>
                </a:extLst>
              </a:tr>
              <a:tr h="1723355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Udspil:</a:t>
                      </a:r>
                    </a:p>
                    <a:p>
                      <a:pPr algn="ctr"/>
                      <a:r>
                        <a:rPr lang="da-DK" sz="36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</a:t>
                      </a:r>
                      <a:r>
                        <a:rPr lang="da-DK" sz="36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 </a:t>
                      </a:r>
                      <a:endParaRPr lang="da-DK" sz="3600" b="1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b="1" dirty="0"/>
                        <a:t>N</a:t>
                      </a:r>
                    </a:p>
                    <a:p>
                      <a:pPr algn="l"/>
                      <a:r>
                        <a:rPr lang="da-DK" sz="3600" b="1"/>
                        <a:t> V             </a:t>
                      </a:r>
                      <a:r>
                        <a:rPr lang="da-DK" sz="3600" b="1" dirty="0"/>
                        <a:t>Ø</a:t>
                      </a:r>
                    </a:p>
                    <a:p>
                      <a:pPr algn="ctr"/>
                      <a:r>
                        <a:rPr lang="da-DK" sz="3600" b="1" dirty="0"/>
                        <a:t>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315062"/>
                  </a:ext>
                </a:extLst>
              </a:tr>
              <a:tr h="1804253"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T</a:t>
                      </a:r>
                      <a:r>
                        <a:rPr lang="da-DK" sz="2800" b="1" dirty="0"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4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Color Emoji" pitchFamily="2" charset="0"/>
                          <a:cs typeface="Apple Symbols" panose="02000000000000000000" pitchFamily="2" charset="-79"/>
                        </a:rPr>
                        <a:t>EK75</a:t>
                      </a:r>
                    </a:p>
                    <a:p>
                      <a:r>
                        <a:rPr lang="da-DK" sz="28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EKB6</a:t>
                      </a:r>
                    </a:p>
                    <a:p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ED7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21503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9DE2E74E-3813-EE48-9E4E-AD73817759E8}"/>
              </a:ext>
            </a:extLst>
          </p:cNvPr>
          <p:cNvSpPr txBox="1"/>
          <p:nvPr/>
        </p:nvSpPr>
        <p:spPr>
          <a:xfrm>
            <a:off x="617837" y="2119544"/>
            <a:ext cx="3336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Kontrakt: 6</a:t>
            </a:r>
            <a:r>
              <a:rPr lang="da-DK" sz="28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♥️</a:t>
            </a:r>
            <a:r>
              <a:rPr lang="da-DK" sz="2800" b="1" dirty="0">
                <a:solidFill>
                  <a:srgbClr val="FF0000"/>
                </a:solidFill>
              </a:rPr>
              <a:t> </a:t>
            </a:r>
            <a:r>
              <a:rPr lang="da-DK" sz="2800" b="1" dirty="0"/>
              <a:t>i syd</a:t>
            </a:r>
          </a:p>
          <a:p>
            <a:r>
              <a:rPr lang="da-DK" sz="2800" b="1" dirty="0"/>
              <a:t>Udspil: </a:t>
            </a:r>
            <a:r>
              <a:rPr lang="da-DK" sz="28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♠︎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K</a:t>
            </a:r>
            <a:endParaRPr lang="da-DK" sz="2800" b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45A4AEA-5081-9041-BB56-E2CAA20CB4E8}"/>
              </a:ext>
            </a:extLst>
          </p:cNvPr>
          <p:cNvSpPr txBox="1"/>
          <p:nvPr/>
        </p:nvSpPr>
        <p:spPr>
          <a:xfrm>
            <a:off x="4077748" y="3047128"/>
            <a:ext cx="2175468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♠︎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KD653</a:t>
            </a:r>
          </a:p>
          <a:p>
            <a:r>
              <a:rPr lang="da-DK" sz="2800" b="1" dirty="0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♥︎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32</a:t>
            </a:r>
          </a:p>
          <a:p>
            <a:r>
              <a:rPr lang="da-DK" sz="2800" b="1" dirty="0">
                <a:solidFill>
                  <a:srgbClr val="FFC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♦︎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T9 </a:t>
            </a:r>
          </a:p>
          <a:p>
            <a:r>
              <a:rPr lang="da-DK" sz="2800" b="1" dirty="0">
                <a:solidFill>
                  <a:srgbClr val="00B05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 K432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B5FAE80-A101-074D-ACAD-A62DBAEC701E}"/>
              </a:ext>
            </a:extLst>
          </p:cNvPr>
          <p:cNvSpPr txBox="1"/>
          <p:nvPr/>
        </p:nvSpPr>
        <p:spPr>
          <a:xfrm>
            <a:off x="9114842" y="3198021"/>
            <a:ext cx="2038866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♠︎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9872</a:t>
            </a:r>
          </a:p>
          <a:p>
            <a:r>
              <a:rPr lang="da-DK" sz="2800" b="1" dirty="0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♥︎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B9</a:t>
            </a:r>
          </a:p>
          <a:p>
            <a:r>
              <a:rPr lang="da-DK" sz="2800" b="1" dirty="0">
                <a:solidFill>
                  <a:srgbClr val="FFC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♦︎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743</a:t>
            </a:r>
          </a:p>
          <a:p>
            <a:r>
              <a:rPr lang="da-DK" sz="2800" b="1" dirty="0">
                <a:solidFill>
                  <a:srgbClr val="00B05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♣︎  </a:t>
            </a:r>
            <a:r>
              <a:rPr lang="da-DK" sz="28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BT98</a:t>
            </a:r>
          </a:p>
        </p:txBody>
      </p:sp>
    </p:spTree>
    <p:extLst>
      <p:ext uri="{BB962C8B-B14F-4D97-AF65-F5344CB8AC3E}">
        <p14:creationId xmlns:p14="http://schemas.microsoft.com/office/powerpoint/2010/main" val="416087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F4A33D6F-AF6A-7645-8D1C-289467F3420E}"/>
              </a:ext>
            </a:extLst>
          </p:cNvPr>
          <p:cNvSpPr txBox="1"/>
          <p:nvPr/>
        </p:nvSpPr>
        <p:spPr>
          <a:xfrm>
            <a:off x="847493" y="1159727"/>
            <a:ext cx="10459844" cy="10370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3D3AAA-131C-5347-88DD-30891FBF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02" y="358471"/>
            <a:ext cx="10553049" cy="1049235"/>
          </a:xfrm>
        </p:spPr>
        <p:txBody>
          <a:bodyPr/>
          <a:lstStyle/>
          <a:p>
            <a:br>
              <a:rPr lang="da-DK" dirty="0"/>
            </a:br>
            <a:endParaRPr lang="da-DK" dirty="0"/>
          </a:p>
        </p:txBody>
      </p:sp>
      <p:graphicFrame>
        <p:nvGraphicFramePr>
          <p:cNvPr id="5" name="Pladsholder til indhold 3">
            <a:extLst>
              <a:ext uri="{FF2B5EF4-FFF2-40B4-BE49-F238E27FC236}">
                <a16:creationId xmlns:a16="http://schemas.microsoft.com/office/drawing/2014/main" id="{EA2AC96E-A0AF-AE45-AD51-9E1625F32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668853"/>
              </p:ext>
            </p:extLst>
          </p:nvPr>
        </p:nvGraphicFramePr>
        <p:xfrm>
          <a:off x="2092850" y="195386"/>
          <a:ext cx="7326351" cy="582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2546">
                  <a:extLst>
                    <a:ext uri="{9D8B030D-6E8A-4147-A177-3AD203B41FA5}">
                      <a16:colId xmlns:a16="http://schemas.microsoft.com/office/drawing/2014/main" val="152968680"/>
                    </a:ext>
                  </a:extLst>
                </a:gridCol>
                <a:gridCol w="2347753">
                  <a:extLst>
                    <a:ext uri="{9D8B030D-6E8A-4147-A177-3AD203B41FA5}">
                      <a16:colId xmlns:a16="http://schemas.microsoft.com/office/drawing/2014/main" val="385366811"/>
                    </a:ext>
                  </a:extLst>
                </a:gridCol>
                <a:gridCol w="2726052">
                  <a:extLst>
                    <a:ext uri="{9D8B030D-6E8A-4147-A177-3AD203B41FA5}">
                      <a16:colId xmlns:a16="http://schemas.microsoft.com/office/drawing/2014/main" val="4146855904"/>
                    </a:ext>
                  </a:extLst>
                </a:gridCol>
              </a:tblGrid>
              <a:tr h="1785710">
                <a:tc>
                  <a:txBody>
                    <a:bodyPr/>
                    <a:lstStyle/>
                    <a:p>
                      <a:endParaRPr lang="da-DK" sz="2800" b="1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753</a:t>
                      </a:r>
                    </a:p>
                    <a:p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6</a:t>
                      </a:r>
                    </a:p>
                    <a:p>
                      <a:r>
                        <a:rPr lang="da-DK" sz="2800" b="1" dirty="0">
                          <a:solidFill>
                            <a:srgbClr val="C0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</a:t>
                      </a:r>
                      <a:r>
                        <a:rPr lang="da-DK" sz="2800" b="1" dirty="0">
                          <a:solidFill>
                            <a:srgbClr val="FFC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ED54</a:t>
                      </a:r>
                    </a:p>
                    <a:p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E9762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800" b="1" dirty="0">
                        <a:latin typeface="+mn-lt"/>
                      </a:endParaRPr>
                    </a:p>
                    <a:p>
                      <a:endParaRPr lang="da-DK" sz="2800" b="1" dirty="0">
                        <a:latin typeface="+mn-lt"/>
                      </a:endParaRPr>
                    </a:p>
                    <a:p>
                      <a:endParaRPr lang="da-DK" sz="2800" b="1" dirty="0"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271257"/>
                  </a:ext>
                </a:extLst>
              </a:tr>
              <a:tr h="1153408">
                <a:tc>
                  <a:txBody>
                    <a:bodyPr/>
                    <a:lstStyle/>
                    <a:p>
                      <a:pPr algn="l"/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KB9 </a:t>
                      </a:r>
                    </a:p>
                    <a:p>
                      <a:pPr algn="l"/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Color Emoji" pitchFamily="2" charset="0"/>
                          <a:cs typeface="Apple Symbols" panose="02000000000000000000" pitchFamily="2" charset="-79"/>
                        </a:rPr>
                        <a:t>BT942</a:t>
                      </a:r>
                    </a:p>
                    <a:p>
                      <a:pPr algn="l"/>
                      <a:r>
                        <a:rPr lang="da-DK" sz="2800" b="1" dirty="0">
                          <a:solidFill>
                            <a:srgbClr val="C0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T87</a:t>
                      </a:r>
                    </a:p>
                    <a:p>
                      <a:pPr algn="l"/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84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>
                          <a:latin typeface="+mn-lt"/>
                        </a:rPr>
                        <a:t>N</a:t>
                      </a:r>
                    </a:p>
                    <a:p>
                      <a:pPr algn="l"/>
                      <a:r>
                        <a:rPr lang="da-DK" sz="3200" b="1" dirty="0">
                          <a:latin typeface="+mn-lt"/>
                        </a:rPr>
                        <a:t>V             Ø</a:t>
                      </a:r>
                    </a:p>
                    <a:p>
                      <a:pPr algn="ctr"/>
                      <a:r>
                        <a:rPr lang="da-DK" sz="3200" b="1" dirty="0">
                          <a:latin typeface="+mn-lt"/>
                        </a:rPr>
                        <a:t>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862</a:t>
                      </a:r>
                    </a:p>
                    <a:p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Color Emoji" pitchFamily="2" charset="0"/>
                          <a:cs typeface="Apple Symbols" panose="02000000000000000000" pitchFamily="2" charset="-79"/>
                        </a:rPr>
                        <a:t>KD853</a:t>
                      </a:r>
                    </a:p>
                    <a:p>
                      <a:r>
                        <a:rPr lang="da-DK" sz="2800" b="1" dirty="0">
                          <a:solidFill>
                            <a:srgbClr val="C0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B932</a:t>
                      </a:r>
                    </a:p>
                    <a:p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315062"/>
                  </a:ext>
                </a:extLst>
              </a:tr>
              <a:tr h="2209438">
                <a:tc>
                  <a:txBody>
                    <a:bodyPr/>
                    <a:lstStyle/>
                    <a:p>
                      <a:endParaRPr lang="da-DK" sz="2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EDT4</a:t>
                      </a:r>
                    </a:p>
                    <a:p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Color Emoji" pitchFamily="2" charset="0"/>
                          <a:cs typeface="Apple Symbols" panose="02000000000000000000" pitchFamily="2" charset="-79"/>
                        </a:rPr>
                        <a:t>E7</a:t>
                      </a:r>
                    </a:p>
                    <a:p>
                      <a:r>
                        <a:rPr lang="da-DK" sz="2800" b="1" dirty="0">
                          <a:solidFill>
                            <a:srgbClr val="C0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</a:t>
                      </a:r>
                      <a:r>
                        <a:rPr lang="da-DK" sz="2800" b="1" dirty="0">
                          <a:solidFill>
                            <a:srgbClr val="FFC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K6</a:t>
                      </a:r>
                    </a:p>
                    <a:p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KDBT3</a:t>
                      </a:r>
                    </a:p>
                    <a:p>
                      <a:endParaRPr lang="da-DK" sz="2800" b="1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21503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F76E7FC8-8186-134F-B85A-0C506336A844}"/>
              </a:ext>
            </a:extLst>
          </p:cNvPr>
          <p:cNvSpPr txBox="1"/>
          <p:nvPr/>
        </p:nvSpPr>
        <p:spPr>
          <a:xfrm>
            <a:off x="8813664" y="1344689"/>
            <a:ext cx="2530843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b="1" dirty="0"/>
              <a:t>Kontrakt</a:t>
            </a:r>
          </a:p>
          <a:p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6</a:t>
            </a:r>
            <a:r>
              <a:rPr lang="da-DK" sz="24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︎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 </a:t>
            </a:r>
            <a:r>
              <a:rPr lang="da-DK" sz="2400" b="1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 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i syd</a:t>
            </a:r>
          </a:p>
          <a:p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Udspil af </a:t>
            </a:r>
            <a:r>
              <a:rPr lang="da-DK" sz="24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400" b="1" dirty="0">
                <a:ea typeface="Apple Color Emoji" pitchFamily="2" charset="0"/>
                <a:cs typeface="Apple Symbols" panose="02000000000000000000" pitchFamily="2" charset="-79"/>
              </a:rPr>
              <a:t>B </a:t>
            </a:r>
            <a:endParaRPr lang="da-DK" sz="2400" b="1" dirty="0"/>
          </a:p>
          <a:p>
            <a:endParaRPr lang="da-DK" b="1" dirty="0"/>
          </a:p>
          <a:p>
            <a:endParaRPr lang="da-DK" b="1" dirty="0"/>
          </a:p>
          <a:p>
            <a:r>
              <a:rPr lang="da-DK" sz="2400" b="1" dirty="0"/>
              <a:t>Udfordringer</a:t>
            </a:r>
          </a:p>
          <a:p>
            <a:pPr marL="285750" indent="-285750">
              <a:buFontTx/>
              <a:buChar char="-"/>
            </a:pPr>
            <a:r>
              <a:rPr lang="da-DK" sz="2400" b="1" dirty="0"/>
              <a:t>Kan vi </a:t>
            </a:r>
            <a:r>
              <a:rPr lang="da-DK" sz="2400" b="1" dirty="0" err="1"/>
              <a:t>slutspille</a:t>
            </a:r>
            <a:r>
              <a:rPr lang="da-DK" sz="2400" b="1" dirty="0"/>
              <a:t> os til sejren? </a:t>
            </a:r>
          </a:p>
          <a:p>
            <a:endParaRPr lang="da-DK" dirty="0"/>
          </a:p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557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F4A33D6F-AF6A-7645-8D1C-289467F3420E}"/>
              </a:ext>
            </a:extLst>
          </p:cNvPr>
          <p:cNvSpPr txBox="1"/>
          <p:nvPr/>
        </p:nvSpPr>
        <p:spPr>
          <a:xfrm>
            <a:off x="847493" y="1159727"/>
            <a:ext cx="10459844" cy="10370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3D3AAA-131C-5347-88DD-30891FBF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02" y="358471"/>
            <a:ext cx="10553049" cy="1049235"/>
          </a:xfrm>
        </p:spPr>
        <p:txBody>
          <a:bodyPr/>
          <a:lstStyle/>
          <a:p>
            <a:br>
              <a:rPr lang="da-DK" dirty="0"/>
            </a:br>
            <a:endParaRPr lang="da-DK" dirty="0"/>
          </a:p>
        </p:txBody>
      </p:sp>
      <p:graphicFrame>
        <p:nvGraphicFramePr>
          <p:cNvPr id="5" name="Pladsholder til indhold 3">
            <a:extLst>
              <a:ext uri="{FF2B5EF4-FFF2-40B4-BE49-F238E27FC236}">
                <a16:creationId xmlns:a16="http://schemas.microsoft.com/office/drawing/2014/main" id="{EA2AC96E-A0AF-AE45-AD51-9E1625F32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0820"/>
              </p:ext>
            </p:extLst>
          </p:nvPr>
        </p:nvGraphicFramePr>
        <p:xfrm>
          <a:off x="1932709" y="189964"/>
          <a:ext cx="7326351" cy="582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2546">
                  <a:extLst>
                    <a:ext uri="{9D8B030D-6E8A-4147-A177-3AD203B41FA5}">
                      <a16:colId xmlns:a16="http://schemas.microsoft.com/office/drawing/2014/main" val="152968680"/>
                    </a:ext>
                  </a:extLst>
                </a:gridCol>
                <a:gridCol w="2347753">
                  <a:extLst>
                    <a:ext uri="{9D8B030D-6E8A-4147-A177-3AD203B41FA5}">
                      <a16:colId xmlns:a16="http://schemas.microsoft.com/office/drawing/2014/main" val="385366811"/>
                    </a:ext>
                  </a:extLst>
                </a:gridCol>
                <a:gridCol w="2726052">
                  <a:extLst>
                    <a:ext uri="{9D8B030D-6E8A-4147-A177-3AD203B41FA5}">
                      <a16:colId xmlns:a16="http://schemas.microsoft.com/office/drawing/2014/main" val="4146855904"/>
                    </a:ext>
                  </a:extLst>
                </a:gridCol>
              </a:tblGrid>
              <a:tr h="1785710">
                <a:tc>
                  <a:txBody>
                    <a:bodyPr/>
                    <a:lstStyle/>
                    <a:p>
                      <a:endParaRPr lang="da-DK" sz="28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D63</a:t>
                      </a:r>
                    </a:p>
                    <a:p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KD752</a:t>
                      </a:r>
                    </a:p>
                    <a:p>
                      <a:r>
                        <a:rPr lang="da-DK" sz="2800" b="1" dirty="0">
                          <a:solidFill>
                            <a:srgbClr val="C0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</a:t>
                      </a:r>
                      <a:r>
                        <a:rPr lang="da-DK" sz="2800" b="1" dirty="0">
                          <a:solidFill>
                            <a:srgbClr val="FFC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EK3</a:t>
                      </a:r>
                    </a:p>
                    <a:p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800" dirty="0">
                        <a:latin typeface="+mn-lt"/>
                      </a:endParaRPr>
                    </a:p>
                    <a:p>
                      <a:endParaRPr lang="da-DK" sz="2800" dirty="0">
                        <a:latin typeface="+mn-lt"/>
                      </a:endParaRPr>
                    </a:p>
                    <a:p>
                      <a:endParaRPr lang="da-DK" sz="2800" dirty="0"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271257"/>
                  </a:ext>
                </a:extLst>
              </a:tr>
              <a:tr h="1712108">
                <a:tc>
                  <a:txBody>
                    <a:bodyPr/>
                    <a:lstStyle/>
                    <a:p>
                      <a:pPr algn="l"/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BT97 </a:t>
                      </a:r>
                    </a:p>
                    <a:p>
                      <a:pPr algn="l"/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Color Emoji" pitchFamily="2" charset="0"/>
                          <a:cs typeface="Apple Symbols" panose="02000000000000000000" pitchFamily="2" charset="-79"/>
                        </a:rPr>
                        <a:t>E</a:t>
                      </a:r>
                    </a:p>
                    <a:p>
                      <a:pPr algn="l"/>
                      <a:r>
                        <a:rPr lang="da-DK" sz="2800" b="1" dirty="0">
                          <a:solidFill>
                            <a:srgbClr val="C0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T7542</a:t>
                      </a:r>
                    </a:p>
                    <a:p>
                      <a:pPr algn="l"/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K95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>
                          <a:latin typeface="+mn-lt"/>
                        </a:rPr>
                        <a:t>N</a:t>
                      </a:r>
                    </a:p>
                    <a:p>
                      <a:pPr algn="l"/>
                      <a:r>
                        <a:rPr lang="da-DK" sz="3200" b="1" dirty="0">
                          <a:latin typeface="+mn-lt"/>
                        </a:rPr>
                        <a:t>V             Ø</a:t>
                      </a:r>
                    </a:p>
                    <a:p>
                      <a:pPr algn="ctr"/>
                      <a:r>
                        <a:rPr lang="da-DK" sz="3200" b="1" dirty="0">
                          <a:latin typeface="+mn-lt"/>
                        </a:rPr>
                        <a:t>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842</a:t>
                      </a:r>
                    </a:p>
                    <a:p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Color Emoji" pitchFamily="2" charset="0"/>
                          <a:cs typeface="Apple Symbols" panose="02000000000000000000" pitchFamily="2" charset="-79"/>
                        </a:rPr>
                        <a:t>9</a:t>
                      </a:r>
                    </a:p>
                    <a:p>
                      <a:r>
                        <a:rPr lang="da-DK" sz="2800" b="1" dirty="0">
                          <a:solidFill>
                            <a:srgbClr val="C0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DB96 </a:t>
                      </a:r>
                    </a:p>
                    <a:p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BT832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315062"/>
                  </a:ext>
                </a:extLst>
              </a:tr>
              <a:tr h="2209438">
                <a:tc>
                  <a:txBody>
                    <a:bodyPr/>
                    <a:lstStyle/>
                    <a:p>
                      <a:endParaRPr lang="da-DK" sz="2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EK5</a:t>
                      </a:r>
                    </a:p>
                    <a:p>
                      <a:r>
                        <a:rPr lang="da-DK" sz="2800" b="1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Color Emoji" pitchFamily="2" charset="0"/>
                          <a:cs typeface="Apple Symbols" panose="02000000000000000000" pitchFamily="2" charset="-79"/>
                        </a:rPr>
                        <a:t>BT8643</a:t>
                      </a:r>
                    </a:p>
                    <a:p>
                      <a:r>
                        <a:rPr lang="da-DK" sz="2800" b="1" dirty="0">
                          <a:solidFill>
                            <a:srgbClr val="C0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</a:t>
                      </a:r>
                      <a:r>
                        <a:rPr lang="da-DK" sz="2800" b="1" dirty="0">
                          <a:solidFill>
                            <a:srgbClr val="FFC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8</a:t>
                      </a:r>
                    </a:p>
                    <a:p>
                      <a:r>
                        <a:rPr lang="da-DK" sz="2800" b="1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E74</a:t>
                      </a:r>
                    </a:p>
                    <a:p>
                      <a:endParaRPr lang="da-DK" sz="28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21503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F76E7FC8-8186-134F-B85A-0C506336A844}"/>
              </a:ext>
            </a:extLst>
          </p:cNvPr>
          <p:cNvSpPr txBox="1"/>
          <p:nvPr/>
        </p:nvSpPr>
        <p:spPr>
          <a:xfrm>
            <a:off x="9749766" y="1242683"/>
            <a:ext cx="2332581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b="1" dirty="0"/>
              <a:t>Kontrakt</a:t>
            </a:r>
          </a:p>
          <a:p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6</a:t>
            </a:r>
            <a:r>
              <a:rPr lang="da-DK" sz="2400" b="1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 ♥︎ </a:t>
            </a:r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i syd </a:t>
            </a:r>
          </a:p>
          <a:p>
            <a:r>
              <a:rPr lang="da-DK" sz="24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Udspil af ♠︎ B</a:t>
            </a:r>
          </a:p>
          <a:p>
            <a:endParaRPr lang="da-DK" sz="2400" b="1" dirty="0"/>
          </a:p>
          <a:p>
            <a:r>
              <a:rPr lang="da-DK" sz="2400" b="1" dirty="0"/>
              <a:t>Udfordringer</a:t>
            </a:r>
          </a:p>
          <a:p>
            <a:pPr marL="285750" indent="-285750">
              <a:buFontTx/>
              <a:buChar char="-"/>
            </a:pPr>
            <a:r>
              <a:rPr lang="da-DK" sz="2400" b="1" dirty="0"/>
              <a:t>Hvordan skal det sidde for at vi kan vinde?</a:t>
            </a:r>
          </a:p>
          <a:p>
            <a:endParaRPr lang="da-DK" dirty="0"/>
          </a:p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9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15ABB-F703-624C-BADA-6C930A3D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Dan dig et overblik</a:t>
            </a:r>
            <a:br>
              <a:rPr lang="da-DK" b="1" dirty="0"/>
            </a:br>
            <a:r>
              <a:rPr lang="da-DK" sz="2400" dirty="0"/>
              <a:t>Hvor mange vindere og tabere har Du?</a:t>
            </a:r>
          </a:p>
        </p:txBody>
      </p:sp>
      <p:graphicFrame>
        <p:nvGraphicFramePr>
          <p:cNvPr id="6" name="Pladsholder til indhold 3">
            <a:extLst>
              <a:ext uri="{FF2B5EF4-FFF2-40B4-BE49-F238E27FC236}">
                <a16:creationId xmlns:a16="http://schemas.microsoft.com/office/drawing/2014/main" id="{796F3404-D891-354F-9EC3-9C01DD04E2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955217"/>
              </p:ext>
            </p:extLst>
          </p:nvPr>
        </p:nvGraphicFramePr>
        <p:xfrm>
          <a:off x="1962724" y="2146495"/>
          <a:ext cx="6735594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714">
                  <a:extLst>
                    <a:ext uri="{9D8B030D-6E8A-4147-A177-3AD203B41FA5}">
                      <a16:colId xmlns:a16="http://schemas.microsoft.com/office/drawing/2014/main" val="152968680"/>
                    </a:ext>
                  </a:extLst>
                </a:gridCol>
                <a:gridCol w="2095855">
                  <a:extLst>
                    <a:ext uri="{9D8B030D-6E8A-4147-A177-3AD203B41FA5}">
                      <a16:colId xmlns:a16="http://schemas.microsoft.com/office/drawing/2014/main" val="385366811"/>
                    </a:ext>
                  </a:extLst>
                </a:gridCol>
                <a:gridCol w="2659025">
                  <a:extLst>
                    <a:ext uri="{9D8B030D-6E8A-4147-A177-3AD203B41FA5}">
                      <a16:colId xmlns:a16="http://schemas.microsoft.com/office/drawing/2014/main" val="4146855904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4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 3 </a:t>
                      </a:r>
                    </a:p>
                    <a:p>
                      <a:r>
                        <a:rPr lang="da-DK" sz="24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K 4</a:t>
                      </a:r>
                    </a:p>
                    <a:p>
                      <a:r>
                        <a:rPr lang="da-DK" sz="24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K D 2</a:t>
                      </a:r>
                    </a:p>
                    <a:p>
                      <a:r>
                        <a:rPr lang="da-DK" sz="24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B 4 3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/>
                        <a:t>Kontrakt: 4</a:t>
                      </a:r>
                      <a:r>
                        <a:rPr lang="da-DK" sz="24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</a:t>
                      </a:r>
                      <a:endParaRPr lang="da-DK" sz="2400" b="1" dirty="0"/>
                    </a:p>
                    <a:p>
                      <a:endParaRPr lang="da-DK" sz="2400" b="1" dirty="0"/>
                    </a:p>
                    <a:p>
                      <a:endParaRPr lang="da-DK" sz="2400" b="1" dirty="0"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27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♠︎D</a:t>
                      </a:r>
                      <a:endParaRPr lang="da-DK" sz="2800" b="1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31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8 7 6</a:t>
                      </a:r>
                    </a:p>
                    <a:p>
                      <a:r>
                        <a:rPr lang="da-DK" sz="24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B 9 4 3 2</a:t>
                      </a:r>
                    </a:p>
                    <a:p>
                      <a:r>
                        <a:rPr lang="da-DK" sz="24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4 3</a:t>
                      </a:r>
                    </a:p>
                    <a:p>
                      <a:r>
                        <a:rPr lang="da-DK" sz="24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K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21503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FAE3CA04-C32F-23DF-7AF6-13E1563E4145}"/>
              </a:ext>
            </a:extLst>
          </p:cNvPr>
          <p:cNvSpPr txBox="1"/>
          <p:nvPr/>
        </p:nvSpPr>
        <p:spPr>
          <a:xfrm>
            <a:off x="6796216" y="3692838"/>
            <a:ext cx="416125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b="1" dirty="0"/>
              <a:t>Hvor mange vindere og tabere er her?</a:t>
            </a:r>
          </a:p>
        </p:txBody>
      </p:sp>
    </p:spTree>
    <p:extLst>
      <p:ext uri="{BB962C8B-B14F-4D97-AF65-F5344CB8AC3E}">
        <p14:creationId xmlns:p14="http://schemas.microsoft.com/office/powerpoint/2010/main" val="40719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8EDE1-7FF9-891C-8595-667DC550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Spørgsmål før opsummering!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53D3FE-7C52-944D-CCC6-AD78E3FD7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3923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CD57A-6714-2945-B82C-8DD18281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Vær ikke bange for at gå ned i kontrakten!</a:t>
            </a:r>
            <a:br>
              <a:rPr lang="da-DK" dirty="0"/>
            </a:br>
            <a:endParaRPr lang="da-DK" sz="27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0006EF-37C8-144E-83CC-6B382E650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/>
              <a:t>Kortene sidder på præcis samme måde ved de andre borde!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Spil altid på en måde der giver dig de bedste chancer. Sidder det galt så gjorde du hvad du kunne.</a:t>
            </a:r>
          </a:p>
          <a:p>
            <a:endParaRPr lang="da-DK" b="1" dirty="0"/>
          </a:p>
          <a:p>
            <a:pPr marL="0" indent="0">
              <a:buNone/>
            </a:pPr>
            <a:r>
              <a:rPr lang="da-DK" b="1" dirty="0"/>
              <a:t>Til spilførers makker!</a:t>
            </a:r>
          </a:p>
          <a:p>
            <a:pPr marL="0" indent="0">
              <a:buNone/>
            </a:pPr>
            <a:r>
              <a:rPr lang="da-DK" b="1" dirty="0"/>
              <a:t>Vær aldrig den ”kloge Åge” der kommenterer ud fra den aktuelle </a:t>
            </a:r>
            <a:r>
              <a:rPr lang="da-DK" b="1" dirty="0" err="1"/>
              <a:t>sits</a:t>
            </a:r>
            <a:r>
              <a:rPr lang="da-DK" b="1" dirty="0"/>
              <a:t>. </a:t>
            </a:r>
          </a:p>
          <a:p>
            <a:pPr marL="0" indent="0">
              <a:buNone/>
            </a:pPr>
            <a:r>
              <a:rPr lang="da-DK" b="1" dirty="0"/>
              <a:t>Hvis du (må) kommenterer så gør det ud fra viden om ”bedste chance” </a:t>
            </a:r>
          </a:p>
        </p:txBody>
      </p:sp>
    </p:spTree>
    <p:extLst>
      <p:ext uri="{BB962C8B-B14F-4D97-AF65-F5344CB8AC3E}">
        <p14:creationId xmlns:p14="http://schemas.microsoft.com/office/powerpoint/2010/main" val="23634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CD57A-6714-2945-B82C-8DD18281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Vær ikke bange for at gå ned i kontrakten!</a:t>
            </a:r>
            <a:br>
              <a:rPr lang="da-DK" dirty="0"/>
            </a:br>
            <a:endParaRPr lang="da-DK" sz="27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0006EF-37C8-144E-83CC-6B382E650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/>
              <a:t>Eksperten går tit ned i tilsvarende kontrakter MEN vinder alligevel fordi hun går en bet mindre end de andre.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Du må ALDRIG tænke: ”Jeg tør ikke bruge damen så jeg tager esset – tænk hvis den taber til kongen!” </a:t>
            </a:r>
          </a:p>
          <a:p>
            <a:pPr marL="0" indent="0">
              <a:buNone/>
            </a:pPr>
            <a:r>
              <a:rPr lang="da-DK" b="1" dirty="0"/>
              <a:t>Hvor ofte taber den IKKE til kongen?</a:t>
            </a:r>
          </a:p>
          <a:p>
            <a:pPr marL="0" indent="0">
              <a:buNone/>
            </a:pPr>
            <a:r>
              <a:rPr lang="da-DK" b="1" dirty="0"/>
              <a:t>Hvor ofte taber du til kongen når du ikke tager bedste chance? </a:t>
            </a:r>
          </a:p>
          <a:p>
            <a:pPr marL="0" indent="0">
              <a:buNone/>
            </a:pPr>
            <a:endParaRPr lang="da-DK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DC9F792-8180-1DFF-C53A-3A1469FCAE01}"/>
              </a:ext>
            </a:extLst>
          </p:cNvPr>
          <p:cNvSpPr txBox="1"/>
          <p:nvPr/>
        </p:nvSpPr>
        <p:spPr>
          <a:xfrm>
            <a:off x="6382425" y="3984776"/>
            <a:ext cx="122101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4400" dirty="0"/>
              <a:t>50%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367F2ED-24AC-2B52-9891-1ADEE5AAB2C2}"/>
              </a:ext>
            </a:extLst>
          </p:cNvPr>
          <p:cNvSpPr txBox="1"/>
          <p:nvPr/>
        </p:nvSpPr>
        <p:spPr>
          <a:xfrm>
            <a:off x="9336156" y="4585251"/>
            <a:ext cx="140426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44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4345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60F564-CAA4-D049-8B37-C203A55C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93059"/>
            <a:ext cx="9603275" cy="1360695"/>
          </a:xfrm>
        </p:spPr>
        <p:txBody>
          <a:bodyPr>
            <a:normAutofit fontScale="90000"/>
          </a:bodyPr>
          <a:lstStyle/>
          <a:p>
            <a:r>
              <a:rPr lang="da-DK" sz="2800" b="1" dirty="0"/>
              <a:t>Tæl til 13 i en trumfkontrakt før du lægger et kort til fra bordet</a:t>
            </a:r>
            <a:br>
              <a:rPr lang="da-DK" sz="2800" dirty="0"/>
            </a:br>
            <a:br>
              <a:rPr lang="da-DK" sz="1800" dirty="0"/>
            </a:br>
            <a:r>
              <a:rPr lang="da-DK" sz="1800" dirty="0"/>
              <a:t>- hvor mange </a:t>
            </a:r>
            <a:r>
              <a:rPr lang="da-DK" sz="1800" dirty="0" err="1"/>
              <a:t>trumfninger</a:t>
            </a:r>
            <a:r>
              <a:rPr lang="da-DK" sz="1800" dirty="0"/>
              <a:t> er der brug for!</a:t>
            </a:r>
            <a:br>
              <a:rPr lang="da-DK" sz="2800" dirty="0"/>
            </a:br>
            <a:br>
              <a:rPr lang="da-DK" sz="2800" dirty="0"/>
            </a:br>
            <a:endParaRPr lang="da-DK" sz="13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F3E7C1-A48F-B944-8D6A-1AFD3EE1B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a-DK" sz="2400" b="1" dirty="0"/>
              <a:t>Hvor mange stik har jeg og hvor mange stik kan der rejses?</a:t>
            </a:r>
          </a:p>
          <a:p>
            <a:pPr marL="457200" indent="-457200">
              <a:buAutoNum type="arabicPeriod"/>
            </a:pPr>
            <a:r>
              <a:rPr lang="da-DK" sz="2400" b="1" dirty="0"/>
              <a:t>Hvor mange tabere er der?</a:t>
            </a:r>
          </a:p>
          <a:p>
            <a:pPr marL="457200" indent="-457200">
              <a:buAutoNum type="arabicPeriod"/>
            </a:pPr>
            <a:r>
              <a:rPr lang="da-DK" sz="2400" b="1" dirty="0"/>
              <a:t>Giver summen 13 eller mere er der ikke brug for </a:t>
            </a:r>
            <a:r>
              <a:rPr lang="da-DK" sz="2400" b="1" dirty="0" err="1"/>
              <a:t>trumfninger</a:t>
            </a:r>
            <a:r>
              <a:rPr lang="da-DK" sz="2400" b="1" dirty="0"/>
              <a:t> da det maksimale antal stik er tilstede!</a:t>
            </a:r>
          </a:p>
          <a:p>
            <a:pPr marL="457200" indent="-457200">
              <a:buAutoNum type="arabicPeriod"/>
            </a:pPr>
            <a:r>
              <a:rPr lang="da-DK" sz="2400" b="1" dirty="0"/>
              <a:t>Giver summen 12 er der brug for? 	én </a:t>
            </a:r>
            <a:r>
              <a:rPr lang="da-DK" sz="2400" b="1" dirty="0" err="1"/>
              <a:t>trumfning</a:t>
            </a:r>
            <a:r>
              <a:rPr lang="da-DK" sz="2400" b="1" dirty="0"/>
              <a:t>.</a:t>
            </a:r>
          </a:p>
          <a:p>
            <a:pPr marL="457200" indent="-457200">
              <a:buAutoNum type="arabicPeriod"/>
            </a:pPr>
            <a:r>
              <a:rPr lang="da-DK" sz="2400" b="1" dirty="0"/>
              <a:t>Giver summen 11 er der brug for? 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9C0EF87-61C9-5445-AC4C-1B469FD7EE28}"/>
              </a:ext>
            </a:extLst>
          </p:cNvPr>
          <p:cNvSpPr txBox="1"/>
          <p:nvPr/>
        </p:nvSpPr>
        <p:spPr>
          <a:xfrm>
            <a:off x="7015891" y="4772843"/>
            <a:ext cx="248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to </a:t>
            </a:r>
            <a:r>
              <a:rPr lang="da-DK" sz="2400" b="1" dirty="0" err="1"/>
              <a:t>trumfninger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36183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Tæl til 13 – øvelse i plenum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6F24F21A-F5B9-5144-AFD4-77425FF132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379550"/>
              </p:ext>
            </p:extLst>
          </p:nvPr>
        </p:nvGraphicFramePr>
        <p:xfrm>
          <a:off x="724508" y="2095251"/>
          <a:ext cx="6735594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714">
                  <a:extLst>
                    <a:ext uri="{9D8B030D-6E8A-4147-A177-3AD203B41FA5}">
                      <a16:colId xmlns:a16="http://schemas.microsoft.com/office/drawing/2014/main" val="152968680"/>
                    </a:ext>
                  </a:extLst>
                </a:gridCol>
                <a:gridCol w="1716953">
                  <a:extLst>
                    <a:ext uri="{9D8B030D-6E8A-4147-A177-3AD203B41FA5}">
                      <a16:colId xmlns:a16="http://schemas.microsoft.com/office/drawing/2014/main" val="385366811"/>
                    </a:ext>
                  </a:extLst>
                </a:gridCol>
                <a:gridCol w="3037927">
                  <a:extLst>
                    <a:ext uri="{9D8B030D-6E8A-4147-A177-3AD203B41FA5}">
                      <a16:colId xmlns:a16="http://schemas.microsoft.com/office/drawing/2014/main" val="4146855904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endParaRPr lang="da-DK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K 3 </a:t>
                      </a:r>
                    </a:p>
                    <a:p>
                      <a:r>
                        <a:rPr lang="da-DK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K</a:t>
                      </a:r>
                    </a:p>
                    <a:p>
                      <a:r>
                        <a:rPr lang="da-DK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K D 2</a:t>
                      </a:r>
                    </a:p>
                    <a:p>
                      <a:r>
                        <a:rPr lang="da-DK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B 4 3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Kontrakt: 6</a:t>
                      </a:r>
                      <a:r>
                        <a:rPr lang="da-DK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b="1" dirty="0"/>
                        <a:t>i syd</a:t>
                      </a:r>
                    </a:p>
                    <a:p>
                      <a:endParaRPr lang="da-DK" b="1" dirty="0"/>
                    </a:p>
                    <a:p>
                      <a:r>
                        <a:rPr lang="da-DK" b="1" dirty="0"/>
                        <a:t>Udspil: </a:t>
                      </a:r>
                      <a:r>
                        <a:rPr lang="da-DK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♠︎E efterfulgt af </a:t>
                      </a:r>
                    </a:p>
                    <a:p>
                      <a:r>
                        <a:rPr lang="da-DK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27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sz="1800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9 8 7</a:t>
                      </a:r>
                    </a:p>
                    <a:p>
                      <a:r>
                        <a:rPr lang="da-DK" sz="1800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sz="1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T 8 7</a:t>
                      </a:r>
                    </a:p>
                    <a:p>
                      <a:r>
                        <a:rPr lang="da-DK" sz="1800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sz="1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B 7 6 5</a:t>
                      </a:r>
                    </a:p>
                    <a:p>
                      <a:r>
                        <a:rPr lang="da-DK" sz="1800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sz="1800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9 5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b="1" dirty="0"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T 6 4 2</a:t>
                      </a:r>
                    </a:p>
                    <a:p>
                      <a:r>
                        <a:rPr lang="da-DK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b="1" dirty="0">
                          <a:solidFill>
                            <a:schemeClr val="tx1"/>
                          </a:solidFill>
                          <a:latin typeface="+mn-lt"/>
                          <a:ea typeface="Apple Color Emoji" pitchFamily="2" charset="0"/>
                          <a:cs typeface="Apple Symbols" panose="02000000000000000000" pitchFamily="2" charset="-79"/>
                        </a:rPr>
                        <a:t>D 9 6 5</a:t>
                      </a:r>
                    </a:p>
                    <a:p>
                      <a:r>
                        <a:rPr lang="da-DK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T 9 8</a:t>
                      </a:r>
                    </a:p>
                    <a:p>
                      <a:r>
                        <a:rPr lang="da-DK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8 7 6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31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 </a:t>
                      </a:r>
                      <a:r>
                        <a:rPr lang="da-DK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D B 5</a:t>
                      </a:r>
                    </a:p>
                    <a:p>
                      <a:r>
                        <a:rPr lang="da-DK" b="1" dirty="0">
                          <a:solidFill>
                            <a:srgbClr val="FF0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 </a:t>
                      </a:r>
                      <a:r>
                        <a:rPr lang="da-DK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B 4 3 2</a:t>
                      </a:r>
                    </a:p>
                    <a:p>
                      <a:r>
                        <a:rPr lang="da-DK" b="1" dirty="0">
                          <a:solidFill>
                            <a:srgbClr val="FFC00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 </a:t>
                      </a:r>
                      <a:r>
                        <a:rPr lang="da-DK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4 3</a:t>
                      </a:r>
                    </a:p>
                    <a:p>
                      <a:r>
                        <a:rPr lang="da-DK" b="1" dirty="0">
                          <a:solidFill>
                            <a:srgbClr val="00B050"/>
                          </a:solidFill>
                          <a:latin typeface="Apple Symbols" panose="02000000000000000000" pitchFamily="2" charset="-79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 </a:t>
                      </a:r>
                      <a:r>
                        <a:rPr lang="da-DK" b="1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K D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21503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93946757-AB15-3244-AE4B-AAE7F6DFCA27}"/>
              </a:ext>
            </a:extLst>
          </p:cNvPr>
          <p:cNvSpPr txBox="1"/>
          <p:nvPr/>
        </p:nvSpPr>
        <p:spPr>
          <a:xfrm>
            <a:off x="2614379" y="3476985"/>
            <a:ext cx="1477926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/>
              <a:t>N</a:t>
            </a:r>
          </a:p>
          <a:p>
            <a:r>
              <a:rPr lang="da-DK" sz="1400" b="1" dirty="0"/>
              <a:t>V                   Ø</a:t>
            </a:r>
          </a:p>
          <a:p>
            <a:pPr algn="ctr"/>
            <a:r>
              <a:rPr lang="da-DK" sz="1400" b="1" dirty="0"/>
              <a:t>S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3F9B0A4-50A8-8844-92D0-520055073E5A}"/>
              </a:ext>
            </a:extLst>
          </p:cNvPr>
          <p:cNvSpPr txBox="1"/>
          <p:nvPr/>
        </p:nvSpPr>
        <p:spPr>
          <a:xfrm>
            <a:off x="7670201" y="2026883"/>
            <a:ext cx="3818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Hvor mange stik har vi </a:t>
            </a:r>
            <a:r>
              <a:rPr lang="da-DK" b="1" dirty="0" err="1"/>
              <a:t>incl</a:t>
            </a:r>
            <a:r>
              <a:rPr lang="da-DK" b="1" dirty="0"/>
              <a:t>. De stik der kan rejses?</a:t>
            </a:r>
          </a:p>
          <a:p>
            <a:endParaRPr lang="da-DK" b="1" dirty="0"/>
          </a:p>
          <a:p>
            <a:r>
              <a:rPr lang="da-DK" b="1" dirty="0"/>
              <a:t>Hvor mange tabere er der?</a:t>
            </a:r>
          </a:p>
          <a:p>
            <a:endParaRPr lang="da-DK" b="1" dirty="0"/>
          </a:p>
          <a:p>
            <a:r>
              <a:rPr lang="da-DK" b="1" dirty="0"/>
              <a:t>Totalen skal være?</a:t>
            </a:r>
          </a:p>
          <a:p>
            <a:endParaRPr lang="da-DK" b="1" dirty="0"/>
          </a:p>
          <a:p>
            <a:r>
              <a:rPr lang="da-DK" b="1" dirty="0"/>
              <a:t>Hvor mange ekstra trumfstik  mangler vi?</a:t>
            </a:r>
          </a:p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4C3031A-5DE2-3640-86EA-FAA02902945D}"/>
              </a:ext>
            </a:extLst>
          </p:cNvPr>
          <p:cNvSpPr txBox="1"/>
          <p:nvPr/>
        </p:nvSpPr>
        <p:spPr>
          <a:xfrm>
            <a:off x="10360629" y="2390820"/>
            <a:ext cx="11712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/>
              <a:t>Elleve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FA5FCBD-F04B-3C45-9FFC-15B29BA7E35C}"/>
              </a:ext>
            </a:extLst>
          </p:cNvPr>
          <p:cNvSpPr txBox="1"/>
          <p:nvPr/>
        </p:nvSpPr>
        <p:spPr>
          <a:xfrm>
            <a:off x="10832791" y="2933281"/>
            <a:ext cx="63470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/>
              <a:t>En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A1DD176-F6F8-5F4F-BB1F-66C2D46E602C}"/>
              </a:ext>
            </a:extLst>
          </p:cNvPr>
          <p:cNvSpPr txBox="1"/>
          <p:nvPr/>
        </p:nvSpPr>
        <p:spPr>
          <a:xfrm>
            <a:off x="10451805" y="3446093"/>
            <a:ext cx="12546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/>
              <a:t>Tretten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BF6990F-1BF6-DC40-9E06-3C1677B283AB}"/>
              </a:ext>
            </a:extLst>
          </p:cNvPr>
          <p:cNvSpPr txBox="1"/>
          <p:nvPr/>
        </p:nvSpPr>
        <p:spPr>
          <a:xfrm>
            <a:off x="4827182" y="5430579"/>
            <a:ext cx="728330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b="1" dirty="0"/>
              <a:t>I alt et stik – hvordan får vi et ekstra trumfstik?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129050D-762C-5F7C-752C-F94E3A254818}"/>
              </a:ext>
            </a:extLst>
          </p:cNvPr>
          <p:cNvSpPr txBox="1"/>
          <p:nvPr/>
        </p:nvSpPr>
        <p:spPr>
          <a:xfrm>
            <a:off x="9186530" y="4415253"/>
            <a:ext cx="292395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/>
              <a:t>Tretten minus elleve minus en (vores taber)</a:t>
            </a:r>
          </a:p>
        </p:txBody>
      </p:sp>
    </p:spTree>
    <p:extLst>
      <p:ext uri="{BB962C8B-B14F-4D97-AF65-F5344CB8AC3E}">
        <p14:creationId xmlns:p14="http://schemas.microsoft.com/office/powerpoint/2010/main" val="265358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43AA7-CFAC-D75B-C16E-9ADE4411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Brug viden fra udspil og meldinger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1E6B9E-E555-771A-C381-0DF0F4BB3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59766"/>
          </a:xfrm>
        </p:spPr>
        <p:txBody>
          <a:bodyPr>
            <a:noAutofit/>
          </a:bodyPr>
          <a:lstStyle/>
          <a:p>
            <a:pPr marL="811213" lvl="1" indent="-265113"/>
            <a:r>
              <a:rPr lang="da-DK" sz="2200" b="1" dirty="0"/>
              <a:t>Gennemgå ALLE farverne – hvor og hvordan kan der rejses stik – farve for farve.</a:t>
            </a:r>
          </a:p>
          <a:p>
            <a:pPr marL="1268413" lvl="2" indent="-265113"/>
            <a:r>
              <a:rPr lang="da-DK" sz="2200" b="1" dirty="0"/>
              <a:t>Fokuser på de farver hvor der kan rejses FLEST stik NEMMEST. </a:t>
            </a:r>
          </a:p>
          <a:p>
            <a:pPr marL="1268413" lvl="2" indent="-265113"/>
            <a:r>
              <a:rPr lang="da-DK" sz="2200" b="1" dirty="0"/>
              <a:t>Fokuser ikke på de farver som du helst vil have modstanderne til at spille.</a:t>
            </a:r>
          </a:p>
          <a:p>
            <a:pPr marL="1268413" lvl="2" indent="-265113"/>
            <a:r>
              <a:rPr lang="da-DK" sz="2200" b="1" dirty="0"/>
              <a:t> Kombiner din viden om forskellige spilteknikker med den viden du har fra meldingerne.</a:t>
            </a:r>
          </a:p>
          <a:p>
            <a:pPr marL="1268413" lvl="2" indent="-265113"/>
            <a:r>
              <a:rPr lang="da-DK" sz="2200" b="1" dirty="0"/>
              <a:t>Kom med nogle eksempler om viden fra meldingerne!</a:t>
            </a:r>
          </a:p>
        </p:txBody>
      </p:sp>
    </p:spTree>
    <p:extLst>
      <p:ext uri="{BB962C8B-B14F-4D97-AF65-F5344CB8AC3E}">
        <p14:creationId xmlns:p14="http://schemas.microsoft.com/office/powerpoint/2010/main" val="112583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A6B89-A84F-F94C-A691-7274714B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Hvordan sidder kortene fordelt hos modstanderne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86610D-56DF-9544-B582-EFDC9F52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/>
              <a:t>Dan et billede af fordelingen af de udesiddende kort ud fra meldingerne!</a:t>
            </a:r>
          </a:p>
          <a:p>
            <a:r>
              <a:rPr lang="da-DK" sz="2400" b="1" dirty="0"/>
              <a:t>Har en modstander meldt to farver OG hendes makker IKKE har støttet sidder de to andre farver skævt fordelt.</a:t>
            </a:r>
          </a:p>
          <a:p>
            <a:pPr lvl="1"/>
            <a:r>
              <a:rPr lang="da-DK" sz="2400" b="1" dirty="0"/>
              <a:t>Knibning i de </a:t>
            </a:r>
            <a:r>
              <a:rPr lang="da-DK" sz="2400" b="1" dirty="0" err="1"/>
              <a:t>umeldte</a:t>
            </a:r>
            <a:r>
              <a:rPr lang="da-DK" sz="2400" b="1" dirty="0"/>
              <a:t> farver skal højst sandsynligt tages gennem hendes makker!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97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26087</TotalTime>
  <Words>2649</Words>
  <Application>Microsoft Macintosh PowerPoint</Application>
  <PresentationFormat>Widescreen</PresentationFormat>
  <Paragraphs>653</Paragraphs>
  <Slides>52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52</vt:i4>
      </vt:variant>
    </vt:vector>
  </HeadingPairs>
  <TitlesOfParts>
    <vt:vector size="57" baseType="lpstr">
      <vt:lpstr>Apple Symbols</vt:lpstr>
      <vt:lpstr>Arial</vt:lpstr>
      <vt:lpstr>Calibri</vt:lpstr>
      <vt:lpstr>Gill Sans MT</vt:lpstr>
      <vt:lpstr>Galleri</vt:lpstr>
      <vt:lpstr>SpilføriNg fra øverste hylde</vt:lpstr>
      <vt:lpstr>Spilføring del 1</vt:lpstr>
      <vt:lpstr>Spilføring – før du lægger et kort til fra bordet!</vt:lpstr>
      <vt:lpstr>Spilføring – før du lægger et kort til fra bordet  </vt:lpstr>
      <vt:lpstr>Dan dig et overblik Hvor mange vindere og tabere har Du?</vt:lpstr>
      <vt:lpstr>Tæl til 13 i en trumfkontrakt før du lægger et kort til fra bordet  - hvor mange trumfninger er der brug for!  </vt:lpstr>
      <vt:lpstr>Tæl til 13 – øvelse i plenum</vt:lpstr>
      <vt:lpstr>Brug viden fra udspil og meldinger</vt:lpstr>
      <vt:lpstr>Hvordan sidder kortene fordelt hos modstanderne 1</vt:lpstr>
      <vt:lpstr>Hvordan sidder kortene fordelt hos modstanderne 2</vt:lpstr>
      <vt:lpstr>Hvordan sidder kortene fordelt hos modstanderne  – negative slutninger</vt:lpstr>
      <vt:lpstr>Hvordan sidder kortene?</vt:lpstr>
      <vt:lpstr>klar til at lægge et kort til fra bordet?!</vt:lpstr>
      <vt:lpstr>Trækning af sikre stik  Tag dine stik på bedste vis </vt:lpstr>
      <vt:lpstr>Tag dine stik på bedste vis  Når du mangler indkomster </vt:lpstr>
      <vt:lpstr>Tag dine stik på bedste vis</vt:lpstr>
      <vt:lpstr>Lad de små kort komme til gavn!</vt:lpstr>
      <vt:lpstr>Kontrol er godt </vt:lpstr>
      <vt:lpstr>Knibning og opspil</vt:lpstr>
      <vt:lpstr>Knibning og opspil</vt:lpstr>
      <vt:lpstr>Knibning og opspil</vt:lpstr>
      <vt:lpstr>Fokuser på de vigtige kort</vt:lpstr>
      <vt:lpstr>Hvor mange stik ?  </vt:lpstr>
      <vt:lpstr>Hvor mange stik ?  </vt:lpstr>
      <vt:lpstr>Bedste chance</vt:lpstr>
      <vt:lpstr>Bedste chance</vt:lpstr>
      <vt:lpstr>Knibning og opspil</vt:lpstr>
      <vt:lpstr>Knibning!?</vt:lpstr>
      <vt:lpstr>Bedste chance  - fæld damen</vt:lpstr>
      <vt:lpstr>Knibning for flest stik  optimer dine chancer</vt:lpstr>
      <vt:lpstr>Knibning for flest stik  optimer dine chancer</vt:lpstr>
      <vt:lpstr>Kombiner opspil og Knibning </vt:lpstr>
      <vt:lpstr>Vi spiller tre spil der gennemgås i plenum</vt:lpstr>
      <vt:lpstr>Trumfknibningen </vt:lpstr>
      <vt:lpstr>Krydstrumfning  - når der er behov for,  at (næsten) eller trumfer giver stiK!</vt:lpstr>
      <vt:lpstr>Spilteknik for viderekommende</vt:lpstr>
      <vt:lpstr> spilføring  - næste step</vt:lpstr>
      <vt:lpstr>Bedste chance Vi putter odds på</vt:lpstr>
      <vt:lpstr>Bedste chance Vi putter odds på</vt:lpstr>
      <vt:lpstr>Bedste chance Vi putter odds på</vt:lpstr>
      <vt:lpstr>forbedr dine odds  Fordele ved en trumfkontrakt</vt:lpstr>
      <vt:lpstr>Undgå knibningen   - og forbedr odds</vt:lpstr>
      <vt:lpstr>Do not panick! Vil du have hjælp – så sæt fjenden ind! </vt:lpstr>
      <vt:lpstr>Vi spiller fem spil</vt:lpstr>
      <vt:lpstr> Et spil fra virkeligheden </vt:lpstr>
      <vt:lpstr>Fald dog fra i bridge </vt:lpstr>
      <vt:lpstr>Endnu et spil fra virkeligheden  - læs udspillet</vt:lpstr>
      <vt:lpstr> </vt:lpstr>
      <vt:lpstr> </vt:lpstr>
      <vt:lpstr>Spørgsmål før opsummering!</vt:lpstr>
      <vt:lpstr>Vær ikke bange for at gå ned i kontrakten! </vt:lpstr>
      <vt:lpstr>Vær ikke bange for at gå ned i kontrakten!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sæsonens sidste modul</dc:title>
  <dc:creator>Michael Staub</dc:creator>
  <cp:lastModifiedBy>Michael Staub</cp:lastModifiedBy>
  <cp:revision>50</cp:revision>
  <dcterms:created xsi:type="dcterms:W3CDTF">2019-02-24T09:27:36Z</dcterms:created>
  <dcterms:modified xsi:type="dcterms:W3CDTF">2023-06-28T13:28:06Z</dcterms:modified>
</cp:coreProperties>
</file>