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467" r:id="rId2"/>
    <p:sldId id="652" r:id="rId3"/>
    <p:sldId id="617" r:id="rId4"/>
    <p:sldId id="631" r:id="rId5"/>
    <p:sldId id="629" r:id="rId6"/>
    <p:sldId id="633" r:id="rId7"/>
    <p:sldId id="598" r:id="rId8"/>
    <p:sldId id="642" r:id="rId9"/>
    <p:sldId id="656" r:id="rId10"/>
    <p:sldId id="643" r:id="rId11"/>
    <p:sldId id="644" r:id="rId12"/>
    <p:sldId id="645" r:id="rId13"/>
    <p:sldId id="647" r:id="rId14"/>
    <p:sldId id="648" r:id="rId15"/>
    <p:sldId id="661" r:id="rId16"/>
    <p:sldId id="599" r:id="rId17"/>
    <p:sldId id="649" r:id="rId18"/>
    <p:sldId id="650" r:id="rId19"/>
    <p:sldId id="456" r:id="rId20"/>
    <p:sldId id="587" r:id="rId21"/>
    <p:sldId id="583" r:id="rId22"/>
    <p:sldId id="634" r:id="rId23"/>
    <p:sldId id="635" r:id="rId24"/>
    <p:sldId id="637" r:id="rId25"/>
    <p:sldId id="638" r:id="rId26"/>
    <p:sldId id="639" r:id="rId27"/>
    <p:sldId id="640" r:id="rId28"/>
    <p:sldId id="641" r:id="rId29"/>
    <p:sldId id="657" r:id="rId30"/>
    <p:sldId id="457" r:id="rId31"/>
    <p:sldId id="654" r:id="rId32"/>
    <p:sldId id="655" r:id="rId33"/>
    <p:sldId id="65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4+4MP3pRY+bTwZofZZNSCA==" hashData="rKDxBb01CVpImTkPQ3BmFoZegCp9oN6pWOW+y0d0TsY9YwUMdqRSQ9NBdU5iBwpxyATDiUxWtmC3iLIdJnT69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8"/>
    <p:restoredTop sz="91427"/>
  </p:normalViewPr>
  <p:slideViewPr>
    <p:cSldViewPr snapToGrid="0" snapToObjects="1">
      <p:cViewPr varScale="1">
        <p:scale>
          <a:sx n="115" d="100"/>
          <a:sy n="115" d="100"/>
        </p:scale>
        <p:origin x="10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A2295-67AB-DE49-9863-BEFDCE856560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B8C17-2B51-0044-8B45-EB74938B47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4613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27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3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21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67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08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71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65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71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86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50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7B8D-D448-D34F-B4E9-17445586D18B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4E55A92-494A-BF4C-9DE6-50938C7A19E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06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26111" y="337931"/>
            <a:ext cx="6606862" cy="3003754"/>
          </a:xfrm>
        </p:spPr>
        <p:txBody>
          <a:bodyPr>
            <a:noAutofit/>
          </a:bodyPr>
          <a:lstStyle/>
          <a:p>
            <a:r>
              <a:rPr lang="da-DK" sz="4000" b="1" dirty="0"/>
              <a:t>De Grundlæggende aftaler i Moderne bridge </a:t>
            </a:r>
            <a:br>
              <a:rPr lang="da-DK" sz="4000" dirty="0"/>
            </a:br>
            <a:endParaRPr lang="da-DK" sz="36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 fontScale="92500" lnSpcReduction="10000"/>
          </a:bodyPr>
          <a:lstStyle/>
          <a:p>
            <a:r>
              <a:rPr lang="da-DK" b="1" dirty="0"/>
              <a:t>Mestrer du dem – kan du spille bridge med alle – UDEN andre aftaler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027" y="337930"/>
            <a:ext cx="5158408" cy="489005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346462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Åbners anden melding</a:t>
            </a:r>
            <a:br>
              <a:rPr lang="da-DK" dirty="0"/>
            </a:br>
            <a:r>
              <a:rPr lang="da-DK" sz="2400" dirty="0"/>
              <a:t>Genmelding 1NT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NORD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SYD		DU HAR SOM NORD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4D80964A-A226-3349-3AE7-2C25C8136A26}"/>
              </a:ext>
            </a:extLst>
          </p:cNvPr>
          <p:cNvSpPr txBox="1"/>
          <p:nvPr/>
        </p:nvSpPr>
        <p:spPr>
          <a:xfrm>
            <a:off x="3252074" y="44746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522AB1F-162B-CE8B-4615-B02722FD1CCB}"/>
              </a:ext>
            </a:extLst>
          </p:cNvPr>
          <p:cNvSpPr txBox="1"/>
          <p:nvPr/>
        </p:nvSpPr>
        <p:spPr>
          <a:xfrm>
            <a:off x="1556297" y="3111169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B106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EK432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7" y="4467573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3126558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ED69D39-2176-B69F-83E2-2158BD8C5853}"/>
              </a:ext>
            </a:extLst>
          </p:cNvPr>
          <p:cNvSpPr txBox="1"/>
          <p:nvPr/>
        </p:nvSpPr>
        <p:spPr>
          <a:xfrm>
            <a:off x="122663" y="5811459"/>
            <a:ext cx="11946673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Princip – Du genmelder 1NT med 12-14 </a:t>
            </a:r>
            <a:r>
              <a:rPr lang="da-DK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hp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. og en hånd med højest en doubleton. Melder svarer nu ny farve er det rundekrav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86BEEB7-519C-3B83-91C5-8B737A872C44}"/>
              </a:ext>
            </a:extLst>
          </p:cNvPr>
          <p:cNvSpPr txBox="1"/>
          <p:nvPr/>
        </p:nvSpPr>
        <p:spPr>
          <a:xfrm>
            <a:off x="4531168" y="4443903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D83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D98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K10943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35A6878-BF78-ECF5-E088-C6F819952571}"/>
              </a:ext>
            </a:extLst>
          </p:cNvPr>
          <p:cNvSpPr txBox="1"/>
          <p:nvPr/>
        </p:nvSpPr>
        <p:spPr>
          <a:xfrm>
            <a:off x="1556295" y="514645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D0090F2-F7A8-A52E-1454-24BD7A8E0FAF}"/>
              </a:ext>
            </a:extLst>
          </p:cNvPr>
          <p:cNvSpPr txBox="1"/>
          <p:nvPr/>
        </p:nvSpPr>
        <p:spPr>
          <a:xfrm>
            <a:off x="1556294" y="5161846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094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6" grpId="0" animBg="1"/>
      <p:bldP spid="18" grpId="0" animBg="1"/>
      <p:bldP spid="19" grpId="0" animBg="1"/>
      <p:bldP spid="21" grpId="0" animBg="1"/>
      <p:bldP spid="23" grpId="0" animBg="1"/>
      <p:bldP spid="24" grpId="0" animBg="1"/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b="1" dirty="0"/>
              <a:t>Genmelding 1NT</a:t>
            </a:r>
            <a:br>
              <a:rPr lang="da-DK" dirty="0"/>
            </a:br>
            <a:r>
              <a:rPr lang="da-DK" sz="2400" dirty="0"/>
              <a:t>Et kursistspørgsmål!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8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SYD		DU HAR SOM NORD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sz="2400" b="1" dirty="0"/>
              <a:t>Spørgsmål</a:t>
            </a:r>
          </a:p>
          <a:p>
            <a:pPr marL="0" indent="0">
              <a:buNone/>
            </a:pPr>
            <a:r>
              <a:rPr lang="da-DK" sz="2400" b="1" i="1" dirty="0"/>
              <a:t>”1x - 1y - 1 UT</a:t>
            </a:r>
            <a:r>
              <a:rPr lang="da-DK" sz="2400" i="1" dirty="0"/>
              <a:t> - hvordan finder vi ud af om svarer har 4 eller 5 kort i sin majorfarve?” </a:t>
            </a:r>
            <a:endParaRPr lang="da-DK" sz="2400" b="1" i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522AB1F-162B-CE8B-4615-B02722FD1CCB}"/>
              </a:ext>
            </a:extLst>
          </p:cNvPr>
          <p:cNvSpPr txBox="1"/>
          <p:nvPr/>
        </p:nvSpPr>
        <p:spPr>
          <a:xfrm>
            <a:off x="1556297" y="3111169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K106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32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KDB82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4" y="2457024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3126558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7257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8" grpId="0" animBg="1"/>
      <p:bldP spid="19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1x – 1y – 1NT</a:t>
            </a:r>
            <a:br>
              <a:rPr lang="da-DK" dirty="0"/>
            </a:br>
            <a:r>
              <a:rPr lang="da-DK" sz="2400" dirty="0"/>
              <a:t>Er svaret på spørgsmålet!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4D80964A-A226-3349-3AE7-2C25C8136A26}"/>
              </a:ext>
            </a:extLst>
          </p:cNvPr>
          <p:cNvSpPr txBox="1"/>
          <p:nvPr/>
        </p:nvSpPr>
        <p:spPr>
          <a:xfrm>
            <a:off x="3252074" y="44746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ED986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B2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7" y="4467573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3126558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86BEEB7-519C-3B83-91C5-8B737A872C44}"/>
              </a:ext>
            </a:extLst>
          </p:cNvPr>
          <p:cNvSpPr txBox="1"/>
          <p:nvPr/>
        </p:nvSpPr>
        <p:spPr>
          <a:xfrm>
            <a:off x="4531168" y="4443903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D83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EDB98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K109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EK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D0090F2-F7A8-A52E-1454-24BD7A8E0FAF}"/>
              </a:ext>
            </a:extLst>
          </p:cNvPr>
          <p:cNvSpPr txBox="1"/>
          <p:nvPr/>
        </p:nvSpPr>
        <p:spPr>
          <a:xfrm>
            <a:off x="1556296" y="5146457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D3FE39A-6D79-C892-C572-B69CD3CA44AB}"/>
              </a:ext>
            </a:extLst>
          </p:cNvPr>
          <p:cNvSpPr txBox="1"/>
          <p:nvPr/>
        </p:nvSpPr>
        <p:spPr>
          <a:xfrm>
            <a:off x="3252073" y="311116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C5496D4-171C-3FD0-08E5-9725BBFD8779}"/>
              </a:ext>
            </a:extLst>
          </p:cNvPr>
          <p:cNvSpPr txBox="1"/>
          <p:nvPr/>
        </p:nvSpPr>
        <p:spPr>
          <a:xfrm>
            <a:off x="4531168" y="3070858"/>
            <a:ext cx="412217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Er invitation til udgang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CB7805F-24E4-2CAF-E1B1-5876E740D451}"/>
              </a:ext>
            </a:extLst>
          </p:cNvPr>
          <p:cNvSpPr txBox="1"/>
          <p:nvPr/>
        </p:nvSpPr>
        <p:spPr>
          <a:xfrm>
            <a:off x="3252073" y="5146457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0309490E-EF5D-7FF4-8DBC-F505683AAF27}"/>
              </a:ext>
            </a:extLst>
          </p:cNvPr>
          <p:cNvSpPr txBox="1"/>
          <p:nvPr/>
        </p:nvSpPr>
        <p:spPr>
          <a:xfrm>
            <a:off x="4531168" y="5146457"/>
            <a:ext cx="327468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Er krav til udgang</a:t>
            </a:r>
          </a:p>
        </p:txBody>
      </p:sp>
    </p:spTree>
    <p:extLst>
      <p:ext uri="{BB962C8B-B14F-4D97-AF65-F5344CB8AC3E}">
        <p14:creationId xmlns:p14="http://schemas.microsoft.com/office/powerpoint/2010/main" val="287899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6" grpId="0" animBg="1"/>
      <p:bldP spid="18" grpId="0" animBg="1"/>
      <p:bldP spid="19" grpId="0" animBg="1"/>
      <p:bldP spid="21" grpId="0" animBg="1"/>
      <p:bldP spid="24" grpId="0" animBg="1"/>
      <p:bldP spid="8" grpId="0" animBg="1"/>
      <p:bldP spid="6" grpId="0" animBg="1"/>
      <p:bldP spid="9" grpId="0" animBg="1"/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1x – 1y – 1NT</a:t>
            </a:r>
            <a:br>
              <a:rPr lang="da-DK" dirty="0"/>
            </a:br>
            <a:r>
              <a:rPr lang="da-DK" sz="2400" dirty="0"/>
              <a:t>Svarene efter syds 2 klør der er invitation til udgang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			Hvad melder nord med ?	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ED986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B2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K98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B76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3115384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D3FE39A-6D79-C892-C572-B69CD3CA44AB}"/>
              </a:ext>
            </a:extLst>
          </p:cNvPr>
          <p:cNvSpPr txBox="1"/>
          <p:nvPr/>
        </p:nvSpPr>
        <p:spPr>
          <a:xfrm>
            <a:off x="3252073" y="311116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C5496D4-171C-3FD0-08E5-9725BBFD8779}"/>
              </a:ext>
            </a:extLst>
          </p:cNvPr>
          <p:cNvSpPr txBox="1"/>
          <p:nvPr/>
        </p:nvSpPr>
        <p:spPr>
          <a:xfrm>
            <a:off x="4531168" y="3070858"/>
            <a:ext cx="387685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Nord SKAL melde 2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DF1D57B-18F0-1455-D87C-18AE72973294}"/>
              </a:ext>
            </a:extLst>
          </p:cNvPr>
          <p:cNvSpPr txBox="1"/>
          <p:nvPr/>
        </p:nvSpPr>
        <p:spPr>
          <a:xfrm>
            <a:off x="1556295" y="3758202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85F7E379-99A3-F50F-A76F-14EEF6346E08}"/>
              </a:ext>
            </a:extLst>
          </p:cNvPr>
          <p:cNvSpPr txBox="1"/>
          <p:nvPr/>
        </p:nvSpPr>
        <p:spPr>
          <a:xfrm>
            <a:off x="3252072" y="3758202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9647CB8-1B8A-53D9-7A21-BF45C68340F0}"/>
              </a:ext>
            </a:extLst>
          </p:cNvPr>
          <p:cNvSpPr txBox="1"/>
          <p:nvPr/>
        </p:nvSpPr>
        <p:spPr>
          <a:xfrm>
            <a:off x="3252071" y="3758202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661C821-5819-33BE-6926-8CF764573E84}"/>
              </a:ext>
            </a:extLst>
          </p:cNvPr>
          <p:cNvSpPr txBox="1"/>
          <p:nvPr/>
        </p:nvSpPr>
        <p:spPr>
          <a:xfrm>
            <a:off x="4270974" y="4423031"/>
            <a:ext cx="413704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75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KD873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ED7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D54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60F40B-6928-5B72-382B-177B653C9225}"/>
              </a:ext>
            </a:extLst>
          </p:cNvPr>
          <p:cNvSpPr txBox="1"/>
          <p:nvPr/>
        </p:nvSpPr>
        <p:spPr>
          <a:xfrm>
            <a:off x="8623118" y="4413839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2NT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2E97311-24EF-1735-BE75-F6DD6EDB3CC2}"/>
              </a:ext>
            </a:extLst>
          </p:cNvPr>
          <p:cNvSpPr txBox="1"/>
          <p:nvPr/>
        </p:nvSpPr>
        <p:spPr>
          <a:xfrm>
            <a:off x="4270973" y="4972691"/>
            <a:ext cx="413704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B75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K8763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ED3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K4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1E29F8D5-72C0-0242-02A4-88AC835EEBD7}"/>
              </a:ext>
            </a:extLst>
          </p:cNvPr>
          <p:cNvSpPr txBox="1"/>
          <p:nvPr/>
        </p:nvSpPr>
        <p:spPr>
          <a:xfrm>
            <a:off x="8623117" y="501629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5965E675-25A8-E32F-D93B-4FC1F4851450}"/>
              </a:ext>
            </a:extLst>
          </p:cNvPr>
          <p:cNvSpPr txBox="1"/>
          <p:nvPr/>
        </p:nvSpPr>
        <p:spPr>
          <a:xfrm>
            <a:off x="4270971" y="5642911"/>
            <a:ext cx="413704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B5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D10873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ED7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KD5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1344E24B-6613-7AFE-705C-027CBF1052EB}"/>
              </a:ext>
            </a:extLst>
          </p:cNvPr>
          <p:cNvSpPr txBox="1"/>
          <p:nvPr/>
        </p:nvSpPr>
        <p:spPr>
          <a:xfrm>
            <a:off x="4270971" y="6244175"/>
            <a:ext cx="413704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K75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E8763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EB7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D54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D57E9FC5-F167-21D8-E104-703F91F0A834}"/>
              </a:ext>
            </a:extLst>
          </p:cNvPr>
          <p:cNvSpPr txBox="1"/>
          <p:nvPr/>
        </p:nvSpPr>
        <p:spPr>
          <a:xfrm>
            <a:off x="8623116" y="5658300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3NT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304E06FB-9143-69EE-6EF0-7622A3FE8F08}"/>
              </a:ext>
            </a:extLst>
          </p:cNvPr>
          <p:cNvSpPr txBox="1"/>
          <p:nvPr/>
        </p:nvSpPr>
        <p:spPr>
          <a:xfrm>
            <a:off x="8618957" y="62281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67821BA6-EEDB-EC21-876A-3F4EE6D2CA4D}"/>
              </a:ext>
            </a:extLst>
          </p:cNvPr>
          <p:cNvSpPr txBox="1"/>
          <p:nvPr/>
        </p:nvSpPr>
        <p:spPr>
          <a:xfrm>
            <a:off x="4456739" y="2418670"/>
            <a:ext cx="5272051" cy="13849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a-DK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91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8" grpId="0" animBg="1"/>
      <p:bldP spid="21" grpId="0" animBg="1"/>
      <p:bldP spid="6" grpId="0" animBg="1"/>
      <p:bldP spid="9" grpId="0" animBg="1"/>
      <p:bldP spid="5" grpId="0" animBg="1"/>
      <p:bldP spid="13" grpId="0" animBg="1"/>
      <p:bldP spid="15" grpId="0" animBg="1"/>
      <p:bldP spid="17" grpId="0" animBg="1"/>
      <p:bldP spid="20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1x – 1y – 1NT</a:t>
            </a:r>
            <a:br>
              <a:rPr lang="da-DK" dirty="0"/>
            </a:br>
            <a:r>
              <a:rPr lang="da-DK" sz="2400" dirty="0"/>
              <a:t>Åbners melding efter 2 ruder - udgangskrav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Nords hånd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4D80964A-A226-3349-3AE7-2C25C8136A26}"/>
              </a:ext>
            </a:extLst>
          </p:cNvPr>
          <p:cNvSpPr txBox="1"/>
          <p:nvPr/>
        </p:nvSpPr>
        <p:spPr>
          <a:xfrm>
            <a:off x="3252073" y="250802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7" y="2493807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86BEEB7-519C-3B83-91C5-8B737A872C44}"/>
              </a:ext>
            </a:extLst>
          </p:cNvPr>
          <p:cNvSpPr txBox="1"/>
          <p:nvPr/>
        </p:nvSpPr>
        <p:spPr>
          <a:xfrm>
            <a:off x="4531168" y="2477247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D83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EDB98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K109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EK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D0090F2-F7A8-A52E-1454-24BD7A8E0FAF}"/>
              </a:ext>
            </a:extLst>
          </p:cNvPr>
          <p:cNvSpPr txBox="1"/>
          <p:nvPr/>
        </p:nvSpPr>
        <p:spPr>
          <a:xfrm>
            <a:off x="1556297" y="3131668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CB7805F-24E4-2CAF-E1B1-5876E740D451}"/>
              </a:ext>
            </a:extLst>
          </p:cNvPr>
          <p:cNvSpPr txBox="1"/>
          <p:nvPr/>
        </p:nvSpPr>
        <p:spPr>
          <a:xfrm>
            <a:off x="3252073" y="3131668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0309490E-EF5D-7FF4-8DBC-F505683AAF27}"/>
              </a:ext>
            </a:extLst>
          </p:cNvPr>
          <p:cNvSpPr txBox="1"/>
          <p:nvPr/>
        </p:nvSpPr>
        <p:spPr>
          <a:xfrm>
            <a:off x="4458657" y="3167390"/>
            <a:ext cx="755309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Hvor det efter 2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 svarer der viste sin hånd, er det her åbner der viser yderligere om sin hånd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4CBDB7A-A3FB-BBCA-CF1D-59E6A484D767}"/>
              </a:ext>
            </a:extLst>
          </p:cNvPr>
          <p:cNvSpPr txBox="1"/>
          <p:nvPr/>
        </p:nvSpPr>
        <p:spPr>
          <a:xfrm>
            <a:off x="1520225" y="4429915"/>
            <a:ext cx="413704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B75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K73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ED72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D54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8DC2CA49-0FFE-4AF6-36F9-22BF0E6652D2}"/>
              </a:ext>
            </a:extLst>
          </p:cNvPr>
          <p:cNvSpPr txBox="1"/>
          <p:nvPr/>
        </p:nvSpPr>
        <p:spPr>
          <a:xfrm>
            <a:off x="6051241" y="442754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56D8319-0461-8DE2-B0F3-EA4AA23DEB53}"/>
              </a:ext>
            </a:extLst>
          </p:cNvPr>
          <p:cNvSpPr txBox="1"/>
          <p:nvPr/>
        </p:nvSpPr>
        <p:spPr>
          <a:xfrm>
            <a:off x="1520225" y="5038169"/>
            <a:ext cx="413704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E5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K73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ED732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B54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55C61F0C-C85E-4A92-7885-B85F9F2A97BB}"/>
              </a:ext>
            </a:extLst>
          </p:cNvPr>
          <p:cNvSpPr txBox="1"/>
          <p:nvPr/>
        </p:nvSpPr>
        <p:spPr>
          <a:xfrm>
            <a:off x="6051240" y="506029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781C3FD-7129-4D67-C45A-C88977C7A273}"/>
              </a:ext>
            </a:extLst>
          </p:cNvPr>
          <p:cNvSpPr txBox="1"/>
          <p:nvPr/>
        </p:nvSpPr>
        <p:spPr>
          <a:xfrm>
            <a:off x="1520225" y="5672960"/>
            <a:ext cx="413704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E65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K7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EDB72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542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7DFC61FF-DDB4-7D96-87A8-ABB5C787162A}"/>
              </a:ext>
            </a:extLst>
          </p:cNvPr>
          <p:cNvSpPr txBox="1"/>
          <p:nvPr/>
        </p:nvSpPr>
        <p:spPr>
          <a:xfrm>
            <a:off x="6051240" y="5658742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4DAC0BAB-95F5-2D3D-8914-D90EFCB67031}"/>
              </a:ext>
            </a:extLst>
          </p:cNvPr>
          <p:cNvSpPr txBox="1"/>
          <p:nvPr/>
        </p:nvSpPr>
        <p:spPr>
          <a:xfrm>
            <a:off x="6051240" y="6271405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3NT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AEC81C29-6F44-6FE9-0D64-1DB2905CEA35}"/>
              </a:ext>
            </a:extLst>
          </p:cNvPr>
          <p:cNvSpPr txBox="1"/>
          <p:nvPr/>
        </p:nvSpPr>
        <p:spPr>
          <a:xfrm>
            <a:off x="1521658" y="6288709"/>
            <a:ext cx="413704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♠︎ K43</a:t>
            </a:r>
            <a:r>
              <a:rPr lang="da-DK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75 </a:t>
            </a:r>
            <a:r>
              <a:rPr lang="da-DK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 ED752 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DB2</a:t>
            </a:r>
            <a:r>
              <a:rPr lang="da-DK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E73377F-F793-730C-1814-0250FDDF81DB}"/>
              </a:ext>
            </a:extLst>
          </p:cNvPr>
          <p:cNvSpPr txBox="1"/>
          <p:nvPr/>
        </p:nvSpPr>
        <p:spPr>
          <a:xfrm>
            <a:off x="4351455" y="2397448"/>
            <a:ext cx="7767497" cy="19389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a-DK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8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4" grpId="0" animBg="1"/>
      <p:bldP spid="8" grpId="0" animBg="1"/>
      <p:bldP spid="10" grpId="0" animBg="1"/>
      <p:bldP spid="12" grpId="0" animBg="1"/>
      <p:bldP spid="5" grpId="0" animBg="1"/>
      <p:bldP spid="11" grpId="0" animBg="1"/>
      <p:bldP spid="13" grpId="0" animBg="1"/>
      <p:bldP spid="14" grpId="0" animBg="1"/>
      <p:bldP spid="15" grpId="0" animBg="1"/>
      <p:bldP spid="17" grpId="0" animBg="1"/>
      <p:bldP spid="20" grpId="0" animBg="1"/>
      <p:bldP spid="22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6AA5D-3CAD-CC20-CBCA-BF8266F8E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Spørgsmål til 1X – 1Y – 1NT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8CD193-B780-4006-E8BB-F19A7669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51276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C347E-5C1B-1747-8A0F-E7146DB2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Ny farve på tretrinnet</a:t>
            </a:r>
            <a:br>
              <a:rPr lang="da-DK" b="1" dirty="0"/>
            </a:br>
            <a:r>
              <a:rPr lang="da-DK" sz="2700" dirty="0"/>
              <a:t>Et kursistspørgsmål</a:t>
            </a:r>
            <a:br>
              <a:rPr lang="da-DK" dirty="0"/>
            </a:br>
            <a:r>
              <a:rPr lang="da-DK" sz="2400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427A9C-56D9-FD4E-A135-C07C3E396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7903"/>
            <a:ext cx="11262732" cy="920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”h</a:t>
            </a:r>
            <a:r>
              <a:rPr lang="da-DK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vornår er ny farve på 3-trinnet rundekrav?” ”- og hvad vises der i honnørpoint?”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CB494516-E8BE-50AC-89F1-21EA0787DAD5}"/>
              </a:ext>
            </a:extLst>
          </p:cNvPr>
          <p:cNvSpPr txBox="1"/>
          <p:nvPr/>
        </p:nvSpPr>
        <p:spPr>
          <a:xfrm>
            <a:off x="100361" y="2787177"/>
            <a:ext cx="1126273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Ny farve på tretrinnet er ikke alene rundekrav, men er ALTID krav til udgang!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79909CD-64C6-0A59-7199-7384E49EDF79}"/>
              </a:ext>
            </a:extLst>
          </p:cNvPr>
          <p:cNvSpPr txBox="1"/>
          <p:nvPr/>
        </p:nvSpPr>
        <p:spPr>
          <a:xfrm>
            <a:off x="100361" y="4669312"/>
            <a:ext cx="1126273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Det viser et antal point der svarer til det makker minimum har vist minus 25!</a:t>
            </a:r>
          </a:p>
          <a:p>
            <a:r>
              <a:rPr lang="da-DK" sz="2400" b="1" dirty="0"/>
              <a:t> </a:t>
            </a:r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03D9E261-9DC9-42AF-3A79-02CACC092B5B}"/>
              </a:ext>
            </a:extLst>
          </p:cNvPr>
          <p:cNvSpPr txBox="1">
            <a:spLocks/>
          </p:cNvSpPr>
          <p:nvPr/>
        </p:nvSpPr>
        <p:spPr>
          <a:xfrm>
            <a:off x="100361" y="3754034"/>
            <a:ext cx="11262732" cy="920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”- og hvad vises der i honnørpoint?”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561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felt 14">
            <a:extLst>
              <a:ext uri="{FF2B5EF4-FFF2-40B4-BE49-F238E27FC236}">
                <a16:creationId xmlns:a16="http://schemas.microsoft.com/office/drawing/2014/main" id="{2A4E53F9-EA9B-6702-4688-93D69746DE54}"/>
              </a:ext>
            </a:extLst>
          </p:cNvPr>
          <p:cNvSpPr txBox="1"/>
          <p:nvPr/>
        </p:nvSpPr>
        <p:spPr>
          <a:xfrm>
            <a:off x="1555245" y="516165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5632774-D139-0963-E629-3376C6CAA917}"/>
              </a:ext>
            </a:extLst>
          </p:cNvPr>
          <p:cNvSpPr txBox="1"/>
          <p:nvPr/>
        </p:nvSpPr>
        <p:spPr>
          <a:xfrm>
            <a:off x="1555245" y="311394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Ny farve på tretrinnet</a:t>
            </a:r>
            <a:br>
              <a:rPr lang="da-DK" dirty="0"/>
            </a:br>
            <a:r>
              <a:rPr lang="da-DK" sz="2400" dirty="0"/>
              <a:t>Antal point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NORD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SYD		DU HAR SOM NORD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380905" y="4526332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ED986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K2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KD976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3272587" y="4514947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86BEEB7-519C-3B83-91C5-8B737A872C44}"/>
              </a:ext>
            </a:extLst>
          </p:cNvPr>
          <p:cNvSpPr txBox="1"/>
          <p:nvPr/>
        </p:nvSpPr>
        <p:spPr>
          <a:xfrm>
            <a:off x="4531168" y="2446898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B32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EDB98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EK109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C5496D4-171C-3FD0-08E5-9725BBFD8779}"/>
              </a:ext>
            </a:extLst>
          </p:cNvPr>
          <p:cNvSpPr txBox="1"/>
          <p:nvPr/>
        </p:nvSpPr>
        <p:spPr>
          <a:xfrm>
            <a:off x="3079384" y="3058784"/>
            <a:ext cx="8654961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200" b="1" dirty="0">
                <a:latin typeface="Arial" panose="020B0604020202020204" pitchFamily="34" charset="0"/>
                <a:cs typeface="Arial" panose="020B0604020202020204" pitchFamily="34" charset="0"/>
              </a:rPr>
              <a:t>Syd har vist mindst 6 </a:t>
            </a:r>
            <a:r>
              <a:rPr lang="da-DK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hp</a:t>
            </a:r>
            <a:r>
              <a:rPr lang="da-DK" sz="2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da-DK" sz="2200" b="1" dirty="0">
                <a:latin typeface="Arial" panose="020B0604020202020204" pitchFamily="34" charset="0"/>
                <a:cs typeface="Arial" panose="020B0604020202020204" pitchFamily="34" charset="0"/>
              </a:rPr>
              <a:t>25 minus 6 = 19, så du har til at springe til ny farve på tretrinnet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CB7805F-24E4-2CAF-E1B1-5876E740D451}"/>
              </a:ext>
            </a:extLst>
          </p:cNvPr>
          <p:cNvSpPr txBox="1"/>
          <p:nvPr/>
        </p:nvSpPr>
        <p:spPr>
          <a:xfrm>
            <a:off x="1555246" y="3107592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F616478A-8432-30EB-33FB-78896453C437}"/>
              </a:ext>
            </a:extLst>
          </p:cNvPr>
          <p:cNvSpPr txBox="1"/>
          <p:nvPr/>
        </p:nvSpPr>
        <p:spPr>
          <a:xfrm>
            <a:off x="1555247" y="451494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D57A67D-C7F1-73D0-500F-D875E93A4D31}"/>
              </a:ext>
            </a:extLst>
          </p:cNvPr>
          <p:cNvSpPr txBox="1"/>
          <p:nvPr/>
        </p:nvSpPr>
        <p:spPr>
          <a:xfrm>
            <a:off x="1555244" y="518337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F7AB8DB-CC8F-00F3-31F4-BBF5B61DEF04}"/>
              </a:ext>
            </a:extLst>
          </p:cNvPr>
          <p:cNvSpPr txBox="1"/>
          <p:nvPr/>
        </p:nvSpPr>
        <p:spPr>
          <a:xfrm>
            <a:off x="3079384" y="5147027"/>
            <a:ext cx="8899381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200" b="1" dirty="0">
                <a:latin typeface="Arial" panose="020B0604020202020204" pitchFamily="34" charset="0"/>
                <a:cs typeface="Arial" panose="020B0604020202020204" pitchFamily="34" charset="0"/>
              </a:rPr>
              <a:t>Syd har vist mindst 10 </a:t>
            </a:r>
            <a:r>
              <a:rPr lang="da-DK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hp</a:t>
            </a:r>
            <a:r>
              <a:rPr lang="da-DK" sz="2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da-DK" sz="2200" b="1" dirty="0">
                <a:latin typeface="Arial" panose="020B0604020202020204" pitchFamily="34" charset="0"/>
                <a:cs typeface="Arial" panose="020B0604020202020204" pitchFamily="34" charset="0"/>
              </a:rPr>
              <a:t>25 minus 10 = 15, så du har til at springe til ny farve på tretrinnet</a:t>
            </a:r>
          </a:p>
        </p:txBody>
      </p:sp>
    </p:spTree>
    <p:extLst>
      <p:ext uri="{BB962C8B-B14F-4D97-AF65-F5344CB8AC3E}">
        <p14:creationId xmlns:p14="http://schemas.microsoft.com/office/powerpoint/2010/main" val="54715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4" grpId="0" animBg="1"/>
      <p:bldP spid="16" grpId="0" animBg="1"/>
      <p:bldP spid="18" grpId="0" animBg="1"/>
      <p:bldP spid="19" grpId="0" animBg="1"/>
      <p:bldP spid="24" grpId="0" animBg="1"/>
      <p:bldP spid="9" grpId="0" animBg="1"/>
      <p:bldP spid="10" grpId="0" animBg="1"/>
      <p:bldP spid="5" grpId="0" animBg="1"/>
      <p:bldP spid="11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87103-F6C7-3C57-B9BC-E11D4A3A5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Svarers nye farve på tretrinnet</a:t>
            </a:r>
            <a:br>
              <a:rPr lang="da-DK" b="1" dirty="0"/>
            </a:br>
            <a:r>
              <a:rPr lang="da-DK" sz="2400" dirty="0"/>
              <a:t>Er også altid udgangskrav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38CC9ED7-A6FA-CAE1-DE0F-8CAB39350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/>
              <a:t>Der er nemlig tale om 4. farvekrav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sz="24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BCABF1FB-4F97-53EC-7F90-B229F52EEB54}"/>
              </a:ext>
            </a:extLst>
          </p:cNvPr>
          <p:cNvSpPr txBox="1"/>
          <p:nvPr/>
        </p:nvSpPr>
        <p:spPr>
          <a:xfrm>
            <a:off x="1567287" y="452846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E038D5F-B000-D533-B473-028DD30FC6BA}"/>
              </a:ext>
            </a:extLst>
          </p:cNvPr>
          <p:cNvSpPr txBox="1"/>
          <p:nvPr/>
        </p:nvSpPr>
        <p:spPr>
          <a:xfrm>
            <a:off x="3344677" y="4528468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36B5B5AB-3BF6-7136-3C19-371E424C5923}"/>
              </a:ext>
            </a:extLst>
          </p:cNvPr>
          <p:cNvSpPr txBox="1"/>
          <p:nvPr/>
        </p:nvSpPr>
        <p:spPr>
          <a:xfrm>
            <a:off x="6899455" y="3758232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216558A-6A66-AA72-5DCE-6F3AD6311E97}"/>
              </a:ext>
            </a:extLst>
          </p:cNvPr>
          <p:cNvSpPr txBox="1"/>
          <p:nvPr/>
        </p:nvSpPr>
        <p:spPr>
          <a:xfrm>
            <a:off x="3344677" y="3763501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2D0C107-6884-1ECE-F107-D73857C28930}"/>
              </a:ext>
            </a:extLst>
          </p:cNvPr>
          <p:cNvSpPr txBox="1"/>
          <p:nvPr/>
        </p:nvSpPr>
        <p:spPr>
          <a:xfrm>
            <a:off x="5122067" y="452846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95FE9D21-4D45-A9EF-3157-4D40D79F0F2A}"/>
              </a:ext>
            </a:extLst>
          </p:cNvPr>
          <p:cNvSpPr txBox="1"/>
          <p:nvPr/>
        </p:nvSpPr>
        <p:spPr>
          <a:xfrm>
            <a:off x="1567288" y="374103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8E1D23B-6A27-7DE2-0D91-F174AE103019}"/>
              </a:ext>
            </a:extLst>
          </p:cNvPr>
          <p:cNvSpPr txBox="1"/>
          <p:nvPr/>
        </p:nvSpPr>
        <p:spPr>
          <a:xfrm>
            <a:off x="5122067" y="3726820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1♠️</a:t>
            </a:r>
            <a:endParaRPr lang="da-DK" sz="2400" dirty="0">
              <a:solidFill>
                <a:srgbClr val="FFC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13C5B38C-2DD4-874C-B280-AFC44BC72530}"/>
              </a:ext>
            </a:extLst>
          </p:cNvPr>
          <p:cNvSpPr txBox="1"/>
          <p:nvPr/>
        </p:nvSpPr>
        <p:spPr>
          <a:xfrm>
            <a:off x="2023857" y="5373419"/>
            <a:ext cx="7674175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Er udgangskrav der søger flere oplysninger fra åbner</a:t>
            </a:r>
          </a:p>
        </p:txBody>
      </p:sp>
    </p:spTree>
    <p:extLst>
      <p:ext uri="{BB962C8B-B14F-4D97-AF65-F5344CB8AC3E}">
        <p14:creationId xmlns:p14="http://schemas.microsoft.com/office/powerpoint/2010/main" val="92034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40118-A32B-914B-BA6E-41459D0EC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/>
              <a:t>4. Farve krav</a:t>
            </a:r>
            <a:br>
              <a:rPr lang="da-DK" dirty="0"/>
            </a:br>
            <a:r>
              <a:rPr lang="da-DK" sz="2400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3DA985-050A-DC41-8EC2-3BAE764A7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48543"/>
            <a:ext cx="9603275" cy="41049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3200" b="1" dirty="0"/>
              <a:t>Er ikke en konvention men en nødvendig aftale i et godt grundsystem</a:t>
            </a:r>
          </a:p>
          <a:p>
            <a:pPr marL="0" indent="0">
              <a:buNone/>
            </a:pPr>
            <a:endParaRPr lang="da-DK" sz="3200" dirty="0"/>
          </a:p>
          <a:p>
            <a:pPr marL="0" indent="0">
              <a:buNone/>
            </a:pPr>
            <a:r>
              <a:rPr lang="da-DK" sz="3200" b="1" dirty="0"/>
              <a:t>Hvem kender til 4. farve krav?</a:t>
            </a:r>
          </a:p>
          <a:p>
            <a:pPr marL="0" indent="0">
              <a:buNone/>
            </a:pPr>
            <a:endParaRPr lang="da-DK" sz="3200" b="1" dirty="0"/>
          </a:p>
          <a:p>
            <a:pPr marL="0" indent="0">
              <a:buNone/>
            </a:pPr>
            <a:r>
              <a:rPr lang="da-DK" sz="3200" b="1" dirty="0"/>
              <a:t>Hvem spiller med 4. farve krav?</a:t>
            </a:r>
          </a:p>
          <a:p>
            <a:pPr marL="0" indent="0">
              <a:buNone/>
            </a:pPr>
            <a:endParaRPr lang="da-DK" sz="3200" dirty="0"/>
          </a:p>
          <a:p>
            <a:pPr marL="0" indent="0">
              <a:buNone/>
            </a:pPr>
            <a:endParaRPr lang="da-DK" sz="3200" dirty="0"/>
          </a:p>
          <a:p>
            <a:pPr lvl="1"/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145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30D3D-D891-0A28-FB72-4774D692E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969852"/>
          </a:xfrm>
        </p:spPr>
        <p:txBody>
          <a:bodyPr>
            <a:noAutofit/>
          </a:bodyPr>
          <a:lstStyle/>
          <a:p>
            <a:r>
              <a:rPr lang="da-DK" sz="2400" b="1" dirty="0"/>
              <a:t>Hvorfor dette emne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9C611F-459D-71B4-2960-D66826447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8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lang="da-DK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Min sidste undervisningsgang handlede stort set kun om indmeldinger. </a:t>
            </a:r>
          </a:p>
          <a:p>
            <a:pPr marL="0" indent="0" rtl="0">
              <a:buNone/>
            </a:pPr>
            <a:r>
              <a:rPr lang="da-DK" b="1" dirty="0">
                <a:solidFill>
                  <a:srgbClr val="000000"/>
                </a:solidFill>
                <a:latin typeface="Calibri" panose="020F0502020204030204" pitchFamily="34" charset="0"/>
              </a:rPr>
              <a:t>Jeg fik en fornemmelse af, at der var en del usikkerhed omkring betydning af svarers og åbners anden melding. </a:t>
            </a:r>
          </a:p>
          <a:p>
            <a:pPr marL="0" indent="0" rtl="0">
              <a:buNone/>
            </a:pPr>
            <a:r>
              <a:rPr lang="da-DK" b="1" dirty="0">
                <a:solidFill>
                  <a:srgbClr val="000000"/>
                </a:solidFill>
                <a:latin typeface="Calibri" panose="020F0502020204030204" pitchFamily="34" charset="0"/>
              </a:rPr>
              <a:t>Her er der tre spørgsmål fra jer der underbygger min tese:</a:t>
            </a:r>
          </a:p>
          <a:p>
            <a:pPr marL="0" indent="0" rtl="0">
              <a:buNone/>
            </a:pPr>
            <a:endParaRPr lang="da-DK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rtl="0">
              <a:buNone/>
            </a:pPr>
            <a:r>
              <a:rPr lang="da-DK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”hvordan viser man som svarer bedst at man har ekstra styrke?”</a:t>
            </a:r>
          </a:p>
          <a:p>
            <a:pPr marL="0" indent="0">
              <a:buNone/>
            </a:pPr>
            <a:r>
              <a:rPr lang="da-DK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”hvornår er en melding rundekrav, hvornår er den udgangskrav?”</a:t>
            </a:r>
          </a:p>
          <a:p>
            <a:pPr marL="0" indent="0">
              <a:buNone/>
            </a:pPr>
            <a:r>
              <a:rPr lang="da-DK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”hvornår må man passe til makkers melding, hvornår ikke?”</a:t>
            </a:r>
          </a:p>
          <a:p>
            <a:pPr marL="0" indent="0">
              <a:buNone/>
            </a:pPr>
            <a:endParaRPr lang="da-DK" sz="1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rtl="0">
              <a:buNone/>
            </a:pPr>
            <a:endParaRPr lang="da-DK" sz="1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11072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C6421-115D-DC80-836D-B31439795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Introduktion til 4. farvekrav - Light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62768BC-2207-7ED1-E44A-2490BF3C4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435621" cy="3934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Denne udgave af 4. farve krav kan hurtigt implementeres I jeres aftaler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Der er tre læresætninger:</a:t>
            </a:r>
          </a:p>
          <a:p>
            <a:pPr marL="0" indent="0">
              <a:buNone/>
            </a:pPr>
            <a:r>
              <a:rPr lang="da-DK" b="1" dirty="0"/>
              <a:t>1. Når I har meldt tre farver naturligt er melding af den fjerde farve på to- eller tretrinnet en kunstig melding der beder makker om at beskrive sin hånd yderligere. </a:t>
            </a:r>
          </a:p>
          <a:p>
            <a:pPr marL="0" indent="0">
              <a:buNone/>
            </a:pPr>
            <a:r>
              <a:rPr lang="da-DK" b="1" dirty="0"/>
              <a:t>2. Melding af 4. farve er krav til udgang.</a:t>
            </a:r>
          </a:p>
          <a:p>
            <a:pPr marL="0" indent="0">
              <a:buNone/>
            </a:pPr>
            <a:r>
              <a:rPr lang="da-DK" b="1" dirty="0"/>
              <a:t>3. Melding af 4. farve på et trinnet er naturligt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644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049235"/>
          </a:xfrm>
        </p:spPr>
        <p:txBody>
          <a:bodyPr>
            <a:normAutofit/>
          </a:bodyPr>
          <a:lstStyle/>
          <a:p>
            <a:r>
              <a:rPr lang="da-DK" b="1" dirty="0"/>
              <a:t>4. Farve krav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2254602" y="4321655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SYD: ♠︎ E85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ED874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432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E10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1858203" y="5133167"/>
            <a:ext cx="865414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Fortæl mere om din hånd – eventuelt om du har ruderhold eller tre hjerter.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5110915" y="331079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5" y="3310798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</p:spTree>
    <p:extLst>
      <p:ext uri="{BB962C8B-B14F-4D97-AF65-F5344CB8AC3E}">
        <p14:creationId xmlns:p14="http://schemas.microsoft.com/office/powerpoint/2010/main" val="3879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349861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4. Farve krav</a:t>
            </a:r>
            <a:br>
              <a:rPr lang="da-DK" b="1" dirty="0"/>
            </a:br>
            <a:br>
              <a:rPr lang="da-DK" b="1" dirty="0"/>
            </a:br>
            <a:r>
              <a:rPr lang="da-DK" sz="2700" dirty="0"/>
              <a:t>Åbners Svar 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4763626" y="4245364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NORD: ♠︎ ED85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KB9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E1043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776868" y="5033744"/>
            <a:ext cx="1063826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”Jeg har nu fortalt ALT om min åbningshånd og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b="1" dirty="0">
                <a:solidFill>
                  <a:schemeClr val="tx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er jo udgangskrav!”</a:t>
            </a:r>
          </a:p>
          <a:p>
            <a:endParaRPr lang="da-DK" sz="2400" b="1" dirty="0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1556135" y="400918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6" y="3289311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4AAEC1E-72EC-FAC4-FA5B-29D90DC982E4}"/>
              </a:ext>
            </a:extLst>
          </p:cNvPr>
          <p:cNvSpPr txBox="1"/>
          <p:nvPr/>
        </p:nvSpPr>
        <p:spPr>
          <a:xfrm>
            <a:off x="6888304" y="3300429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15B0E07-5026-8F25-19A3-598D2272FE0B}"/>
              </a:ext>
            </a:extLst>
          </p:cNvPr>
          <p:cNvSpPr txBox="1"/>
          <p:nvPr/>
        </p:nvSpPr>
        <p:spPr>
          <a:xfrm>
            <a:off x="1556135" y="4009188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3NT</a:t>
            </a:r>
            <a:endParaRPr lang="da-DK" sz="23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867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  <p:bldP spid="7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349861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4. Farve krav</a:t>
            </a:r>
            <a:br>
              <a:rPr lang="da-DK" b="1" dirty="0"/>
            </a:br>
            <a:br>
              <a:rPr lang="da-DK" b="1" dirty="0"/>
            </a:br>
            <a:r>
              <a:rPr lang="da-DK" sz="2700" dirty="0"/>
              <a:t>Åbners Svar 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4763626" y="4245364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NORD: ♠︎ ED85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D74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92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E1043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776868" y="5033744"/>
            <a:ext cx="646027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”Jeg har trekortsstøtte til din majorfarve</a:t>
            </a:r>
            <a:r>
              <a:rPr lang="da-DK" sz="2400" b="1" dirty="0">
                <a:solidFill>
                  <a:schemeClr val="tx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!”</a:t>
            </a:r>
          </a:p>
          <a:p>
            <a:endParaRPr lang="da-DK" sz="2400" b="1" dirty="0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1556135" y="400918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6" y="3289311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4AAEC1E-72EC-FAC4-FA5B-29D90DC982E4}"/>
              </a:ext>
            </a:extLst>
          </p:cNvPr>
          <p:cNvSpPr txBox="1"/>
          <p:nvPr/>
        </p:nvSpPr>
        <p:spPr>
          <a:xfrm>
            <a:off x="6888304" y="3300429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CDA7E36-BC04-6DCF-86C4-2413AE8630AB}"/>
              </a:ext>
            </a:extLst>
          </p:cNvPr>
          <p:cNvSpPr txBox="1"/>
          <p:nvPr/>
        </p:nvSpPr>
        <p:spPr>
          <a:xfrm>
            <a:off x="1556135" y="40235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3313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349861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4. Farve krav</a:t>
            </a:r>
            <a:br>
              <a:rPr lang="da-DK" b="1" dirty="0"/>
            </a:br>
            <a:br>
              <a:rPr lang="da-DK" b="1" dirty="0"/>
            </a:br>
            <a:r>
              <a:rPr lang="da-DK" sz="2700" dirty="0"/>
              <a:t>Åbners Svar 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4763626" y="4245364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NORD: ♠︎ ED85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D4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972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E1043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643053" y="4979739"/>
            <a:ext cx="646027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”Jeg har to korts støtte til din majorfarve</a:t>
            </a:r>
            <a:r>
              <a:rPr lang="da-DK" sz="2400" b="1" dirty="0">
                <a:solidFill>
                  <a:schemeClr val="tx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og ikke noget ruderhold!”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1556135" y="400918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6" y="3289311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4AAEC1E-72EC-FAC4-FA5B-29D90DC982E4}"/>
              </a:ext>
            </a:extLst>
          </p:cNvPr>
          <p:cNvSpPr txBox="1"/>
          <p:nvPr/>
        </p:nvSpPr>
        <p:spPr>
          <a:xfrm>
            <a:off x="6888304" y="3300429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CDA7E36-BC04-6DCF-86C4-2413AE8630AB}"/>
              </a:ext>
            </a:extLst>
          </p:cNvPr>
          <p:cNvSpPr txBox="1"/>
          <p:nvPr/>
        </p:nvSpPr>
        <p:spPr>
          <a:xfrm>
            <a:off x="1556135" y="40235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9051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049235"/>
          </a:xfrm>
        </p:spPr>
        <p:txBody>
          <a:bodyPr>
            <a:normAutofit/>
          </a:bodyPr>
          <a:lstStyle/>
          <a:p>
            <a:r>
              <a:rPr lang="da-DK" b="1" dirty="0"/>
              <a:t>4. Farve krav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2254602" y="4321655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SYD: ♠︎ B85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ED87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EB3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1043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1858203" y="5133167"/>
            <a:ext cx="865414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11-12 </a:t>
            </a:r>
            <a:r>
              <a:rPr lang="da-DK" sz="2400" b="1" dirty="0" err="1"/>
              <a:t>hp</a:t>
            </a:r>
            <a:r>
              <a:rPr lang="da-DK" sz="2400" b="1" dirty="0"/>
              <a:t> og hold i den 4. farve – meld 2NT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5110915" y="331079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6" y="3326187"/>
            <a:ext cx="738878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2NT</a:t>
            </a:r>
            <a:endParaRPr lang="da-DK" sz="2300" dirty="0">
              <a:solidFill>
                <a:srgbClr val="FFC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854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049235"/>
          </a:xfrm>
        </p:spPr>
        <p:txBody>
          <a:bodyPr>
            <a:normAutofit/>
          </a:bodyPr>
          <a:lstStyle/>
          <a:p>
            <a:r>
              <a:rPr lang="da-DK" b="1" dirty="0"/>
              <a:t>4. Farve krav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2254602" y="4321655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SYD: ♠︎ B85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ED87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EB3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K43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2449218" y="5512485"/>
            <a:ext cx="630449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13-15 </a:t>
            </a:r>
            <a:r>
              <a:rPr lang="da-DK" sz="2400" b="1" dirty="0" err="1"/>
              <a:t>hp</a:t>
            </a:r>
            <a:r>
              <a:rPr lang="da-DK" sz="2400" b="1" dirty="0"/>
              <a:t> og hold i den 4. farve – meld 3NT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5110915" y="331079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5" y="3310798"/>
            <a:ext cx="738878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3NT</a:t>
            </a:r>
            <a:endParaRPr lang="da-DK" sz="2300" dirty="0">
              <a:solidFill>
                <a:srgbClr val="FFC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946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330775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4. Farve krav</a:t>
            </a:r>
            <a:br>
              <a:rPr lang="da-DK" b="1" dirty="0"/>
            </a:br>
            <a:br>
              <a:rPr lang="da-DK" b="1" dirty="0"/>
            </a:br>
            <a:r>
              <a:rPr lang="da-DK" sz="2700" dirty="0"/>
              <a:t>Når man er stærk med længde i den 4. farve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2254602" y="4321655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SYD: ♠︎ 5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ED874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EK932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E10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1847051" y="5300040"/>
            <a:ext cx="865414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Er naturlig – slemsøgende med mindst 5-5 i de røde farver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5110915" y="331079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5" y="3310798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</p:spTree>
    <p:extLst>
      <p:ext uri="{BB962C8B-B14F-4D97-AF65-F5344CB8AC3E}">
        <p14:creationId xmlns:p14="http://schemas.microsoft.com/office/powerpoint/2010/main" val="162122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330775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4. Farve krav</a:t>
            </a:r>
            <a:br>
              <a:rPr lang="da-DK" b="1" dirty="0"/>
            </a:br>
            <a:br>
              <a:rPr lang="da-DK" b="1" dirty="0"/>
            </a:br>
            <a:r>
              <a:rPr lang="da-DK" sz="2700" dirty="0"/>
              <a:t>4. Farve på et trinnet</a:t>
            </a:r>
            <a:br>
              <a:rPr lang="da-DK" sz="2400" b="1" dirty="0"/>
            </a:br>
            <a:endParaRPr lang="da-DK" sz="2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4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      VEST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404BD1D-FA18-22BD-D22A-4269A98A71C8}"/>
              </a:ext>
            </a:extLst>
          </p:cNvPr>
          <p:cNvSpPr txBox="1"/>
          <p:nvPr/>
        </p:nvSpPr>
        <p:spPr>
          <a:xfrm>
            <a:off x="5110915" y="252461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C7F70C-CE63-0C41-A503-C91979846948}"/>
              </a:ext>
            </a:extLst>
          </p:cNvPr>
          <p:cNvSpPr txBox="1"/>
          <p:nvPr/>
        </p:nvSpPr>
        <p:spPr>
          <a:xfrm>
            <a:off x="2254602" y="4321655"/>
            <a:ext cx="694391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SYD: ♠︎ DB54</a:t>
            </a:r>
            <a:r>
              <a:rPr lang="da-D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K3</a:t>
            </a:r>
            <a:r>
              <a:rPr lang="da-DK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D932 </a:t>
            </a:r>
            <a:r>
              <a:rPr lang="da-DK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  <a:r>
              <a:rPr lang="da-DK" sz="3200" b="1" dirty="0">
                <a:latin typeface="Arial" panose="020B0604020202020204" pitchFamily="34" charset="0"/>
                <a:cs typeface="Arial" panose="020B0604020202020204" pitchFamily="34" charset="0"/>
              </a:rPr>
              <a:t> D103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FE4CAF-A2BC-BB6A-ABC6-1BA80AA890C6}"/>
              </a:ext>
            </a:extLst>
          </p:cNvPr>
          <p:cNvSpPr txBox="1"/>
          <p:nvPr/>
        </p:nvSpPr>
        <p:spPr>
          <a:xfrm>
            <a:off x="3333526" y="3294853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6C27936-CB52-5FF8-5A68-1B315300C6F5}"/>
              </a:ext>
            </a:extLst>
          </p:cNvPr>
          <p:cNvSpPr txBox="1"/>
          <p:nvPr/>
        </p:nvSpPr>
        <p:spPr>
          <a:xfrm>
            <a:off x="1847051" y="5122053"/>
            <a:ext cx="7954871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/>
              <a:t>Er naturlig med spar - meld ikke 1NT her da makker sagtens kan have fire spar med!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588D86BB-0859-CB23-522C-6D3C73FBA7F9}"/>
              </a:ext>
            </a:extLst>
          </p:cNvPr>
          <p:cNvSpPr txBox="1"/>
          <p:nvPr/>
        </p:nvSpPr>
        <p:spPr>
          <a:xfrm>
            <a:off x="6888304" y="252461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B9CE659-6E5A-DF02-03CE-2B41C03B58A4}"/>
              </a:ext>
            </a:extLst>
          </p:cNvPr>
          <p:cNvSpPr txBox="1"/>
          <p:nvPr/>
        </p:nvSpPr>
        <p:spPr>
          <a:xfrm>
            <a:off x="5110915" y="331079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DE1721-F6D7-76BF-0674-B02AC66C6FEE}"/>
              </a:ext>
            </a:extLst>
          </p:cNvPr>
          <p:cNvSpPr txBox="1"/>
          <p:nvPr/>
        </p:nvSpPr>
        <p:spPr>
          <a:xfrm>
            <a:off x="3333526" y="2529886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00C529F-B072-C0B4-2876-0E5749300261}"/>
              </a:ext>
            </a:extLst>
          </p:cNvPr>
          <p:cNvSpPr txBox="1"/>
          <p:nvPr/>
        </p:nvSpPr>
        <p:spPr>
          <a:xfrm>
            <a:off x="1556136" y="253245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F9E0EDB-81B9-ED77-2D15-E3BAC135207B}"/>
              </a:ext>
            </a:extLst>
          </p:cNvPr>
          <p:cNvSpPr txBox="1"/>
          <p:nvPr/>
        </p:nvSpPr>
        <p:spPr>
          <a:xfrm>
            <a:off x="1556136" y="329954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CD65722-B58C-9DED-6C33-D177999DEFB4}"/>
              </a:ext>
            </a:extLst>
          </p:cNvPr>
          <p:cNvSpPr txBox="1"/>
          <p:nvPr/>
        </p:nvSpPr>
        <p:spPr>
          <a:xfrm>
            <a:off x="5110915" y="3310798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1♠️</a:t>
            </a:r>
            <a:endParaRPr lang="da-DK" sz="2400" dirty="0">
              <a:solidFill>
                <a:srgbClr val="FFC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227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6" grpId="0" animBg="1"/>
      <p:bldP spid="19" grpId="0" animBg="1"/>
      <p:bldP spid="5" grpId="0" animBg="1"/>
      <p:bldP spid="6" grpId="0" animBg="1"/>
      <p:bldP spid="10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87103-F6C7-3C57-B9BC-E11D4A3A5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4. Farvekrav</a:t>
            </a:r>
            <a:br>
              <a:rPr lang="da-DK" b="1" dirty="0"/>
            </a:br>
            <a:r>
              <a:rPr lang="da-DK" sz="2400" dirty="0"/>
              <a:t>Spørgsmål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38CC9ED7-A6FA-CAE1-DE0F-8CAB39350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1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625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049235"/>
          </a:xfrm>
        </p:spPr>
        <p:txBody>
          <a:bodyPr/>
          <a:lstStyle/>
          <a:p>
            <a:r>
              <a:rPr lang="da-DK" sz="3200" b="1" dirty="0"/>
              <a:t>Åbners første melding</a:t>
            </a:r>
            <a:endParaRPr lang="da-DK" sz="24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6583"/>
            <a:ext cx="9603275" cy="4285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VEST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0153ABAB-963A-1E45-D56A-A6E4F018D039}"/>
              </a:ext>
            </a:extLst>
          </p:cNvPr>
          <p:cNvSpPr txBox="1"/>
          <p:nvPr/>
        </p:nvSpPr>
        <p:spPr>
          <a:xfrm>
            <a:off x="2272220" y="3207958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KD63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9876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DB9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6F920AA-58EC-789B-587B-69ADE9B3D2A6}"/>
              </a:ext>
            </a:extLst>
          </p:cNvPr>
          <p:cNvSpPr txBox="1"/>
          <p:nvPr/>
        </p:nvSpPr>
        <p:spPr>
          <a:xfrm>
            <a:off x="1533341" y="244224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0AB5911-E119-BFA4-023A-5ADEFC41B5C5}"/>
              </a:ext>
            </a:extLst>
          </p:cNvPr>
          <p:cNvSpPr txBox="1"/>
          <p:nvPr/>
        </p:nvSpPr>
        <p:spPr>
          <a:xfrm>
            <a:off x="2272220" y="3857839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KD632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98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D85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EDB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3E5E18E-2ACC-9C00-4118-FED2267E49A3}"/>
              </a:ext>
            </a:extLst>
          </p:cNvPr>
          <p:cNvSpPr txBox="1"/>
          <p:nvPr/>
        </p:nvSpPr>
        <p:spPr>
          <a:xfrm>
            <a:off x="2272220" y="4539333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E87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KD98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EK89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9A0BE351-A848-BA08-8591-F23E354F1A2B}"/>
              </a:ext>
            </a:extLst>
          </p:cNvPr>
          <p:cNvSpPr txBox="1"/>
          <p:nvPr/>
        </p:nvSpPr>
        <p:spPr>
          <a:xfrm>
            <a:off x="2272211" y="5220827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DB63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D32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D983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49E7C17-7215-5854-31B5-6A3410D8B619}"/>
              </a:ext>
            </a:extLst>
          </p:cNvPr>
          <p:cNvSpPr txBox="1"/>
          <p:nvPr/>
        </p:nvSpPr>
        <p:spPr>
          <a:xfrm>
            <a:off x="7668532" y="3888616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15AC9DF-1766-1429-1126-6057F228F626}"/>
              </a:ext>
            </a:extLst>
          </p:cNvPr>
          <p:cNvSpPr txBox="1"/>
          <p:nvPr/>
        </p:nvSpPr>
        <p:spPr>
          <a:xfrm>
            <a:off x="7668515" y="5284094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112D286-4B5B-61AE-F6AF-C30D03EC6800}"/>
              </a:ext>
            </a:extLst>
          </p:cNvPr>
          <p:cNvSpPr txBox="1"/>
          <p:nvPr/>
        </p:nvSpPr>
        <p:spPr>
          <a:xfrm>
            <a:off x="8554143" y="323873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F2151D9-BD7C-2E43-FDC6-235BFDCE9375}"/>
              </a:ext>
            </a:extLst>
          </p:cNvPr>
          <p:cNvSpPr txBox="1"/>
          <p:nvPr/>
        </p:nvSpPr>
        <p:spPr>
          <a:xfrm>
            <a:off x="7668533" y="323873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B05F8F1-17DE-ECAA-F17D-5368E5F7AA04}"/>
              </a:ext>
            </a:extLst>
          </p:cNvPr>
          <p:cNvSpPr txBox="1"/>
          <p:nvPr/>
        </p:nvSpPr>
        <p:spPr>
          <a:xfrm>
            <a:off x="7668531" y="458635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2BDD24D7-31D6-655E-289E-EFC0CAF415F8}"/>
              </a:ext>
            </a:extLst>
          </p:cNvPr>
          <p:cNvSpPr txBox="1"/>
          <p:nvPr/>
        </p:nvSpPr>
        <p:spPr>
          <a:xfrm>
            <a:off x="9439753" y="323199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C2F61EC-ED4F-0BCE-1A0C-7391D5FD2BB4}"/>
              </a:ext>
            </a:extLst>
          </p:cNvPr>
          <p:cNvSpPr txBox="1"/>
          <p:nvPr/>
        </p:nvSpPr>
        <p:spPr>
          <a:xfrm>
            <a:off x="8554142" y="457474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</p:spTree>
    <p:extLst>
      <p:ext uri="{BB962C8B-B14F-4D97-AF65-F5344CB8AC3E}">
        <p14:creationId xmlns:p14="http://schemas.microsoft.com/office/powerpoint/2010/main" val="397171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1" grpId="0" animBg="1"/>
      <p:bldP spid="6" grpId="0" animBg="1"/>
      <p:bldP spid="9" grpId="0" animBg="1"/>
      <p:bldP spid="5" grpId="0" animBg="1"/>
      <p:bldP spid="7" grpId="0" animBg="1"/>
      <p:bldP spid="10" grpId="0" animBg="1"/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C347E-5C1B-1747-8A0F-E7146DB2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Svarers anden melding</a:t>
            </a:r>
            <a:br>
              <a:rPr lang="da-DK" b="1" dirty="0"/>
            </a:br>
            <a:r>
              <a:rPr lang="da-DK" sz="2700" dirty="0"/>
              <a:t>Alt andet end 4. farvekrav</a:t>
            </a:r>
            <a:br>
              <a:rPr lang="da-DK" dirty="0"/>
            </a:br>
            <a:r>
              <a:rPr lang="da-DK" dirty="0"/>
              <a:t> </a:t>
            </a:r>
            <a:endParaRPr lang="da-DK" sz="2400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9A51DDD-F7F6-BCCD-BCE1-1722654B0A63}"/>
              </a:ext>
            </a:extLst>
          </p:cNvPr>
          <p:cNvSpPr txBox="1"/>
          <p:nvPr/>
        </p:nvSpPr>
        <p:spPr>
          <a:xfrm>
            <a:off x="1599984" y="2096429"/>
            <a:ext cx="97238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/>
              <a:t>Principper</a:t>
            </a:r>
          </a:p>
          <a:p>
            <a:endParaRPr lang="da-DK" sz="2400" b="1" dirty="0"/>
          </a:p>
          <a:p>
            <a:r>
              <a:rPr lang="da-DK" sz="2400" b="1" dirty="0"/>
              <a:t>Billigst mulig præference viser 6-9 </a:t>
            </a:r>
            <a:r>
              <a:rPr lang="da-DK" sz="2400" b="1" dirty="0" err="1"/>
              <a:t>hp</a:t>
            </a:r>
            <a:r>
              <a:rPr lang="da-DK" sz="2400" b="1" dirty="0"/>
              <a:t>. </a:t>
            </a:r>
          </a:p>
          <a:p>
            <a:endParaRPr lang="da-DK" sz="2400" b="1" dirty="0"/>
          </a:p>
          <a:p>
            <a:r>
              <a:rPr lang="da-DK" sz="2400" b="1" dirty="0"/>
              <a:t>Genmelding af egen farve viser 6-9 </a:t>
            </a:r>
            <a:r>
              <a:rPr lang="da-DK" sz="2400" b="1" dirty="0" err="1"/>
              <a:t>hp</a:t>
            </a:r>
            <a:r>
              <a:rPr lang="da-DK" sz="2400" b="1" dirty="0"/>
              <a:t>. og mindst en sekskortsfarve</a:t>
            </a:r>
          </a:p>
          <a:p>
            <a:endParaRPr lang="da-DK" sz="2400" b="1" dirty="0"/>
          </a:p>
          <a:p>
            <a:r>
              <a:rPr lang="da-DK" sz="2400" b="1" dirty="0"/>
              <a:t>Spring i makkers eller egen </a:t>
            </a:r>
            <a:r>
              <a:rPr lang="da-DK" sz="2400" b="1" dirty="0" err="1"/>
              <a:t>førstmeldte</a:t>
            </a:r>
            <a:r>
              <a:rPr lang="da-DK" sz="2400" b="1" dirty="0"/>
              <a:t> farve viser 10-12 </a:t>
            </a:r>
            <a:r>
              <a:rPr lang="da-DK" sz="2400" b="1" dirty="0" err="1"/>
              <a:t>hp</a:t>
            </a:r>
            <a:r>
              <a:rPr lang="da-DK" sz="2400" b="1" dirty="0"/>
              <a:t>.</a:t>
            </a:r>
          </a:p>
          <a:p>
            <a:endParaRPr lang="da-DK" sz="2400" b="1" dirty="0"/>
          </a:p>
          <a:p>
            <a:r>
              <a:rPr lang="da-DK" sz="2400" b="1" dirty="0"/>
              <a:t>2NT viser (10) 11-12 </a:t>
            </a:r>
            <a:r>
              <a:rPr lang="da-DK" sz="2400" b="1" dirty="0" err="1"/>
              <a:t>hp</a:t>
            </a:r>
            <a:r>
              <a:rPr lang="da-DK" sz="2400" b="1" dirty="0"/>
              <a:t>.</a:t>
            </a:r>
          </a:p>
          <a:p>
            <a:endParaRPr lang="da-DK" sz="2400" b="1" dirty="0"/>
          </a:p>
          <a:p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9426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Svarers anden melding</a:t>
            </a:r>
            <a:br>
              <a:rPr lang="da-DK" dirty="0"/>
            </a:br>
            <a:r>
              <a:rPr lang="da-DK" sz="2400" dirty="0"/>
              <a:t>Krav eller ikke 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2ABBF18-B53F-2156-082E-3DA9467479DA}"/>
              </a:ext>
            </a:extLst>
          </p:cNvPr>
          <p:cNvSpPr txBox="1"/>
          <p:nvPr/>
        </p:nvSpPr>
        <p:spPr>
          <a:xfrm>
            <a:off x="3293100" y="506586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522AB1F-162B-CE8B-4615-B02722FD1CCB}"/>
              </a:ext>
            </a:extLst>
          </p:cNvPr>
          <p:cNvSpPr txBox="1"/>
          <p:nvPr/>
        </p:nvSpPr>
        <p:spPr>
          <a:xfrm>
            <a:off x="3272587" y="310535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0C27F20F-08EE-6DB2-F9B0-C791067BFA33}"/>
              </a:ext>
            </a:extLst>
          </p:cNvPr>
          <p:cNvSpPr txBox="1"/>
          <p:nvPr/>
        </p:nvSpPr>
        <p:spPr>
          <a:xfrm>
            <a:off x="3293100" y="5075380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2NT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6705D51-C2D8-2268-2B87-AB7EE828A052}"/>
              </a:ext>
            </a:extLst>
          </p:cNvPr>
          <p:cNvSpPr txBox="1"/>
          <p:nvPr/>
        </p:nvSpPr>
        <p:spPr>
          <a:xfrm>
            <a:off x="1556297" y="310535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B10632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B5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K109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7" y="4467573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505999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E6156B6E-E0F6-CFE7-2F40-07E7B4AE71F3}"/>
              </a:ext>
            </a:extLst>
          </p:cNvPr>
          <p:cNvSpPr txBox="1"/>
          <p:nvPr/>
        </p:nvSpPr>
        <p:spPr>
          <a:xfrm>
            <a:off x="4648125" y="4467573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KB32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KB9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1052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D72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ED69D39-2176-B69F-83E2-2158BD8C5853}"/>
              </a:ext>
            </a:extLst>
          </p:cNvPr>
          <p:cNvSpPr txBox="1"/>
          <p:nvPr/>
        </p:nvSpPr>
        <p:spPr>
          <a:xfrm>
            <a:off x="122663" y="5811459"/>
            <a:ext cx="11946673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Princip –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simpel præference i farve på to trinnet viser 6-9 mens præference på tretrinnet viser 10-12 – da meldingerne er begrænset er de pasbare!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4A86931E-4984-0A76-4C99-4DEDB054B662}"/>
              </a:ext>
            </a:extLst>
          </p:cNvPr>
          <p:cNvSpPr txBox="1"/>
          <p:nvPr/>
        </p:nvSpPr>
        <p:spPr>
          <a:xfrm>
            <a:off x="3293099" y="505596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A105B7B9-31B5-DB04-4833-C352D28B236C}"/>
              </a:ext>
            </a:extLst>
          </p:cNvPr>
          <p:cNvSpPr txBox="1"/>
          <p:nvPr/>
        </p:nvSpPr>
        <p:spPr>
          <a:xfrm>
            <a:off x="3293100" y="5050073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5A0ADBAA-8A46-BA77-6A38-DC1AED2EA478}"/>
              </a:ext>
            </a:extLst>
          </p:cNvPr>
          <p:cNvSpPr txBox="1"/>
          <p:nvPr/>
        </p:nvSpPr>
        <p:spPr>
          <a:xfrm>
            <a:off x="3272587" y="310535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A274F17-FC87-F2B7-B397-90F93EA9F200}"/>
              </a:ext>
            </a:extLst>
          </p:cNvPr>
          <p:cNvSpPr txBox="1"/>
          <p:nvPr/>
        </p:nvSpPr>
        <p:spPr>
          <a:xfrm>
            <a:off x="4531167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B10632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B85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E10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EB6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D4303F8-BF75-74F0-35C4-37FA565F1945}"/>
              </a:ext>
            </a:extLst>
          </p:cNvPr>
          <p:cNvSpPr txBox="1"/>
          <p:nvPr/>
        </p:nvSpPr>
        <p:spPr>
          <a:xfrm>
            <a:off x="3272587" y="310535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4D80964A-A226-3349-3AE7-2C25C8136A26}"/>
              </a:ext>
            </a:extLst>
          </p:cNvPr>
          <p:cNvSpPr txBox="1"/>
          <p:nvPr/>
        </p:nvSpPr>
        <p:spPr>
          <a:xfrm>
            <a:off x="3272586" y="3111866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7F7A2865-E0C7-8AE0-3B98-A84A46D89CD8}"/>
              </a:ext>
            </a:extLst>
          </p:cNvPr>
          <p:cNvSpPr txBox="1"/>
          <p:nvPr/>
        </p:nvSpPr>
        <p:spPr>
          <a:xfrm>
            <a:off x="3293099" y="448010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7E469DD-D822-41A2-48D4-8A31CDCA7F10}"/>
              </a:ext>
            </a:extLst>
          </p:cNvPr>
          <p:cNvSpPr txBox="1"/>
          <p:nvPr/>
        </p:nvSpPr>
        <p:spPr>
          <a:xfrm>
            <a:off x="3293099" y="5066610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60D46E5-548F-066E-D7CB-8AE70DDB5BA4}"/>
              </a:ext>
            </a:extLst>
          </p:cNvPr>
          <p:cNvSpPr txBox="1"/>
          <p:nvPr/>
        </p:nvSpPr>
        <p:spPr>
          <a:xfrm>
            <a:off x="3293098" y="5065522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B4EDB2B6-4AE3-C36D-25F2-6DE5853D7E32}"/>
              </a:ext>
            </a:extLst>
          </p:cNvPr>
          <p:cNvSpPr txBox="1"/>
          <p:nvPr/>
        </p:nvSpPr>
        <p:spPr>
          <a:xfrm>
            <a:off x="4648125" y="4480101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KB32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B98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1052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D72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9F2CAD5-21EB-4385-A527-0472E164EFF1}"/>
              </a:ext>
            </a:extLst>
          </p:cNvPr>
          <p:cNvSpPr txBox="1"/>
          <p:nvPr/>
        </p:nvSpPr>
        <p:spPr>
          <a:xfrm>
            <a:off x="4648125" y="4474732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B832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E24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KD752</a:t>
            </a:r>
          </a:p>
        </p:txBody>
      </p:sp>
    </p:spTree>
    <p:extLst>
      <p:ext uri="{BB962C8B-B14F-4D97-AF65-F5344CB8AC3E}">
        <p14:creationId xmlns:p14="http://schemas.microsoft.com/office/powerpoint/2010/main" val="29096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6" grpId="0" animBg="1"/>
      <p:bldP spid="25" grpId="0" animBg="1"/>
      <p:bldP spid="5" grpId="0" animBg="1"/>
      <p:bldP spid="6" grpId="0" animBg="1"/>
      <p:bldP spid="8" grpId="0" animBg="1"/>
      <p:bldP spid="7" grpId="0" animBg="1"/>
      <p:bldP spid="10" grpId="0" animBg="1"/>
      <p:bldP spid="15" grpId="0" animBg="1"/>
      <p:bldP spid="20" grpId="0" animBg="1"/>
      <p:bldP spid="13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Svarers anden melding</a:t>
            </a:r>
            <a:br>
              <a:rPr lang="da-DK" dirty="0"/>
            </a:br>
            <a:r>
              <a:rPr lang="da-DK" sz="2400" dirty="0"/>
              <a:t>Krav eller ikke 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2ABBF18-B53F-2156-082E-3DA9467479DA}"/>
              </a:ext>
            </a:extLst>
          </p:cNvPr>
          <p:cNvSpPr txBox="1"/>
          <p:nvPr/>
        </p:nvSpPr>
        <p:spPr>
          <a:xfrm>
            <a:off x="3293100" y="506586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522AB1F-162B-CE8B-4615-B02722FD1CCB}"/>
              </a:ext>
            </a:extLst>
          </p:cNvPr>
          <p:cNvSpPr txBox="1"/>
          <p:nvPr/>
        </p:nvSpPr>
        <p:spPr>
          <a:xfrm>
            <a:off x="3272587" y="310535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0C27F20F-08EE-6DB2-F9B0-C791067BFA33}"/>
              </a:ext>
            </a:extLst>
          </p:cNvPr>
          <p:cNvSpPr txBox="1"/>
          <p:nvPr/>
        </p:nvSpPr>
        <p:spPr>
          <a:xfrm>
            <a:off x="3293100" y="5073189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2NT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6705D51-C2D8-2268-2B87-AB7EE828A052}"/>
              </a:ext>
            </a:extLst>
          </p:cNvPr>
          <p:cNvSpPr txBox="1"/>
          <p:nvPr/>
        </p:nvSpPr>
        <p:spPr>
          <a:xfrm>
            <a:off x="1556297" y="310535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DB10862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875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109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K7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7" y="4467573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5040030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E6156B6E-E0F6-CFE7-2F40-07E7B4AE71F3}"/>
              </a:ext>
            </a:extLst>
          </p:cNvPr>
          <p:cNvSpPr txBox="1"/>
          <p:nvPr/>
        </p:nvSpPr>
        <p:spPr>
          <a:xfrm>
            <a:off x="4531167" y="4467573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KB32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KB9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1052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D72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ED69D39-2176-B69F-83E2-2158BD8C5853}"/>
              </a:ext>
            </a:extLst>
          </p:cNvPr>
          <p:cNvSpPr txBox="1"/>
          <p:nvPr/>
        </p:nvSpPr>
        <p:spPr>
          <a:xfrm>
            <a:off x="122663" y="5811459"/>
            <a:ext cx="11946673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Princip –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Genmelding af egen farve viser 6-9 </a:t>
            </a:r>
          </a:p>
          <a:p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mens spring i egen eller makkers farve viser 10-12 – altså IKKE kravmelding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4A86931E-4984-0A76-4C99-4DEDB054B662}"/>
              </a:ext>
            </a:extLst>
          </p:cNvPr>
          <p:cNvSpPr txBox="1"/>
          <p:nvPr/>
        </p:nvSpPr>
        <p:spPr>
          <a:xfrm>
            <a:off x="3272583" y="506914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A105B7B9-31B5-DB04-4833-C352D28B236C}"/>
              </a:ext>
            </a:extLst>
          </p:cNvPr>
          <p:cNvSpPr txBox="1"/>
          <p:nvPr/>
        </p:nvSpPr>
        <p:spPr>
          <a:xfrm>
            <a:off x="3282843" y="5073006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5A0ADBAA-8A46-BA77-6A38-DC1AED2EA478}"/>
              </a:ext>
            </a:extLst>
          </p:cNvPr>
          <p:cNvSpPr txBox="1"/>
          <p:nvPr/>
        </p:nvSpPr>
        <p:spPr>
          <a:xfrm>
            <a:off x="3272587" y="310535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2♠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A274F17-FC87-F2B7-B397-90F93EA9F200}"/>
              </a:ext>
            </a:extLst>
          </p:cNvPr>
          <p:cNvSpPr txBox="1"/>
          <p:nvPr/>
        </p:nvSpPr>
        <p:spPr>
          <a:xfrm>
            <a:off x="4531167" y="2472936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KB10732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85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E10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E64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D4303F8-BF75-74F0-35C4-37FA565F1945}"/>
              </a:ext>
            </a:extLst>
          </p:cNvPr>
          <p:cNvSpPr txBox="1"/>
          <p:nvPr/>
        </p:nvSpPr>
        <p:spPr>
          <a:xfrm>
            <a:off x="3272586" y="310670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4D80964A-A226-3349-3AE7-2C25C8136A26}"/>
              </a:ext>
            </a:extLst>
          </p:cNvPr>
          <p:cNvSpPr txBox="1"/>
          <p:nvPr/>
        </p:nvSpPr>
        <p:spPr>
          <a:xfrm>
            <a:off x="3272583" y="3121146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3♠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7F7A2865-E0C7-8AE0-3B98-A84A46D89CD8}"/>
              </a:ext>
            </a:extLst>
          </p:cNvPr>
          <p:cNvSpPr txBox="1"/>
          <p:nvPr/>
        </p:nvSpPr>
        <p:spPr>
          <a:xfrm>
            <a:off x="3272584" y="448954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9F2CAD5-21EB-4385-A527-0472E164EFF1}"/>
              </a:ext>
            </a:extLst>
          </p:cNvPr>
          <p:cNvSpPr txBox="1"/>
          <p:nvPr/>
        </p:nvSpPr>
        <p:spPr>
          <a:xfrm>
            <a:off x="4531167" y="4467573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KB32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B94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KD52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B7</a:t>
            </a:r>
          </a:p>
        </p:txBody>
      </p:sp>
    </p:spTree>
    <p:extLst>
      <p:ext uri="{BB962C8B-B14F-4D97-AF65-F5344CB8AC3E}">
        <p14:creationId xmlns:p14="http://schemas.microsoft.com/office/powerpoint/2010/main" val="137260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 animBg="1"/>
      <p:bldP spid="11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6" grpId="0" animBg="1"/>
      <p:bldP spid="25" grpId="0" animBg="1"/>
      <p:bldP spid="5" grpId="0" animBg="1"/>
      <p:bldP spid="6" grpId="0" animBg="1"/>
      <p:bldP spid="8" grpId="0" animBg="1"/>
      <p:bldP spid="7" grpId="0" animBg="1"/>
      <p:bldP spid="10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87103-F6C7-3C57-B9BC-E11D4A3A5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Spørgsmål til denne første del af et godt grundsystem?</a:t>
            </a:r>
            <a:br>
              <a:rPr lang="da-DK" b="1" dirty="0"/>
            </a:br>
            <a:endParaRPr lang="da-DK" sz="2400" dirty="0"/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38CC9ED7-A6FA-CAE1-DE0F-8CAB39350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1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2484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02CE2-6FEC-CC09-3803-C471019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60441"/>
            <a:ext cx="9603275" cy="1327926"/>
          </a:xfrm>
        </p:spPr>
        <p:txBody>
          <a:bodyPr>
            <a:normAutofit/>
          </a:bodyPr>
          <a:lstStyle/>
          <a:p>
            <a:r>
              <a:rPr lang="da-DK" b="1" dirty="0"/>
              <a:t>Hvad åbner du med?</a:t>
            </a:r>
            <a:br>
              <a:rPr lang="da-DK" b="1" dirty="0"/>
            </a:br>
            <a:endParaRPr lang="da-DK" sz="24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93D07D-A3E9-6CFB-79F2-DDC70C4F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6583"/>
            <a:ext cx="9603275" cy="4285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NORD		ØST		SYD	      VEST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0153ABAB-963A-1E45-D56A-A6E4F018D039}"/>
              </a:ext>
            </a:extLst>
          </p:cNvPr>
          <p:cNvSpPr txBox="1"/>
          <p:nvPr/>
        </p:nvSpPr>
        <p:spPr>
          <a:xfrm>
            <a:off x="2272220" y="3207958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E1063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E976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976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6F920AA-58EC-789B-587B-69ADE9B3D2A6}"/>
              </a:ext>
            </a:extLst>
          </p:cNvPr>
          <p:cNvSpPr txBox="1"/>
          <p:nvPr/>
        </p:nvSpPr>
        <p:spPr>
          <a:xfrm>
            <a:off x="1533341" y="244224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0AB5911-E119-BFA4-023A-5ADEFC41B5C5}"/>
              </a:ext>
            </a:extLst>
          </p:cNvPr>
          <p:cNvSpPr txBox="1"/>
          <p:nvPr/>
        </p:nvSpPr>
        <p:spPr>
          <a:xfrm>
            <a:off x="2272220" y="3857839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E1063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K976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82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3E5E18E-2ACC-9C00-4118-FED2267E49A3}"/>
              </a:ext>
            </a:extLst>
          </p:cNvPr>
          <p:cNvSpPr txBox="1"/>
          <p:nvPr/>
        </p:nvSpPr>
        <p:spPr>
          <a:xfrm>
            <a:off x="2272220" y="4539333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KD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8654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DB9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KB9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9A0BE351-A848-BA08-8591-F23E354F1A2B}"/>
              </a:ext>
            </a:extLst>
          </p:cNvPr>
          <p:cNvSpPr txBox="1"/>
          <p:nvPr/>
        </p:nvSpPr>
        <p:spPr>
          <a:xfrm>
            <a:off x="2272211" y="5220827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EB3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D32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KD983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112D286-4B5B-61AE-F6AF-C30D03EC6800}"/>
              </a:ext>
            </a:extLst>
          </p:cNvPr>
          <p:cNvSpPr txBox="1"/>
          <p:nvPr/>
        </p:nvSpPr>
        <p:spPr>
          <a:xfrm>
            <a:off x="8554143" y="323873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F2151D9-BD7C-2E43-FDC6-235BFDCE9375}"/>
              </a:ext>
            </a:extLst>
          </p:cNvPr>
          <p:cNvSpPr txBox="1"/>
          <p:nvPr/>
        </p:nvSpPr>
        <p:spPr>
          <a:xfrm>
            <a:off x="7668533" y="323873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2BDD24D7-31D6-655E-289E-EFC0CAF415F8}"/>
              </a:ext>
            </a:extLst>
          </p:cNvPr>
          <p:cNvSpPr txBox="1"/>
          <p:nvPr/>
        </p:nvSpPr>
        <p:spPr>
          <a:xfrm>
            <a:off x="9439753" y="323199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C2F61EC-ED4F-0BCE-1A0C-7391D5FD2BB4}"/>
              </a:ext>
            </a:extLst>
          </p:cNvPr>
          <p:cNvSpPr txBox="1"/>
          <p:nvPr/>
        </p:nvSpPr>
        <p:spPr>
          <a:xfrm>
            <a:off x="7668515" y="460088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44333BC9-1ED9-337F-196C-62A1159819D3}"/>
              </a:ext>
            </a:extLst>
          </p:cNvPr>
          <p:cNvSpPr txBox="1"/>
          <p:nvPr/>
        </p:nvSpPr>
        <p:spPr>
          <a:xfrm>
            <a:off x="8554143" y="388187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41FF10A4-EBE3-9D0A-627C-113D60F9A38F}"/>
              </a:ext>
            </a:extLst>
          </p:cNvPr>
          <p:cNvSpPr txBox="1"/>
          <p:nvPr/>
        </p:nvSpPr>
        <p:spPr>
          <a:xfrm>
            <a:off x="7668533" y="388187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E6DB71E7-1B1D-4DBB-450F-52342A4BD4DB}"/>
              </a:ext>
            </a:extLst>
          </p:cNvPr>
          <p:cNvSpPr txBox="1"/>
          <p:nvPr/>
        </p:nvSpPr>
        <p:spPr>
          <a:xfrm>
            <a:off x="9439753" y="3875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B8FA21B1-251E-FA22-115E-81A94BB0D4CB}"/>
              </a:ext>
            </a:extLst>
          </p:cNvPr>
          <p:cNvSpPr txBox="1"/>
          <p:nvPr/>
        </p:nvSpPr>
        <p:spPr>
          <a:xfrm>
            <a:off x="10384646" y="3859935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4C734BC5-59F2-429D-EB51-89DE7DB31F6A}"/>
              </a:ext>
            </a:extLst>
          </p:cNvPr>
          <p:cNvSpPr txBox="1"/>
          <p:nvPr/>
        </p:nvSpPr>
        <p:spPr>
          <a:xfrm>
            <a:off x="8554369" y="4600887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780D6633-C7F7-5EF7-7FDB-6CBD587CA155}"/>
              </a:ext>
            </a:extLst>
          </p:cNvPr>
          <p:cNvSpPr txBox="1"/>
          <p:nvPr/>
        </p:nvSpPr>
        <p:spPr>
          <a:xfrm>
            <a:off x="7668515" y="5282382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73FA103-DFCA-1A9C-83FE-063D598D65F9}"/>
              </a:ext>
            </a:extLst>
          </p:cNvPr>
          <p:cNvSpPr txBox="1"/>
          <p:nvPr/>
        </p:nvSpPr>
        <p:spPr>
          <a:xfrm>
            <a:off x="8554142" y="52823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1NT</a:t>
            </a:r>
          </a:p>
        </p:txBody>
      </p:sp>
    </p:spTree>
    <p:extLst>
      <p:ext uri="{BB962C8B-B14F-4D97-AF65-F5344CB8AC3E}">
        <p14:creationId xmlns:p14="http://schemas.microsoft.com/office/powerpoint/2010/main" val="206752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1" grpId="0" animBg="1"/>
      <p:bldP spid="5" grpId="0" animBg="1"/>
      <p:bldP spid="7" grpId="0" animBg="1"/>
      <p:bldP spid="12" grpId="0" animBg="1"/>
      <p:bldP spid="13" grpId="0" animBg="1"/>
      <p:bldP spid="8" grpId="0" animBg="1"/>
      <p:bldP spid="11" grpId="0" animBg="1"/>
      <p:bldP spid="14" grpId="0" animBg="1"/>
      <p:bldP spid="16" grpId="0" animBg="1"/>
      <p:bldP spid="20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30D3D-D891-0A28-FB72-4774D692E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969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b="1" dirty="0" err="1"/>
              <a:t>PRINCIPper</a:t>
            </a:r>
            <a:r>
              <a:rPr lang="da-DK" sz="2800" b="1" dirty="0"/>
              <a:t> for en balanceret åbningshånd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9C611F-459D-71B4-2960-D66826447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8"/>
          </a:xfrm>
        </p:spPr>
        <p:txBody>
          <a:bodyPr/>
          <a:lstStyle/>
          <a:p>
            <a:pPr marL="0" indent="0">
              <a:buNone/>
            </a:pPr>
            <a:r>
              <a:rPr lang="da-DK" sz="2400" b="1" dirty="0"/>
              <a:t>En balanceret åbningshånd har INGEN kortfarver (0-1 kort) og højest en doubleton fx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sz="2400" b="1" dirty="0"/>
              <a:t>En 5332 hånd er også en balanceret hånd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FA94536-9B4B-2EC7-B4AE-0779EA39FF77}"/>
              </a:ext>
            </a:extLst>
          </p:cNvPr>
          <p:cNvSpPr txBox="1"/>
          <p:nvPr/>
        </p:nvSpPr>
        <p:spPr>
          <a:xfrm>
            <a:off x="1731308" y="4709650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E107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KB9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EB763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EC41F90-8CA0-41FF-812E-23A80953CE52}"/>
              </a:ext>
            </a:extLst>
          </p:cNvPr>
          <p:cNvSpPr txBox="1"/>
          <p:nvPr/>
        </p:nvSpPr>
        <p:spPr>
          <a:xfrm>
            <a:off x="1731308" y="5393885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ED963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E96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D76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C1CBFCD-F522-88CE-AA71-D177B805F6CF}"/>
              </a:ext>
            </a:extLst>
          </p:cNvPr>
          <p:cNvSpPr txBox="1"/>
          <p:nvPr/>
        </p:nvSpPr>
        <p:spPr>
          <a:xfrm>
            <a:off x="1731308" y="3101081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E107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KB96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EB76</a:t>
            </a:r>
          </a:p>
        </p:txBody>
      </p:sp>
    </p:spTree>
    <p:extLst>
      <p:ext uri="{BB962C8B-B14F-4D97-AF65-F5344CB8AC3E}">
        <p14:creationId xmlns:p14="http://schemas.microsoft.com/office/powerpoint/2010/main" val="273980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30D3D-D891-0A28-FB72-4774D692E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969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b="1" dirty="0" err="1"/>
              <a:t>PRINCIPper</a:t>
            </a:r>
            <a:r>
              <a:rPr lang="da-DK" sz="2800" b="1" dirty="0"/>
              <a:t> for en ubalanceret åbningshånd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9C611F-459D-71B4-2960-D66826447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63851"/>
          </a:xfrm>
        </p:spPr>
        <p:txBody>
          <a:bodyPr/>
          <a:lstStyle/>
          <a:p>
            <a:pPr marL="0" indent="0">
              <a:buNone/>
            </a:pPr>
            <a:r>
              <a:rPr lang="da-DK" sz="2400" b="1" dirty="0"/>
              <a:t>En ubalanceret åbningshånd har mindst to farver med højest 2 kort i</a:t>
            </a:r>
          </a:p>
          <a:p>
            <a:pPr marL="0" indent="0">
              <a:buNone/>
            </a:pPr>
            <a:endParaRPr lang="da-DK" sz="2400" b="1" dirty="0"/>
          </a:p>
          <a:p>
            <a:pPr marL="0" indent="0">
              <a:buNone/>
            </a:pPr>
            <a:r>
              <a:rPr lang="da-DK" sz="2400" b="1" dirty="0"/>
              <a:t>En 5422 hånd er også en ubalanceret hånd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FA94536-9B4B-2EC7-B4AE-0779EA39FF77}"/>
              </a:ext>
            </a:extLst>
          </p:cNvPr>
          <p:cNvSpPr txBox="1"/>
          <p:nvPr/>
        </p:nvSpPr>
        <p:spPr>
          <a:xfrm>
            <a:off x="1731308" y="4206667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E10763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KB94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E3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EC41F90-8CA0-41FF-812E-23A80953CE52}"/>
              </a:ext>
            </a:extLst>
          </p:cNvPr>
          <p:cNvSpPr txBox="1"/>
          <p:nvPr/>
        </p:nvSpPr>
        <p:spPr>
          <a:xfrm>
            <a:off x="1731308" y="4943125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ED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K9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EDB86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B1076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EC6CFA5-508F-F308-AF42-4A611B317ADE}"/>
              </a:ext>
            </a:extLst>
          </p:cNvPr>
          <p:cNvSpPr txBox="1"/>
          <p:nvPr/>
        </p:nvSpPr>
        <p:spPr>
          <a:xfrm>
            <a:off x="1731308" y="3025507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10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K643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EB7653</a:t>
            </a:r>
          </a:p>
        </p:txBody>
      </p:sp>
    </p:spTree>
    <p:extLst>
      <p:ext uri="{BB962C8B-B14F-4D97-AF65-F5344CB8AC3E}">
        <p14:creationId xmlns:p14="http://schemas.microsoft.com/office/powerpoint/2010/main" val="363602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5D488-F390-C22B-312A-0EE0625AC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Svarers genmelding i NT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6C49309-6B88-C3E1-631F-025D9DD5B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85915"/>
            <a:ext cx="9603275" cy="39799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200" b="1" dirty="0"/>
              <a:t>Det gælder som princip, at:</a:t>
            </a:r>
          </a:p>
          <a:p>
            <a:pPr marL="0" indent="0">
              <a:buNone/>
            </a:pPr>
            <a:r>
              <a:rPr lang="da-DK" sz="2200" b="1" dirty="0"/>
              <a:t>Svarers genmelding i 1NT viser 6-9(10) point og lover ikke en balanceret hånd</a:t>
            </a:r>
          </a:p>
          <a:p>
            <a:pPr marL="0" indent="0">
              <a:buNone/>
            </a:pPr>
            <a:r>
              <a:rPr lang="da-DK" sz="2200" b="1" dirty="0"/>
              <a:t>Svarers genmelding i 2NT med spring viser(10)11-12 og lover en balanceret hånd.</a:t>
            </a:r>
          </a:p>
          <a:p>
            <a:pPr marL="0" indent="0">
              <a:buNone/>
            </a:pPr>
            <a:r>
              <a:rPr lang="da-DK" sz="2200" b="1" dirty="0"/>
              <a:t>(Gælder i de fleste aftaler sædvanligvis IKKE efter en majoråbning)</a:t>
            </a:r>
          </a:p>
          <a:p>
            <a:pPr marL="0" indent="0">
              <a:buNone/>
            </a:pPr>
            <a:r>
              <a:rPr lang="da-DK" sz="2200" b="1" dirty="0"/>
              <a:t>Svarers spring til 3NT viser 13-15 og en balanceret hånd, der benægter oversprungne firfarve i major</a:t>
            </a:r>
          </a:p>
          <a:p>
            <a:pPr marL="0" indent="0">
              <a:buNone/>
            </a:pP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6484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Åbners anden melding</a:t>
            </a:r>
            <a:br>
              <a:rPr lang="da-DK" dirty="0"/>
            </a:br>
            <a:r>
              <a:rPr lang="da-DK" sz="2400" dirty="0"/>
              <a:t>Hvornår er der krav til at svare skal melde?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4D80964A-A226-3349-3AE7-2C25C8136A26}"/>
              </a:ext>
            </a:extLst>
          </p:cNvPr>
          <p:cNvSpPr txBox="1"/>
          <p:nvPr/>
        </p:nvSpPr>
        <p:spPr>
          <a:xfrm>
            <a:off x="3252074" y="44746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2ABBF18-B53F-2156-082E-3DA9467479DA}"/>
              </a:ext>
            </a:extLst>
          </p:cNvPr>
          <p:cNvSpPr txBox="1"/>
          <p:nvPr/>
        </p:nvSpPr>
        <p:spPr>
          <a:xfrm>
            <a:off x="3293100" y="506586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522AB1F-162B-CE8B-4615-B02722FD1CCB}"/>
              </a:ext>
            </a:extLst>
          </p:cNvPr>
          <p:cNvSpPr txBox="1"/>
          <p:nvPr/>
        </p:nvSpPr>
        <p:spPr>
          <a:xfrm>
            <a:off x="3272587" y="310535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BD19379-B877-05C1-5569-78E187FCB299}"/>
              </a:ext>
            </a:extLst>
          </p:cNvPr>
          <p:cNvSpPr txBox="1"/>
          <p:nvPr/>
        </p:nvSpPr>
        <p:spPr>
          <a:xfrm>
            <a:off x="3272586" y="3106868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0C27F20F-08EE-6DB2-F9B0-C791067BFA33}"/>
              </a:ext>
            </a:extLst>
          </p:cNvPr>
          <p:cNvSpPr txBox="1"/>
          <p:nvPr/>
        </p:nvSpPr>
        <p:spPr>
          <a:xfrm>
            <a:off x="3293100" y="5075380"/>
            <a:ext cx="738879" cy="4462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300" dirty="0">
                <a:ea typeface="Apple Symbols" panose="02000000000000000000" pitchFamily="2" charset="-79"/>
                <a:cs typeface="Apple Symbols" panose="02000000000000000000" pitchFamily="2" charset="-79"/>
              </a:rPr>
              <a:t>2NT</a:t>
            </a:r>
            <a:endParaRPr lang="da-DK" sz="23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6705D51-C2D8-2268-2B87-AB7EE828A052}"/>
              </a:ext>
            </a:extLst>
          </p:cNvPr>
          <p:cNvSpPr txBox="1"/>
          <p:nvPr/>
        </p:nvSpPr>
        <p:spPr>
          <a:xfrm>
            <a:off x="1556297" y="310535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B10632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K1098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7" y="4467573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505999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E6156B6E-E0F6-CFE7-2F40-07E7B4AE71F3}"/>
              </a:ext>
            </a:extLst>
          </p:cNvPr>
          <p:cNvSpPr txBox="1"/>
          <p:nvPr/>
        </p:nvSpPr>
        <p:spPr>
          <a:xfrm>
            <a:off x="4531168" y="4413126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KD32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B986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D76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ED69D39-2176-B69F-83E2-2158BD8C5853}"/>
              </a:ext>
            </a:extLst>
          </p:cNvPr>
          <p:cNvSpPr txBox="1"/>
          <p:nvPr/>
        </p:nvSpPr>
        <p:spPr>
          <a:xfrm>
            <a:off x="122663" y="5811459"/>
            <a:ext cx="11946673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Princip –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ny farve fra åbner på to trinnet viser 12-18 </a:t>
            </a:r>
            <a:r>
              <a:rPr lang="da-DK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hp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. Har vi kun 6-7 </a:t>
            </a:r>
            <a:r>
              <a:rPr lang="da-DK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hp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. eller 8-9 UDEN fit må der passes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86BEEB7-519C-3B83-91C5-8B737A872C44}"/>
              </a:ext>
            </a:extLst>
          </p:cNvPr>
          <p:cNvSpPr txBox="1"/>
          <p:nvPr/>
        </p:nvSpPr>
        <p:spPr>
          <a:xfrm>
            <a:off x="4531168" y="5062961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D832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D986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D76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4A86931E-4984-0A76-4C99-4DEDB054B662}"/>
              </a:ext>
            </a:extLst>
          </p:cNvPr>
          <p:cNvSpPr txBox="1"/>
          <p:nvPr/>
        </p:nvSpPr>
        <p:spPr>
          <a:xfrm>
            <a:off x="3293099" y="505596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A105B7B9-31B5-DB04-4833-C352D28B236C}"/>
              </a:ext>
            </a:extLst>
          </p:cNvPr>
          <p:cNvSpPr txBox="1"/>
          <p:nvPr/>
        </p:nvSpPr>
        <p:spPr>
          <a:xfrm>
            <a:off x="3293100" y="5058755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9D066685-AD42-1392-778A-6C0341FED932}"/>
              </a:ext>
            </a:extLst>
          </p:cNvPr>
          <p:cNvSpPr txBox="1"/>
          <p:nvPr/>
        </p:nvSpPr>
        <p:spPr>
          <a:xfrm>
            <a:off x="4140774" y="4388964"/>
            <a:ext cx="5725899" cy="6330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a-DK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22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5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6F60B-E5C1-78E6-72CF-49F8E4D2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Åbners anden melding</a:t>
            </a:r>
            <a:br>
              <a:rPr lang="da-DK" dirty="0"/>
            </a:br>
            <a:r>
              <a:rPr lang="da-DK" sz="2400" dirty="0"/>
              <a:t>Genmelding af egen farve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2529B8-08AA-EE97-F48E-B731E76E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NORD		SYD		DU HAR SOM SYD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NORD		SYD		DU HAR SOM NORD</a:t>
            </a:r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84F5077-210F-56B5-F31E-889F69F3BEEE}"/>
              </a:ext>
            </a:extLst>
          </p:cNvPr>
          <p:cNvSpPr txBox="1"/>
          <p:nvPr/>
        </p:nvSpPr>
        <p:spPr>
          <a:xfrm>
            <a:off x="1556298" y="2467233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4D80964A-A226-3349-3AE7-2C25C8136A26}"/>
              </a:ext>
            </a:extLst>
          </p:cNvPr>
          <p:cNvSpPr txBox="1"/>
          <p:nvPr/>
        </p:nvSpPr>
        <p:spPr>
          <a:xfrm>
            <a:off x="3252074" y="4474681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2ABBF18-B53F-2156-082E-3DA9467479DA}"/>
              </a:ext>
            </a:extLst>
          </p:cNvPr>
          <p:cNvSpPr txBox="1"/>
          <p:nvPr/>
        </p:nvSpPr>
        <p:spPr>
          <a:xfrm>
            <a:off x="1556297" y="5102457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522AB1F-162B-CE8B-4615-B02722FD1CCB}"/>
              </a:ext>
            </a:extLst>
          </p:cNvPr>
          <p:cNvSpPr txBox="1"/>
          <p:nvPr/>
        </p:nvSpPr>
        <p:spPr>
          <a:xfrm>
            <a:off x="3272587" y="310535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BD19379-B877-05C1-5569-78E187FCB299}"/>
              </a:ext>
            </a:extLst>
          </p:cNvPr>
          <p:cNvSpPr txBox="1"/>
          <p:nvPr/>
        </p:nvSpPr>
        <p:spPr>
          <a:xfrm>
            <a:off x="3272586" y="3106868"/>
            <a:ext cx="73887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9690A2-663E-3F89-C245-9E2F24752636}"/>
              </a:ext>
            </a:extLst>
          </p:cNvPr>
          <p:cNvSpPr txBox="1"/>
          <p:nvPr/>
        </p:nvSpPr>
        <p:spPr>
          <a:xfrm>
            <a:off x="3272587" y="2464134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6705D51-C2D8-2268-2B87-AB7EE828A052}"/>
              </a:ext>
            </a:extLst>
          </p:cNvPr>
          <p:cNvSpPr txBox="1"/>
          <p:nvPr/>
        </p:nvSpPr>
        <p:spPr>
          <a:xfrm>
            <a:off x="1556297" y="3105355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♥️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34E3002-C927-9FAF-EC77-4FF99DE7AA3E}"/>
              </a:ext>
            </a:extLst>
          </p:cNvPr>
          <p:cNvSpPr txBox="1"/>
          <p:nvPr/>
        </p:nvSpPr>
        <p:spPr>
          <a:xfrm>
            <a:off x="4531168" y="246413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K10632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K1098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D76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0A101A4-C03B-65E9-A8B2-84E1E9D04E35}"/>
              </a:ext>
            </a:extLst>
          </p:cNvPr>
          <p:cNvSpPr txBox="1"/>
          <p:nvPr/>
        </p:nvSpPr>
        <p:spPr>
          <a:xfrm>
            <a:off x="1556297" y="4467573"/>
            <a:ext cx="738878" cy="4758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760922A1-0D60-8A40-73A7-FC7A23E30BCB}"/>
              </a:ext>
            </a:extLst>
          </p:cNvPr>
          <p:cNvSpPr txBox="1"/>
          <p:nvPr/>
        </p:nvSpPr>
        <p:spPr>
          <a:xfrm>
            <a:off x="1556296" y="5092908"/>
            <a:ext cx="73887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ED69D39-2176-B69F-83E2-2158BD8C5853}"/>
              </a:ext>
            </a:extLst>
          </p:cNvPr>
          <p:cNvSpPr txBox="1"/>
          <p:nvPr/>
        </p:nvSpPr>
        <p:spPr>
          <a:xfrm>
            <a:off x="122663" y="5955673"/>
            <a:ext cx="1194667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Princip – </a:t>
            </a: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Genmelding på 2 trinnet viser 12-15. Spring til 3 trinnet viser 16-18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86BEEB7-519C-3B83-91C5-8B737A872C44}"/>
              </a:ext>
            </a:extLst>
          </p:cNvPr>
          <p:cNvSpPr txBox="1"/>
          <p:nvPr/>
        </p:nvSpPr>
        <p:spPr>
          <a:xfrm>
            <a:off x="4531168" y="4448464"/>
            <a:ext cx="49451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♠︎ KD8</a:t>
            </a:r>
            <a:r>
              <a:rPr lang="da-DK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♥︎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da-DK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 EK10653 </a:t>
            </a:r>
            <a:r>
              <a:rPr lang="da-DK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 </a:t>
            </a:r>
            <a:r>
              <a:rPr lang="da-DK" sz="2800" b="1" dirty="0">
                <a:latin typeface="Arial" panose="020B0604020202020204" pitchFamily="34" charset="0"/>
                <a:cs typeface="Arial" panose="020B0604020202020204" pitchFamily="34" charset="0"/>
              </a:rPr>
              <a:t>ED3</a:t>
            </a:r>
          </a:p>
        </p:txBody>
      </p:sp>
    </p:spTree>
    <p:extLst>
      <p:ext uri="{BB962C8B-B14F-4D97-AF65-F5344CB8AC3E}">
        <p14:creationId xmlns:p14="http://schemas.microsoft.com/office/powerpoint/2010/main" val="354238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26086</TotalTime>
  <Words>2053</Words>
  <Application>Microsoft Macintosh PowerPoint</Application>
  <PresentationFormat>Widescreen</PresentationFormat>
  <Paragraphs>450</Paragraphs>
  <Slides>33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33</vt:i4>
      </vt:variant>
    </vt:vector>
  </HeadingPairs>
  <TitlesOfParts>
    <vt:vector size="37" baseType="lpstr">
      <vt:lpstr>Arial</vt:lpstr>
      <vt:lpstr>Calibri</vt:lpstr>
      <vt:lpstr>Gill Sans MT</vt:lpstr>
      <vt:lpstr>Galleri</vt:lpstr>
      <vt:lpstr>De Grundlæggende aftaler i Moderne bridge  </vt:lpstr>
      <vt:lpstr>Hvorfor dette emne</vt:lpstr>
      <vt:lpstr>Åbners første melding</vt:lpstr>
      <vt:lpstr>Hvad åbner du med? </vt:lpstr>
      <vt:lpstr>PRINCIPper for en balanceret åbningshånd</vt:lpstr>
      <vt:lpstr>PRINCIPper for en ubalanceret åbningshånd</vt:lpstr>
      <vt:lpstr>Svarers genmelding i NT</vt:lpstr>
      <vt:lpstr>Åbners anden melding Hvornår er der krav til at svare skal melde?</vt:lpstr>
      <vt:lpstr>Åbners anden melding Genmelding af egen farve</vt:lpstr>
      <vt:lpstr>Åbners anden melding Genmelding 1NT</vt:lpstr>
      <vt:lpstr>Genmelding 1NT Et kursistspørgsmål!</vt:lpstr>
      <vt:lpstr>1x – 1y – 1NT Er svaret på spørgsmålet!</vt:lpstr>
      <vt:lpstr>1x – 1y – 1NT Svarene efter syds 2 klør der er invitation til udgang</vt:lpstr>
      <vt:lpstr>1x – 1y – 1NT Åbners melding efter 2 ruder - udgangskrav </vt:lpstr>
      <vt:lpstr>Spørgsmål til 1X – 1Y – 1NT ?</vt:lpstr>
      <vt:lpstr>Ny farve på tretrinnet Et kursistspørgsmål  </vt:lpstr>
      <vt:lpstr>Ny farve på tretrinnet Antal point</vt:lpstr>
      <vt:lpstr>Svarers nye farve på tretrinnet Er også altid udgangskrav</vt:lpstr>
      <vt:lpstr>4. Farve krav  </vt:lpstr>
      <vt:lpstr>Introduktion til 4. farvekrav - Light</vt:lpstr>
      <vt:lpstr>4. Farve krav </vt:lpstr>
      <vt:lpstr>4. Farve krav  Åbners Svar  </vt:lpstr>
      <vt:lpstr>4. Farve krav  Åbners Svar  </vt:lpstr>
      <vt:lpstr>4. Farve krav  Åbners Svar  </vt:lpstr>
      <vt:lpstr>4. Farve krav </vt:lpstr>
      <vt:lpstr>4. Farve krav </vt:lpstr>
      <vt:lpstr>4. Farve krav  Når man er stærk med længde i den 4. farve </vt:lpstr>
      <vt:lpstr>4. Farve krav  4. Farve på et trinnet </vt:lpstr>
      <vt:lpstr>4. Farvekrav Spørgsmål</vt:lpstr>
      <vt:lpstr>Svarers anden melding Alt andet end 4. farvekrav  </vt:lpstr>
      <vt:lpstr>Svarers anden melding Krav eller ikke krav?</vt:lpstr>
      <vt:lpstr>Svarers anden melding Krav eller ikke krav?</vt:lpstr>
      <vt:lpstr>Spørgsmål til denne første del af et godt grundsystem?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til sæsonens sidste modul</dc:title>
  <dc:creator>Michael Staub</dc:creator>
  <cp:lastModifiedBy>Michael Staub</cp:lastModifiedBy>
  <cp:revision>48</cp:revision>
  <dcterms:created xsi:type="dcterms:W3CDTF">2019-02-24T09:27:36Z</dcterms:created>
  <dcterms:modified xsi:type="dcterms:W3CDTF">2023-06-28T13:39:36Z</dcterms:modified>
</cp:coreProperties>
</file>