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1"/>
  </p:notesMasterIdLst>
  <p:sldIdLst>
    <p:sldId id="467" r:id="rId2"/>
    <p:sldId id="628" r:id="rId3"/>
    <p:sldId id="629" r:id="rId4"/>
    <p:sldId id="598" r:id="rId5"/>
    <p:sldId id="456" r:id="rId6"/>
    <p:sldId id="587" r:id="rId7"/>
    <p:sldId id="588" r:id="rId8"/>
    <p:sldId id="599" r:id="rId9"/>
    <p:sldId id="457" r:id="rId10"/>
    <p:sldId id="537" r:id="rId11"/>
    <p:sldId id="602" r:id="rId12"/>
    <p:sldId id="451" r:id="rId13"/>
    <p:sldId id="600" r:id="rId14"/>
    <p:sldId id="601" r:id="rId15"/>
    <p:sldId id="617" r:id="rId16"/>
    <p:sldId id="621" r:id="rId17"/>
    <p:sldId id="452" r:id="rId18"/>
    <p:sldId id="472" r:id="rId19"/>
    <p:sldId id="473" r:id="rId20"/>
    <p:sldId id="474" r:id="rId21"/>
    <p:sldId id="540" r:id="rId22"/>
    <p:sldId id="544" r:id="rId23"/>
    <p:sldId id="550" r:id="rId24"/>
    <p:sldId id="583" r:id="rId25"/>
    <p:sldId id="615" r:id="rId26"/>
    <p:sldId id="616" r:id="rId27"/>
    <p:sldId id="565" r:id="rId28"/>
    <p:sldId id="566" r:id="rId29"/>
    <p:sldId id="567" r:id="rId30"/>
    <p:sldId id="568" r:id="rId31"/>
    <p:sldId id="569" r:id="rId32"/>
    <p:sldId id="603" r:id="rId33"/>
    <p:sldId id="560" r:id="rId34"/>
    <p:sldId id="586" r:id="rId35"/>
    <p:sldId id="625" r:id="rId36"/>
    <p:sldId id="604" r:id="rId37"/>
    <p:sldId id="455" r:id="rId38"/>
    <p:sldId id="475" r:id="rId39"/>
    <p:sldId id="605" r:id="rId40"/>
    <p:sldId id="477" r:id="rId41"/>
    <p:sldId id="606" r:id="rId42"/>
    <p:sldId id="458" r:id="rId43"/>
    <p:sldId id="459" r:id="rId44"/>
    <p:sldId id="460" r:id="rId45"/>
    <p:sldId id="461" r:id="rId46"/>
    <p:sldId id="463" r:id="rId47"/>
    <p:sldId id="464" r:id="rId48"/>
    <p:sldId id="465" r:id="rId49"/>
    <p:sldId id="466" r:id="rId50"/>
    <p:sldId id="417" r:id="rId51"/>
    <p:sldId id="485" r:id="rId52"/>
    <p:sldId id="558" r:id="rId53"/>
    <p:sldId id="559" r:id="rId54"/>
    <p:sldId id="595" r:id="rId55"/>
    <p:sldId id="562" r:id="rId56"/>
    <p:sldId id="607" r:id="rId57"/>
    <p:sldId id="608" r:id="rId58"/>
    <p:sldId id="609" r:id="rId59"/>
    <p:sldId id="564" r:id="rId60"/>
    <p:sldId id="484" r:id="rId61"/>
    <p:sldId id="610" r:id="rId62"/>
    <p:sldId id="547" r:id="rId63"/>
    <p:sldId id="596" r:id="rId64"/>
    <p:sldId id="597" r:id="rId65"/>
    <p:sldId id="611" r:id="rId66"/>
    <p:sldId id="444" r:id="rId67"/>
    <p:sldId id="626" r:id="rId68"/>
    <p:sldId id="627" r:id="rId69"/>
    <p:sldId id="407" r:id="rId70"/>
    <p:sldId id="612" r:id="rId71"/>
    <p:sldId id="478" r:id="rId72"/>
    <p:sldId id="481" r:id="rId73"/>
    <p:sldId id="482" r:id="rId74"/>
    <p:sldId id="479" r:id="rId75"/>
    <p:sldId id="483" r:id="rId76"/>
    <p:sldId id="480" r:id="rId77"/>
    <p:sldId id="486" r:id="rId78"/>
    <p:sldId id="613" r:id="rId79"/>
    <p:sldId id="549" r:id="rId80"/>
    <p:sldId id="541" r:id="rId81"/>
    <p:sldId id="578" r:id="rId82"/>
    <p:sldId id="579" r:id="rId83"/>
    <p:sldId id="614" r:id="rId84"/>
    <p:sldId id="582" r:id="rId85"/>
    <p:sldId id="581" r:id="rId86"/>
    <p:sldId id="577" r:id="rId87"/>
    <p:sldId id="592" r:id="rId88"/>
    <p:sldId id="593" r:id="rId89"/>
    <p:sldId id="594" r:id="rId90"/>
    <p:sldId id="551" r:id="rId91"/>
    <p:sldId id="570" r:id="rId92"/>
    <p:sldId id="571" r:id="rId93"/>
    <p:sldId id="572" r:id="rId94"/>
    <p:sldId id="573" r:id="rId95"/>
    <p:sldId id="574" r:id="rId96"/>
    <p:sldId id="575" r:id="rId97"/>
    <p:sldId id="576" r:id="rId98"/>
    <p:sldId id="619" r:id="rId99"/>
    <p:sldId id="620" r:id="rId100"/>
    <p:sldId id="507" r:id="rId101"/>
    <p:sldId id="509" r:id="rId102"/>
    <p:sldId id="511" r:id="rId103"/>
    <p:sldId id="623" r:id="rId104"/>
    <p:sldId id="622" r:id="rId105"/>
    <p:sldId id="535" r:id="rId106"/>
    <p:sldId id="529" r:id="rId107"/>
    <p:sldId id="624" r:id="rId108"/>
    <p:sldId id="530" r:id="rId109"/>
    <p:sldId id="618" r:id="rId1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ib1IBUNFnO/WPaKa70vILg==" hashData="CVLXVW05nezjCbReAY0B0DHKwcYifXpEnooz1GegAgrD4t0uQze2Z5gtHG6x9daJFYCmLIdmSZCA/Fj1ttilm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Mørkt layou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6"/>
    <p:restoredTop sz="91411"/>
  </p:normalViewPr>
  <p:slideViewPr>
    <p:cSldViewPr snapToGrid="0" snapToObjects="1">
      <p:cViewPr varScale="1">
        <p:scale>
          <a:sx n="115" d="100"/>
          <a:sy n="115" d="100"/>
        </p:scale>
        <p:origin x="8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206963-2024-9C45-AE67-1077162C7610}" type="datetimeFigureOut">
              <a:rPr lang="da-DK" smtClean="0"/>
              <a:t>28.06.2023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4A7D1C-6CD1-D442-8457-26263C246BD5}" type="slidenum">
              <a:rPr lang="da-DK" smtClean="0"/>
              <a:t>‹nr.›</a:t>
            </a:fld>
            <a:endParaRPr lang="da-DK"/>
          </a:p>
        </p:txBody>
      </p:sp>
    </p:spTree>
    <p:extLst>
      <p:ext uri="{BB962C8B-B14F-4D97-AF65-F5344CB8AC3E}">
        <p14:creationId xmlns:p14="http://schemas.microsoft.com/office/powerpoint/2010/main" val="285381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37</a:t>
            </a:fld>
            <a:endParaRPr lang="da-DK"/>
          </a:p>
        </p:txBody>
      </p:sp>
    </p:spTree>
    <p:extLst>
      <p:ext uri="{BB962C8B-B14F-4D97-AF65-F5344CB8AC3E}">
        <p14:creationId xmlns:p14="http://schemas.microsoft.com/office/powerpoint/2010/main" val="4144247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76</a:t>
            </a:fld>
            <a:endParaRPr lang="da-DK"/>
          </a:p>
        </p:txBody>
      </p:sp>
    </p:spTree>
    <p:extLst>
      <p:ext uri="{BB962C8B-B14F-4D97-AF65-F5344CB8AC3E}">
        <p14:creationId xmlns:p14="http://schemas.microsoft.com/office/powerpoint/2010/main" val="2198208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38</a:t>
            </a:fld>
            <a:endParaRPr lang="da-DK"/>
          </a:p>
        </p:txBody>
      </p:sp>
    </p:spTree>
    <p:extLst>
      <p:ext uri="{BB962C8B-B14F-4D97-AF65-F5344CB8AC3E}">
        <p14:creationId xmlns:p14="http://schemas.microsoft.com/office/powerpoint/2010/main" val="1248691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NS4, kap 8 side</a:t>
            </a:r>
            <a:r>
              <a:rPr lang="da-DK" baseline="0" dirty="0"/>
              <a:t> 89</a:t>
            </a:r>
            <a:endParaRPr lang="da-DK" dirty="0"/>
          </a:p>
        </p:txBody>
      </p:sp>
      <p:sp>
        <p:nvSpPr>
          <p:cNvPr id="4" name="Pladsholder til diasnummer 3"/>
          <p:cNvSpPr>
            <a:spLocks noGrp="1"/>
          </p:cNvSpPr>
          <p:nvPr>
            <p:ph type="sldNum" sz="quarter" idx="10"/>
          </p:nvPr>
        </p:nvSpPr>
        <p:spPr/>
        <p:txBody>
          <a:bodyPr/>
          <a:lstStyle/>
          <a:p>
            <a:fld id="{9C603F0B-C772-4887-AD3D-A62817632069}" type="slidenum">
              <a:rPr lang="da-DK" smtClean="0"/>
              <a:pPr/>
              <a:t>48</a:t>
            </a:fld>
            <a:endParaRPr lang="da-DK"/>
          </a:p>
        </p:txBody>
      </p:sp>
    </p:spTree>
    <p:extLst>
      <p:ext uri="{BB962C8B-B14F-4D97-AF65-F5344CB8AC3E}">
        <p14:creationId xmlns:p14="http://schemas.microsoft.com/office/powerpoint/2010/main" val="3129906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50</a:t>
            </a:fld>
            <a:endParaRPr lang="da-DK"/>
          </a:p>
        </p:txBody>
      </p:sp>
    </p:spTree>
    <p:extLst>
      <p:ext uri="{BB962C8B-B14F-4D97-AF65-F5344CB8AC3E}">
        <p14:creationId xmlns:p14="http://schemas.microsoft.com/office/powerpoint/2010/main" val="3411910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71</a:t>
            </a:fld>
            <a:endParaRPr lang="da-DK"/>
          </a:p>
        </p:txBody>
      </p:sp>
    </p:spTree>
    <p:extLst>
      <p:ext uri="{BB962C8B-B14F-4D97-AF65-F5344CB8AC3E}">
        <p14:creationId xmlns:p14="http://schemas.microsoft.com/office/powerpoint/2010/main" val="2116504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72</a:t>
            </a:fld>
            <a:endParaRPr lang="da-DK"/>
          </a:p>
        </p:txBody>
      </p:sp>
    </p:spTree>
    <p:extLst>
      <p:ext uri="{BB962C8B-B14F-4D97-AF65-F5344CB8AC3E}">
        <p14:creationId xmlns:p14="http://schemas.microsoft.com/office/powerpoint/2010/main" val="4120641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73</a:t>
            </a:fld>
            <a:endParaRPr lang="da-DK"/>
          </a:p>
        </p:txBody>
      </p:sp>
    </p:spTree>
    <p:extLst>
      <p:ext uri="{BB962C8B-B14F-4D97-AF65-F5344CB8AC3E}">
        <p14:creationId xmlns:p14="http://schemas.microsoft.com/office/powerpoint/2010/main" val="4113740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74</a:t>
            </a:fld>
            <a:endParaRPr lang="da-DK"/>
          </a:p>
        </p:txBody>
      </p:sp>
    </p:spTree>
    <p:extLst>
      <p:ext uri="{BB962C8B-B14F-4D97-AF65-F5344CB8AC3E}">
        <p14:creationId xmlns:p14="http://schemas.microsoft.com/office/powerpoint/2010/main" val="2870169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a:t>NS4, kap 8, side 86</a:t>
            </a:r>
          </a:p>
        </p:txBody>
      </p:sp>
      <p:sp>
        <p:nvSpPr>
          <p:cNvPr id="4" name="Pladsholder til diasnummer 3"/>
          <p:cNvSpPr>
            <a:spLocks noGrp="1"/>
          </p:cNvSpPr>
          <p:nvPr>
            <p:ph type="sldNum" sz="quarter" idx="10"/>
          </p:nvPr>
        </p:nvSpPr>
        <p:spPr/>
        <p:txBody>
          <a:bodyPr/>
          <a:lstStyle/>
          <a:p>
            <a:fld id="{9C603F0B-C772-4887-AD3D-A62817632069}" type="slidenum">
              <a:rPr lang="da-DK" smtClean="0"/>
              <a:pPr/>
              <a:t>75</a:t>
            </a:fld>
            <a:endParaRPr lang="da-DK"/>
          </a:p>
        </p:txBody>
      </p:sp>
    </p:spTree>
    <p:extLst>
      <p:ext uri="{BB962C8B-B14F-4D97-AF65-F5344CB8AC3E}">
        <p14:creationId xmlns:p14="http://schemas.microsoft.com/office/powerpoint/2010/main" val="398974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a-DK"/>
              <a:t>Klik for at redigere titeltypografien i masteren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6C0B8057-D946-DD44-A14F-5CB8A4C69A28}" type="datetimeFigureOut">
              <a:rPr lang="da-DK" smtClean="0"/>
              <a:t>28.06.2023</a:t>
            </a:fld>
            <a:endParaRPr lang="da-DK"/>
          </a:p>
        </p:txBody>
      </p:sp>
      <p:sp>
        <p:nvSpPr>
          <p:cNvPr id="5" name="Footer Placeholder 4"/>
          <p:cNvSpPr>
            <a:spLocks noGrp="1"/>
          </p:cNvSpPr>
          <p:nvPr>
            <p:ph type="ftr" sz="quarter" idx="11"/>
          </p:nvPr>
        </p:nvSpPr>
        <p:spPr>
          <a:xfrm>
            <a:off x="2416500" y="329307"/>
            <a:ext cx="4973915" cy="309201"/>
          </a:xfrm>
        </p:spPr>
        <p:txBody>
          <a:bodyPr/>
          <a:lstStyle/>
          <a:p>
            <a:endParaRPr lang="da-DK"/>
          </a:p>
        </p:txBody>
      </p:sp>
      <p:sp>
        <p:nvSpPr>
          <p:cNvPr id="6" name="Slide Number Placeholder 5"/>
          <p:cNvSpPr>
            <a:spLocks noGrp="1"/>
          </p:cNvSpPr>
          <p:nvPr>
            <p:ph type="sldNum" sz="quarter" idx="12"/>
          </p:nvPr>
        </p:nvSpPr>
        <p:spPr>
          <a:xfrm>
            <a:off x="1437664" y="798973"/>
            <a:ext cx="811019" cy="503578"/>
          </a:xfrm>
        </p:spPr>
        <p:txBody>
          <a:bodyPr/>
          <a:lstStyle/>
          <a:p>
            <a:fld id="{01D36882-F31C-354F-A5B3-1C8D7A56E73A}" type="slidenum">
              <a:rPr lang="da-DK" smtClean="0"/>
              <a:t>‹nr.›</a:t>
            </a:fld>
            <a:endParaRPr lang="da-DK"/>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344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6C0B8057-D946-DD44-A14F-5CB8A4C69A28}" type="datetimeFigureOut">
              <a:rPr lang="da-DK" smtClean="0"/>
              <a:t>28.06.2023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1D36882-F31C-354F-A5B3-1C8D7A56E73A}" type="slidenum">
              <a:rPr lang="da-DK" smtClean="0"/>
              <a:t>‹nr.›</a:t>
            </a:fld>
            <a:endParaRPr lang="da-DK"/>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88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6C0B8057-D946-DD44-A14F-5CB8A4C69A28}" type="datetimeFigureOut">
              <a:rPr lang="da-DK" smtClean="0"/>
              <a:t>28.06.2023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1D36882-F31C-354F-A5B3-1C8D7A56E73A}" type="slidenum">
              <a:rPr lang="da-DK" smtClean="0"/>
              <a:t>‹nr.›</a:t>
            </a:fld>
            <a:endParaRPr lang="da-DK"/>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681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ncho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6C0B8057-D946-DD44-A14F-5CB8A4C69A28}" type="datetimeFigureOut">
              <a:rPr lang="da-DK" smtClean="0"/>
              <a:t>28.06.2023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1D36882-F31C-354F-A5B3-1C8D7A56E73A}" type="slidenum">
              <a:rPr lang="da-DK" smtClean="0"/>
              <a:t>‹nr.›</a:t>
            </a:fld>
            <a:endParaRPr lang="da-DK"/>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8401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a-DK"/>
              <a:t>Klik for at redigere titeltypografien i masteren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6C0B8057-D946-DD44-A14F-5CB8A4C69A28}" type="datetimeFigureOut">
              <a:rPr lang="da-DK" smtClean="0"/>
              <a:t>28.06.2023</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1D36882-F31C-354F-A5B3-1C8D7A56E73A}" type="slidenum">
              <a:rPr lang="da-DK" smtClean="0"/>
              <a:t>‹nr.›</a:t>
            </a:fld>
            <a:endParaRPr lang="da-DK"/>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361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fld id="{6C0B8057-D946-DD44-A14F-5CB8A4C69A28}" type="datetimeFigureOut">
              <a:rPr lang="da-DK" smtClean="0"/>
              <a:t>28.06.2023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1D36882-F31C-354F-A5B3-1C8D7A56E73A}" type="slidenum">
              <a:rPr lang="da-DK" smtClean="0"/>
              <a:t>‹nr.›</a:t>
            </a:fld>
            <a:endParaRPr lang="da-DK"/>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5728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da-DK"/>
              <a:t>Rediger teksttypografien i masteren
Andet niveau
Tredje niveau
Fjerde niveau
Femte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
Andet niveau
Tredje niveau
Fjerde niveau
Femte niveau</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da-DK"/>
              <a:t>Rediger teksttypografien i masteren
Andet niveau
Tredje niveau
Fjerde niveau
Femte niveau</a:t>
            </a:r>
            <a:endParaRPr lang="en-US" dirty="0"/>
          </a:p>
        </p:txBody>
      </p:sp>
      <p:sp>
        <p:nvSpPr>
          <p:cNvPr id="7" name="Date Placeholder 6"/>
          <p:cNvSpPr>
            <a:spLocks noGrp="1"/>
          </p:cNvSpPr>
          <p:nvPr>
            <p:ph type="dt" sz="half" idx="10"/>
          </p:nvPr>
        </p:nvSpPr>
        <p:spPr/>
        <p:txBody>
          <a:bodyPr/>
          <a:lstStyle/>
          <a:p>
            <a:fld id="{6C0B8057-D946-DD44-A14F-5CB8A4C69A28}" type="datetimeFigureOut">
              <a:rPr lang="da-DK" smtClean="0"/>
              <a:t>28.06.2023</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01D36882-F31C-354F-A5B3-1C8D7A56E73A}" type="slidenum">
              <a:rPr lang="da-DK" smtClean="0"/>
              <a:t>‹nr.›</a:t>
            </a:fld>
            <a:endParaRPr lang="da-DK"/>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738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6C0B8057-D946-DD44-A14F-5CB8A4C69A28}" type="datetimeFigureOut">
              <a:rPr lang="da-DK" smtClean="0"/>
              <a:t>28.06.2023</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01D36882-F31C-354F-A5B3-1C8D7A56E73A}" type="slidenum">
              <a:rPr lang="da-DK" smtClean="0"/>
              <a:t>‹nr.›</a:t>
            </a:fld>
            <a:endParaRPr lang="da-DK"/>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222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0B8057-D946-DD44-A14F-5CB8A4C69A28}" type="datetimeFigureOut">
              <a:rPr lang="da-DK" smtClean="0"/>
              <a:t>28.06.2023</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01D36882-F31C-354F-A5B3-1C8D7A56E73A}" type="slidenum">
              <a:rPr lang="da-DK" smtClean="0"/>
              <a:t>‹nr.›</a:t>
            </a:fld>
            <a:endParaRPr lang="da-DK"/>
          </a:p>
        </p:txBody>
      </p:sp>
    </p:spTree>
    <p:extLst>
      <p:ext uri="{BB962C8B-B14F-4D97-AF65-F5344CB8AC3E}">
        <p14:creationId xmlns:p14="http://schemas.microsoft.com/office/powerpoint/2010/main" val="2361839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a-DK"/>
              <a:t>Rediger teksttypografien i masteren
Andet niveau
Tredje niveau
Fjerde niveau
Femte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fld id="{6C0B8057-D946-DD44-A14F-5CB8A4C69A28}" type="datetimeFigureOut">
              <a:rPr lang="da-DK" smtClean="0"/>
              <a:t>28.06.2023</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1D36882-F31C-354F-A5B3-1C8D7A56E73A}" type="slidenum">
              <a:rPr lang="da-DK" smtClean="0"/>
              <a:t>‹nr.›</a:t>
            </a:fld>
            <a:endParaRPr lang="da-DK"/>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820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C0B8057-D946-DD44-A14F-5CB8A4C69A28}" type="datetimeFigureOut">
              <a:rPr lang="da-DK" smtClean="0"/>
              <a:t>28.06.2023</a:t>
            </a:fld>
            <a:endParaRPr lang="da-DK"/>
          </a:p>
        </p:txBody>
      </p:sp>
      <p:sp>
        <p:nvSpPr>
          <p:cNvPr id="6" name="Footer Placeholder 5"/>
          <p:cNvSpPr>
            <a:spLocks noGrp="1"/>
          </p:cNvSpPr>
          <p:nvPr>
            <p:ph type="ftr" sz="quarter" idx="11"/>
          </p:nvPr>
        </p:nvSpPr>
        <p:spPr>
          <a:xfrm>
            <a:off x="1447382" y="318640"/>
            <a:ext cx="5541004" cy="320931"/>
          </a:xfrm>
        </p:spPr>
        <p:txBody>
          <a:bodyPr/>
          <a:lstStyle/>
          <a:p>
            <a:endParaRPr lang="da-DK"/>
          </a:p>
        </p:txBody>
      </p:sp>
      <p:sp>
        <p:nvSpPr>
          <p:cNvPr id="7" name="Slide Number Placeholder 6"/>
          <p:cNvSpPr>
            <a:spLocks noGrp="1"/>
          </p:cNvSpPr>
          <p:nvPr>
            <p:ph type="sldNum" sz="quarter" idx="12"/>
          </p:nvPr>
        </p:nvSpPr>
        <p:spPr/>
        <p:txBody>
          <a:bodyPr/>
          <a:lstStyle/>
          <a:p>
            <a:fld id="{01D36882-F31C-354F-A5B3-1C8D7A56E73A}" type="slidenum">
              <a:rPr lang="da-DK" smtClean="0"/>
              <a:t>‹nr.›</a:t>
            </a:fld>
            <a:endParaRPr lang="da-DK"/>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4331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C0B8057-D946-DD44-A14F-5CB8A4C69A28}" type="datetimeFigureOut">
              <a:rPr lang="da-DK" smtClean="0"/>
              <a:t>28.06.2023</a:t>
            </a:fld>
            <a:endParaRPr lang="da-DK"/>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1D36882-F31C-354F-A5B3-1C8D7A56E73A}" type="slidenum">
              <a:rPr lang="da-DK" smtClean="0"/>
              <a:t>‹nr.›</a:t>
            </a:fld>
            <a:endParaRPr lang="da-DK"/>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921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365BD-5059-7F46-BAA2-1F2EA16B07FD}"/>
              </a:ext>
            </a:extLst>
          </p:cNvPr>
          <p:cNvSpPr>
            <a:spLocks noGrp="1"/>
          </p:cNvSpPr>
          <p:nvPr>
            <p:ph type="ctrTitle"/>
          </p:nvPr>
        </p:nvSpPr>
        <p:spPr>
          <a:xfrm>
            <a:off x="5770072" y="337931"/>
            <a:ext cx="4966432" cy="3003754"/>
          </a:xfrm>
        </p:spPr>
        <p:txBody>
          <a:bodyPr>
            <a:noAutofit/>
          </a:bodyPr>
          <a:lstStyle/>
          <a:p>
            <a:br>
              <a:rPr lang="da-DK" sz="4000" dirty="0"/>
            </a:br>
            <a:r>
              <a:rPr lang="da-DK" sz="3600" b="1" dirty="0"/>
              <a:t>Doblinger</a:t>
            </a:r>
            <a:br>
              <a:rPr lang="da-DK" sz="3600" b="1" dirty="0"/>
            </a:br>
            <a:br>
              <a:rPr lang="da-DK" sz="3600" b="1" dirty="0"/>
            </a:br>
            <a:r>
              <a:rPr lang="da-DK" sz="3600" b="1" dirty="0"/>
              <a:t>defensive aftaler </a:t>
            </a:r>
            <a:br>
              <a:rPr lang="da-DK" sz="3600" b="1" dirty="0"/>
            </a:br>
            <a:br>
              <a:rPr lang="da-DK" sz="3600" b="1" dirty="0"/>
            </a:br>
            <a:r>
              <a:rPr lang="da-DK" sz="3600" b="1" dirty="0"/>
              <a:t>balancering</a:t>
            </a:r>
            <a:endParaRPr lang="da-DK" sz="3600" dirty="0"/>
          </a:p>
        </p:txBody>
      </p:sp>
      <p:sp>
        <p:nvSpPr>
          <p:cNvPr id="3" name="Undertitel 2">
            <a:extLst>
              <a:ext uri="{FF2B5EF4-FFF2-40B4-BE49-F238E27FC236}">
                <a16:creationId xmlns:a16="http://schemas.microsoft.com/office/drawing/2014/main" id="{DD752DCA-AEFB-8A41-95B3-B258CFDB3877}"/>
              </a:ext>
            </a:extLst>
          </p:cNvPr>
          <p:cNvSpPr>
            <a:spLocks noGrp="1"/>
          </p:cNvSpPr>
          <p:nvPr>
            <p:ph type="subTitle" idx="1"/>
          </p:nvPr>
        </p:nvSpPr>
        <p:spPr>
          <a:xfrm>
            <a:off x="5770074" y="4105071"/>
            <a:ext cx="4972063" cy="1036775"/>
          </a:xfrm>
        </p:spPr>
        <p:txBody>
          <a:bodyPr>
            <a:normAutofit/>
          </a:bodyPr>
          <a:lstStyle/>
          <a:p>
            <a:r>
              <a:rPr lang="da-DK" b="1" dirty="0"/>
              <a:t>Måske de mest nødvendige  aftaler at få styr på i bridge! </a:t>
            </a:r>
          </a:p>
        </p:txBody>
      </p:sp>
      <p:pic>
        <p:nvPicPr>
          <p:cNvPr id="5" name="Picture 2">
            <a:extLst>
              <a:ext uri="{FF2B5EF4-FFF2-40B4-BE49-F238E27FC236}">
                <a16:creationId xmlns:a16="http://schemas.microsoft.com/office/drawing/2014/main" id="{B68A7E3D-A3C7-EE48-B167-F1481DB5FD62}"/>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9027" y="337930"/>
            <a:ext cx="5158408" cy="489005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23464628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by="(-#ppt_w*2)" calcmode="lin" valueType="num">
                                      <p:cBhvr rctx="PPT">
                                        <p:cTn id="15" dur="500" autoRev="1" fill="hold">
                                          <p:stCondLst>
                                            <p:cond delay="0"/>
                                          </p:stCondLst>
                                        </p:cTn>
                                        <p:tgtEl>
                                          <p:spTgt spid="2"/>
                                        </p:tgtEl>
                                        <p:attrNameLst>
                                          <p:attrName>ppt_w</p:attrName>
                                        </p:attrNameLst>
                                      </p:cBhvr>
                                    </p:anim>
                                    <p:anim by="(#ppt_w*0.50)" calcmode="lin" valueType="num">
                                      <p:cBhvr>
                                        <p:cTn id="16" dur="500" decel="50000" autoRev="1" fill="hold">
                                          <p:stCondLst>
                                            <p:cond delay="0"/>
                                          </p:stCondLst>
                                        </p:cTn>
                                        <p:tgtEl>
                                          <p:spTgt spid="2"/>
                                        </p:tgtEl>
                                        <p:attrNameLst>
                                          <p:attrName>ppt_x</p:attrName>
                                        </p:attrNameLst>
                                      </p:cBhvr>
                                    </p:anim>
                                    <p:anim from="(-#ppt_h/2)" to="(#ppt_y)" calcmode="lin" valueType="num">
                                      <p:cBhvr>
                                        <p:cTn id="17" dur="1000" fill="hold">
                                          <p:stCondLst>
                                            <p:cond delay="0"/>
                                          </p:stCondLst>
                                        </p:cTn>
                                        <p:tgtEl>
                                          <p:spTgt spid="2"/>
                                        </p:tgtEl>
                                        <p:attrNameLst>
                                          <p:attrName>ppt_y</p:attrName>
                                        </p:attrNameLst>
                                      </p:cBhvr>
                                    </p:anim>
                                    <p:animRot by="21600000">
                                      <p:cBhvr>
                                        <p:cTn id="18" dur="1000" fill="hold">
                                          <p:stCondLst>
                                            <p:cond delay="0"/>
                                          </p:stCondLst>
                                        </p:cTn>
                                        <p:tgtEl>
                                          <p:spTgt spid="2"/>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strips(downLeft)">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190949-BA2C-4146-B53E-0056BB1EC361}"/>
              </a:ext>
            </a:extLst>
          </p:cNvPr>
          <p:cNvSpPr>
            <a:spLocks noGrp="1"/>
          </p:cNvSpPr>
          <p:nvPr>
            <p:ph type="title"/>
          </p:nvPr>
        </p:nvSpPr>
        <p:spPr/>
        <p:txBody>
          <a:bodyPr/>
          <a:lstStyle/>
          <a:p>
            <a:r>
              <a:rPr lang="da-DK" b="1" dirty="0"/>
              <a:t>En vurdering efter taberberegningen</a:t>
            </a:r>
            <a:br>
              <a:rPr lang="da-DK" b="1" dirty="0"/>
            </a:br>
            <a:r>
              <a:rPr lang="da-DK" dirty="0"/>
              <a:t>efter 1</a:t>
            </a:r>
            <a:r>
              <a:rPr lang="da-DK" sz="3200" dirty="0">
                <a:solidFill>
                  <a:srgbClr val="FF0000"/>
                </a:solidFill>
                <a:ea typeface="Apple Symbols" panose="02000000000000000000" pitchFamily="2" charset="-79"/>
                <a:cs typeface="Apple Symbols" panose="02000000000000000000" pitchFamily="2" charset="-79"/>
              </a:rPr>
              <a:t>♥︎ </a:t>
            </a:r>
            <a:r>
              <a:rPr lang="da-DK" sz="3200" dirty="0">
                <a:ea typeface="Apple Symbols" panose="02000000000000000000" pitchFamily="2" charset="-79"/>
                <a:cs typeface="Apple Symbols" panose="02000000000000000000" pitchFamily="2" charset="-79"/>
              </a:rPr>
              <a:t>︎og 2</a:t>
            </a:r>
            <a:r>
              <a:rPr lang="da-DK" sz="3200" dirty="0">
                <a:solidFill>
                  <a:srgbClr val="FF0000"/>
                </a:solidFill>
                <a:ea typeface="Apple Symbols" panose="02000000000000000000" pitchFamily="2" charset="-79"/>
                <a:cs typeface="Apple Symbols" panose="02000000000000000000" pitchFamily="2" charset="-79"/>
              </a:rPr>
              <a:t>♥︎ </a:t>
            </a:r>
            <a:r>
              <a:rPr lang="da-DK" sz="3200" dirty="0">
                <a:ea typeface="Apple Symbols" panose="02000000000000000000" pitchFamily="2" charset="-79"/>
                <a:cs typeface="Apple Symbols" panose="02000000000000000000" pitchFamily="2" charset="-79"/>
              </a:rPr>
              <a:t>fra makker</a:t>
            </a:r>
            <a:endParaRPr lang="da-DK" dirty="0"/>
          </a:p>
        </p:txBody>
      </p:sp>
      <p:sp>
        <p:nvSpPr>
          <p:cNvPr id="5" name="Tekstfelt 4">
            <a:extLst>
              <a:ext uri="{FF2B5EF4-FFF2-40B4-BE49-F238E27FC236}">
                <a16:creationId xmlns:a16="http://schemas.microsoft.com/office/drawing/2014/main" id="{114349A2-B6EE-1D46-92A4-DC452C75724E}"/>
              </a:ext>
            </a:extLst>
          </p:cNvPr>
          <p:cNvSpPr txBox="1"/>
          <p:nvPr/>
        </p:nvSpPr>
        <p:spPr>
          <a:xfrm>
            <a:off x="5857458" y="1938387"/>
            <a:ext cx="5784574"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ea typeface="Apple Symbols" panose="02000000000000000000" pitchFamily="2" charset="-79"/>
                <a:cs typeface="Apple Symbols" panose="02000000000000000000" pitchFamily="2" charset="-79"/>
              </a:rPr>
              <a:t>Min hånd ♠︎ K72 </a:t>
            </a:r>
            <a:r>
              <a:rPr lang="da-DK" sz="2800" dirty="0">
                <a:solidFill>
                  <a:srgbClr val="FF0000"/>
                </a:solidFill>
                <a:ea typeface="Apple Symbols" panose="02000000000000000000" pitchFamily="2" charset="-79"/>
                <a:cs typeface="Apple Symbols" panose="02000000000000000000" pitchFamily="2" charset="-79"/>
              </a:rPr>
              <a:t>♥︎ </a:t>
            </a:r>
            <a:r>
              <a:rPr lang="da-DK" sz="2800" dirty="0">
                <a:ea typeface="Apple Symbols" panose="02000000000000000000" pitchFamily="2" charset="-79"/>
                <a:cs typeface="Apple Symbols" panose="02000000000000000000" pitchFamily="2" charset="-79"/>
              </a:rPr>
              <a:t>ED754 </a:t>
            </a:r>
            <a:r>
              <a:rPr lang="da-DK" sz="2800" dirty="0">
                <a:solidFill>
                  <a:srgbClr val="C00000"/>
                </a:solidFill>
                <a:ea typeface="Apple Symbols" panose="02000000000000000000" pitchFamily="2" charset="-79"/>
                <a:cs typeface="Apple Symbols" panose="02000000000000000000" pitchFamily="2" charset="-79"/>
              </a:rPr>
              <a:t>♦︎</a:t>
            </a:r>
            <a:r>
              <a:rPr lang="da-DK" sz="2800" dirty="0">
                <a:solidFill>
                  <a:srgbClr val="FFC000"/>
                </a:solidFill>
                <a:ea typeface="Apple Symbols" panose="02000000000000000000" pitchFamily="2" charset="-79"/>
                <a:cs typeface="Apple Symbols" panose="02000000000000000000" pitchFamily="2" charset="-79"/>
              </a:rPr>
              <a:t> </a:t>
            </a:r>
            <a:r>
              <a:rPr lang="da-DK" sz="2800" dirty="0">
                <a:ea typeface="Apple Symbols" panose="02000000000000000000" pitchFamily="2" charset="-79"/>
                <a:cs typeface="Apple Symbols" panose="02000000000000000000" pitchFamily="2" charset="-79"/>
              </a:rPr>
              <a:t>KD4 </a:t>
            </a:r>
            <a:r>
              <a:rPr lang="da-DK" sz="2800" dirty="0">
                <a:solidFill>
                  <a:srgbClr val="00B050"/>
                </a:solidFill>
                <a:ea typeface="Apple Symbols" panose="02000000000000000000" pitchFamily="2" charset="-79"/>
                <a:cs typeface="Apple Symbols" panose="02000000000000000000" pitchFamily="2" charset="-79"/>
              </a:rPr>
              <a:t>♣︎</a:t>
            </a:r>
            <a:r>
              <a:rPr lang="da-DK" sz="2800" dirty="0">
                <a:ea typeface="Apple Symbols" panose="02000000000000000000" pitchFamily="2" charset="-79"/>
                <a:cs typeface="Apple Symbols" panose="02000000000000000000" pitchFamily="2" charset="-79"/>
              </a:rPr>
              <a:t>83 </a:t>
            </a:r>
          </a:p>
          <a:p>
            <a:r>
              <a:rPr lang="da-DK" sz="2800" dirty="0">
                <a:ea typeface="Apple Symbols" panose="02000000000000000000" pitchFamily="2" charset="-79"/>
                <a:cs typeface="Apple Symbols" panose="02000000000000000000" pitchFamily="2" charset="-79"/>
              </a:rPr>
              <a:t>= 6 tabere </a:t>
            </a:r>
          </a:p>
        </p:txBody>
      </p:sp>
      <p:sp>
        <p:nvSpPr>
          <p:cNvPr id="6" name="Tekstfelt 5">
            <a:extLst>
              <a:ext uri="{FF2B5EF4-FFF2-40B4-BE49-F238E27FC236}">
                <a16:creationId xmlns:a16="http://schemas.microsoft.com/office/drawing/2014/main" id="{05F7B895-107D-1D48-BA8F-F8EEF7A9E738}"/>
              </a:ext>
            </a:extLst>
          </p:cNvPr>
          <p:cNvSpPr txBox="1"/>
          <p:nvPr/>
        </p:nvSpPr>
        <p:spPr>
          <a:xfrm>
            <a:off x="5857459" y="3008819"/>
            <a:ext cx="5784573"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ea typeface="Apple Symbols" panose="02000000000000000000" pitchFamily="2" charset="-79"/>
                <a:cs typeface="Apple Symbols" panose="02000000000000000000" pitchFamily="2" charset="-79"/>
              </a:rPr>
              <a:t>Makker har meldt 2 hjerter visende 8/9 tabere så der er i alt 14/15 tabere.</a:t>
            </a:r>
          </a:p>
        </p:txBody>
      </p:sp>
      <p:sp>
        <p:nvSpPr>
          <p:cNvPr id="7" name="Tekstfelt 6">
            <a:extLst>
              <a:ext uri="{FF2B5EF4-FFF2-40B4-BE49-F238E27FC236}">
                <a16:creationId xmlns:a16="http://schemas.microsoft.com/office/drawing/2014/main" id="{C7173049-B003-6943-9DCD-476B6F545A83}"/>
              </a:ext>
            </a:extLst>
          </p:cNvPr>
          <p:cNvSpPr txBox="1"/>
          <p:nvPr/>
        </p:nvSpPr>
        <p:spPr>
          <a:xfrm>
            <a:off x="5857458" y="4177707"/>
            <a:ext cx="578457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ea typeface="Apple Symbols" panose="02000000000000000000" pitchFamily="2" charset="-79"/>
                <a:cs typeface="Apple Symbols" panose="02000000000000000000" pitchFamily="2" charset="-79"/>
              </a:rPr>
              <a:t>24 - 14/15 tabere er 9 eller10 stik. </a:t>
            </a:r>
          </a:p>
        </p:txBody>
      </p:sp>
      <p:sp>
        <p:nvSpPr>
          <p:cNvPr id="8" name="Tekstfelt 7">
            <a:extLst>
              <a:ext uri="{FF2B5EF4-FFF2-40B4-BE49-F238E27FC236}">
                <a16:creationId xmlns:a16="http://schemas.microsoft.com/office/drawing/2014/main" id="{C9590FE4-96B3-BC4C-A679-BD7F077F8E21}"/>
              </a:ext>
            </a:extLst>
          </p:cNvPr>
          <p:cNvSpPr txBox="1"/>
          <p:nvPr/>
        </p:nvSpPr>
        <p:spPr>
          <a:xfrm>
            <a:off x="5857459" y="4931834"/>
            <a:ext cx="5784571" cy="954107"/>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ea typeface="Apple Symbols" panose="02000000000000000000" pitchFamily="2" charset="-79"/>
                <a:cs typeface="Apple Symbols" panose="02000000000000000000" pitchFamily="2" charset="-79"/>
              </a:rPr>
              <a:t>vi kan spille på tre eller firetrinnet – jeg tjekker om makker har maksimum!</a:t>
            </a:r>
          </a:p>
        </p:txBody>
      </p:sp>
      <p:sp>
        <p:nvSpPr>
          <p:cNvPr id="9" name="Tekstfelt 8">
            <a:extLst>
              <a:ext uri="{FF2B5EF4-FFF2-40B4-BE49-F238E27FC236}">
                <a16:creationId xmlns:a16="http://schemas.microsoft.com/office/drawing/2014/main" id="{CF853C38-3A1C-724D-99CE-66C4AF811C83}"/>
              </a:ext>
            </a:extLst>
          </p:cNvPr>
          <p:cNvSpPr txBox="1"/>
          <p:nvPr/>
        </p:nvSpPr>
        <p:spPr>
          <a:xfrm>
            <a:off x="1938393" y="6182840"/>
            <a:ext cx="8315214" cy="461665"/>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t>- Jo bedre fit – des mere pålidelig er taberberegningen</a:t>
            </a:r>
            <a:endParaRPr lang="da-DK" dirty="0"/>
          </a:p>
        </p:txBody>
      </p:sp>
      <p:sp>
        <p:nvSpPr>
          <p:cNvPr id="12" name="Tekstfelt 11">
            <a:extLst>
              <a:ext uri="{FF2B5EF4-FFF2-40B4-BE49-F238E27FC236}">
                <a16:creationId xmlns:a16="http://schemas.microsoft.com/office/drawing/2014/main" id="{9A62F78C-5F74-E541-B7BE-71B248A5564E}"/>
              </a:ext>
            </a:extLst>
          </p:cNvPr>
          <p:cNvSpPr txBox="1"/>
          <p:nvPr/>
        </p:nvSpPr>
        <p:spPr>
          <a:xfrm>
            <a:off x="1451579" y="2063272"/>
            <a:ext cx="4173648" cy="2554545"/>
          </a:xfrm>
          <a:prstGeom prst="rect">
            <a:avLst/>
          </a:prstGeom>
          <a:noFill/>
        </p:spPr>
        <p:txBody>
          <a:bodyPr wrap="square">
            <a:spAutoFit/>
          </a:bodyPr>
          <a:lstStyle/>
          <a:p>
            <a:r>
              <a:rPr lang="da-DK" sz="3200" dirty="0">
                <a:ea typeface="Apple Symbols" panose="02000000000000000000" pitchFamily="2" charset="-79"/>
                <a:cs typeface="Apple Symbols" panose="02000000000000000000" pitchFamily="2" charset="-79"/>
              </a:rPr>
              <a:t>Ved fit tager du dine tabere, lægger dem sammen med det antal tabere som du forventer hos makker </a:t>
            </a:r>
          </a:p>
        </p:txBody>
      </p:sp>
      <p:sp>
        <p:nvSpPr>
          <p:cNvPr id="14" name="Tekstfelt 13">
            <a:extLst>
              <a:ext uri="{FF2B5EF4-FFF2-40B4-BE49-F238E27FC236}">
                <a16:creationId xmlns:a16="http://schemas.microsoft.com/office/drawing/2014/main" id="{7A192C36-E080-E646-9D6F-317B2076738A}"/>
              </a:ext>
            </a:extLst>
          </p:cNvPr>
          <p:cNvSpPr txBox="1"/>
          <p:nvPr/>
        </p:nvSpPr>
        <p:spPr>
          <a:xfrm>
            <a:off x="1451579" y="4784036"/>
            <a:ext cx="4467196" cy="1077218"/>
          </a:xfrm>
          <a:prstGeom prst="rect">
            <a:avLst/>
          </a:prstGeom>
          <a:noFill/>
        </p:spPr>
        <p:txBody>
          <a:bodyPr wrap="square">
            <a:spAutoFit/>
          </a:bodyPr>
          <a:lstStyle/>
          <a:p>
            <a:r>
              <a:rPr lang="da-DK" sz="3200" dirty="0">
                <a:ea typeface="Apple Symbols" panose="02000000000000000000" pitchFamily="2" charset="-79"/>
                <a:cs typeface="Apple Symbols" panose="02000000000000000000" pitchFamily="2" charset="-79"/>
              </a:rPr>
              <a:t>Summen af antallet af tabere trækkes fra 24</a:t>
            </a:r>
          </a:p>
        </p:txBody>
      </p:sp>
    </p:spTree>
    <p:extLst>
      <p:ext uri="{BB962C8B-B14F-4D97-AF65-F5344CB8AC3E}">
        <p14:creationId xmlns:p14="http://schemas.microsoft.com/office/powerpoint/2010/main" val="26457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4"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kstfelt 15">
            <a:extLst>
              <a:ext uri="{FF2B5EF4-FFF2-40B4-BE49-F238E27FC236}">
                <a16:creationId xmlns:a16="http://schemas.microsoft.com/office/drawing/2014/main" id="{EB0AADC1-3766-E061-6668-DB3A77ADB22E}"/>
              </a:ext>
            </a:extLst>
          </p:cNvPr>
          <p:cNvSpPr txBox="1"/>
          <p:nvPr/>
        </p:nvSpPr>
        <p:spPr>
          <a:xfrm>
            <a:off x="5270856" y="4268498"/>
            <a:ext cx="778756" cy="523220"/>
          </a:xfrm>
          <a:prstGeom prst="rect">
            <a:avLst/>
          </a:prstGeom>
          <a:solidFill>
            <a:schemeClr val="bg1"/>
          </a:solidFill>
        </p:spPr>
        <p:txBody>
          <a:bodyPr wrap="square" rtlCol="0">
            <a:spAutoFit/>
          </a:bodyPr>
          <a:lstStyle/>
          <a:p>
            <a:pPr algn="ctr"/>
            <a:r>
              <a:rPr lang="da-DK" sz="2800" dirty="0">
                <a:ea typeface="Apple Symbols" panose="02000000000000000000" pitchFamily="2" charset="-79"/>
                <a:cs typeface="Apple Symbols" panose="02000000000000000000" pitchFamily="2" charset="-79"/>
              </a:rPr>
              <a:t>?</a:t>
            </a:r>
          </a:p>
        </p:txBody>
      </p:sp>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a:xfrm>
            <a:off x="1230008" y="570091"/>
            <a:ext cx="9603275" cy="1049235"/>
          </a:xfrm>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3183066613"/>
              </p:ext>
            </p:extLst>
          </p:nvPr>
        </p:nvGraphicFramePr>
        <p:xfrm>
          <a:off x="308114" y="1984322"/>
          <a:ext cx="6102625" cy="401754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endParaRPr lang="da-DK" sz="2000" dirty="0">
                        <a:solidFill>
                          <a:schemeClr val="tx1"/>
                        </a:solidFill>
                        <a:latin typeface="+mn-lt"/>
                        <a:ea typeface="Apple Symbols" panose="02000000000000000000" pitchFamily="2" charset="-79"/>
                        <a:cs typeface="Apple Symbols" panose="02000000000000000000" pitchFamily="2" charset="-79"/>
                      </a:endParaRPr>
                    </a:p>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l"/>
                      <a:r>
                        <a:rPr lang="da-DK" sz="4000" b="1" dirty="0">
                          <a:latin typeface="+mn-lt"/>
                        </a:rPr>
                        <a:t>V    Ø</a:t>
                      </a:r>
                    </a:p>
                    <a:p>
                      <a:pPr algn="ctr"/>
                      <a:r>
                        <a:rPr lang="da-DK" sz="4000" b="1" dirty="0">
                          <a:latin typeface="+mn-lt"/>
                        </a:rPr>
                        <a:t>S</a:t>
                      </a:r>
                    </a:p>
                  </a:txBody>
                  <a:tcPr>
                    <a:solidFill>
                      <a:srgbClr val="92D050"/>
                    </a:solidFill>
                  </a:tcPr>
                </a:tc>
                <a:tc>
                  <a:txBody>
                    <a:bodyPr/>
                    <a:lstStyle/>
                    <a:p>
                      <a:r>
                        <a:rPr lang="da-DK" sz="2800" b="1" dirty="0">
                          <a:latin typeface="+mn-lt"/>
                          <a:ea typeface="Apple Symbols" panose="02000000000000000000" pitchFamily="2" charset="-79"/>
                          <a:cs typeface="Apple Symbols" panose="02000000000000000000" pitchFamily="2" charset="-79"/>
                        </a:rPr>
                        <a:t>♠︎ DB87653</a:t>
                      </a:r>
                    </a:p>
                    <a:p>
                      <a:r>
                        <a:rPr lang="da-DK" sz="2800" b="1" dirty="0">
                          <a:solidFill>
                            <a:srgbClr val="FF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Color Emoji" pitchFamily="2" charset="0"/>
                          <a:cs typeface="Apple Symbols" panose="02000000000000000000" pitchFamily="2" charset="-79"/>
                        </a:rPr>
                        <a:t>10765</a:t>
                      </a:r>
                    </a:p>
                    <a:p>
                      <a:r>
                        <a:rPr lang="da-DK" sz="2800" b="1" dirty="0">
                          <a:solidFill>
                            <a:srgbClr val="C0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Symbols" panose="02000000000000000000" pitchFamily="2" charset="-79"/>
                          <a:cs typeface="Apple Symbols" panose="02000000000000000000" pitchFamily="2" charset="-79"/>
                        </a:rPr>
                        <a:t>2</a:t>
                      </a:r>
                    </a:p>
                    <a:p>
                      <a:r>
                        <a:rPr lang="da-DK" sz="2800" b="1" dirty="0">
                          <a:solidFill>
                            <a:srgbClr val="00B050"/>
                          </a:solidFill>
                          <a:latin typeface="+mn-lt"/>
                          <a:ea typeface="Apple Symbols" panose="02000000000000000000" pitchFamily="2" charset="-79"/>
                          <a:cs typeface="Apple Symbols" panose="02000000000000000000" pitchFamily="2" charset="-79"/>
                        </a:rPr>
                        <a:t>♣︎</a:t>
                      </a:r>
                      <a:r>
                        <a:rPr lang="da-DK" sz="2800" b="1" dirty="0">
                          <a:solidFill>
                            <a:schemeClr val="tx1"/>
                          </a:solidFill>
                          <a:latin typeface="+mn-lt"/>
                          <a:ea typeface="Apple Symbols" panose="02000000000000000000" pitchFamily="2" charset="-79"/>
                          <a:cs typeface="Apple Symbols" panose="02000000000000000000" pitchFamily="2" charset="-79"/>
                        </a:rPr>
                        <a:t> D</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7116254" y="2010889"/>
            <a:ext cx="3938600"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t>Hvad melder du som ØST</a:t>
            </a:r>
          </a:p>
        </p:txBody>
      </p:sp>
      <p:sp>
        <p:nvSpPr>
          <p:cNvPr id="4" name="Tekstfelt 3">
            <a:extLst>
              <a:ext uri="{FF2B5EF4-FFF2-40B4-BE49-F238E27FC236}">
                <a16:creationId xmlns:a16="http://schemas.microsoft.com/office/drawing/2014/main" id="{AA0FA43C-3795-5344-B729-7FA6EDBF4BF9}"/>
              </a:ext>
            </a:extLst>
          </p:cNvPr>
          <p:cNvSpPr txBox="1"/>
          <p:nvPr/>
        </p:nvSpPr>
        <p:spPr>
          <a:xfrm>
            <a:off x="308114" y="3020090"/>
            <a:ext cx="1843788"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42</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EB3</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DB107</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E9863</a:t>
            </a:r>
          </a:p>
        </p:txBody>
      </p:sp>
      <p:sp>
        <p:nvSpPr>
          <p:cNvPr id="7" name="Tekstfelt 6">
            <a:extLst>
              <a:ext uri="{FF2B5EF4-FFF2-40B4-BE49-F238E27FC236}">
                <a16:creationId xmlns:a16="http://schemas.microsoft.com/office/drawing/2014/main" id="{A9A9EC1E-4143-0045-A9F4-B0A5D238E077}"/>
              </a:ext>
            </a:extLst>
          </p:cNvPr>
          <p:cNvSpPr txBox="1"/>
          <p:nvPr/>
        </p:nvSpPr>
        <p:spPr>
          <a:xfrm>
            <a:off x="7021391" y="3314391"/>
            <a:ext cx="4033463"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t>Man skal IKKE spærre mod en spærremelding!</a:t>
            </a:r>
          </a:p>
        </p:txBody>
      </p:sp>
      <p:sp>
        <p:nvSpPr>
          <p:cNvPr id="9" name="Tekstfelt 8">
            <a:extLst>
              <a:ext uri="{FF2B5EF4-FFF2-40B4-BE49-F238E27FC236}">
                <a16:creationId xmlns:a16="http://schemas.microsoft.com/office/drawing/2014/main" id="{BDDB3C0E-3110-FB47-A685-597A67325A10}"/>
              </a:ext>
            </a:extLst>
          </p:cNvPr>
          <p:cNvSpPr txBox="1"/>
          <p:nvPr/>
        </p:nvSpPr>
        <p:spPr>
          <a:xfrm>
            <a:off x="6595820" y="4717289"/>
            <a:ext cx="5457714"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t>Hvad melder din makker på din 3♠ - og hvordan går det?</a:t>
            </a:r>
          </a:p>
        </p:txBody>
      </p:sp>
      <p:sp>
        <p:nvSpPr>
          <p:cNvPr id="13" name="Tekstfelt 12">
            <a:extLst>
              <a:ext uri="{FF2B5EF4-FFF2-40B4-BE49-F238E27FC236}">
                <a16:creationId xmlns:a16="http://schemas.microsoft.com/office/drawing/2014/main" id="{26880EFA-B82D-2C4B-A168-5BCDEA8FE950}"/>
              </a:ext>
            </a:extLst>
          </p:cNvPr>
          <p:cNvSpPr txBox="1"/>
          <p:nvPr/>
        </p:nvSpPr>
        <p:spPr>
          <a:xfrm>
            <a:off x="2554420" y="2116680"/>
            <a:ext cx="993982"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3</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BD474458-A4F8-C646-B326-E69B5A877B18}"/>
              </a:ext>
            </a:extLst>
          </p:cNvPr>
          <p:cNvSpPr txBox="1"/>
          <p:nvPr/>
        </p:nvSpPr>
        <p:spPr>
          <a:xfrm>
            <a:off x="5265022" y="4268498"/>
            <a:ext cx="821210" cy="523220"/>
          </a:xfrm>
          <a:prstGeom prst="rect">
            <a:avLst/>
          </a:prstGeom>
          <a:solidFill>
            <a:srgbClr val="00B050"/>
          </a:solidFill>
        </p:spPr>
        <p:txBody>
          <a:bodyPr wrap="square" rtlCol="0">
            <a:spAutoFit/>
          </a:bodyPr>
          <a:lstStyle/>
          <a:p>
            <a:pPr algn="ctr"/>
            <a:r>
              <a:rPr lang="da-DK" sz="2800" dirty="0">
                <a:solidFill>
                  <a:schemeClr val="bg1"/>
                </a:solidFill>
              </a:rPr>
              <a:t>PAS</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3976930" y="2757478"/>
            <a:ext cx="2485967" cy="212365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da-DK" sz="4400" dirty="0"/>
          </a:p>
          <a:p>
            <a:pPr algn="ctr"/>
            <a:r>
              <a:rPr lang="da-DK" sz="4400" dirty="0"/>
              <a:t>3♠</a:t>
            </a:r>
          </a:p>
          <a:p>
            <a:pPr algn="ctr"/>
            <a:endParaRPr lang="da-DK" sz="4400" dirty="0"/>
          </a:p>
        </p:txBody>
      </p:sp>
      <p:sp>
        <p:nvSpPr>
          <p:cNvPr id="11" name="Tekstfelt 10">
            <a:extLst>
              <a:ext uri="{FF2B5EF4-FFF2-40B4-BE49-F238E27FC236}">
                <a16:creationId xmlns:a16="http://schemas.microsoft.com/office/drawing/2014/main" id="{D4AAE1F1-725D-AE4E-8F4A-248317225B28}"/>
              </a:ext>
            </a:extLst>
          </p:cNvPr>
          <p:cNvSpPr txBox="1"/>
          <p:nvPr/>
        </p:nvSpPr>
        <p:spPr>
          <a:xfrm>
            <a:off x="3976930" y="2757478"/>
            <a:ext cx="2485967" cy="2246769"/>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DB87653</a:t>
            </a:r>
          </a:p>
          <a:p>
            <a:r>
              <a:rPr lang="da-DK" sz="2800" b="1" dirty="0">
                <a:solidFill>
                  <a:srgbClr val="FF0000"/>
                </a:solidFill>
                <a:ea typeface="Apple Symbols" panose="02000000000000000000" pitchFamily="2" charset="-79"/>
                <a:cs typeface="Apple Symbols" panose="02000000000000000000" pitchFamily="2" charset="-79"/>
              </a:rPr>
              <a:t>♥︎</a:t>
            </a:r>
            <a:r>
              <a:rPr lang="da-DK" sz="2800" b="1" dirty="0">
                <a:ea typeface="Apple Color Emoji" pitchFamily="2" charset="0"/>
                <a:cs typeface="Apple Symbols" panose="02000000000000000000" pitchFamily="2" charset="-79"/>
              </a:rPr>
              <a:t>10765</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2</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D</a:t>
            </a:r>
          </a:p>
          <a:p>
            <a:endParaRPr lang="da-DK" sz="2800" b="1" dirty="0">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1F517F4D-02CA-B248-AFE4-96C04A260BBA}"/>
              </a:ext>
            </a:extLst>
          </p:cNvPr>
          <p:cNvSpPr txBox="1"/>
          <p:nvPr/>
        </p:nvSpPr>
        <p:spPr>
          <a:xfrm>
            <a:off x="493195" y="4881136"/>
            <a:ext cx="1315663"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a:t>
            </a:r>
          </a:p>
        </p:txBody>
      </p:sp>
      <p:sp>
        <p:nvSpPr>
          <p:cNvPr id="12" name="Tekstfelt 11">
            <a:extLst>
              <a:ext uri="{FF2B5EF4-FFF2-40B4-BE49-F238E27FC236}">
                <a16:creationId xmlns:a16="http://schemas.microsoft.com/office/drawing/2014/main" id="{233F6FA6-95CC-A0E7-A257-565638311394}"/>
              </a:ext>
            </a:extLst>
          </p:cNvPr>
          <p:cNvSpPr txBox="1"/>
          <p:nvPr/>
        </p:nvSpPr>
        <p:spPr>
          <a:xfrm>
            <a:off x="493195" y="4886223"/>
            <a:ext cx="1315663"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3NT</a:t>
            </a:r>
          </a:p>
        </p:txBody>
      </p:sp>
    </p:spTree>
    <p:extLst>
      <p:ext uri="{BB962C8B-B14F-4D97-AF65-F5344CB8AC3E}">
        <p14:creationId xmlns:p14="http://schemas.microsoft.com/office/powerpoint/2010/main" val="89158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ppt_x"/>
                                          </p:val>
                                        </p:tav>
                                        <p:tav tm="100000">
                                          <p:val>
                                            <p:strVal val="#ppt_x"/>
                                          </p:val>
                                        </p:tav>
                                      </p:tavLst>
                                    </p:anim>
                                    <p:anim calcmode="lin" valueType="num">
                                      <p:cBhvr additive="base">
                                        <p:cTn id="6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 grpId="0" animBg="1"/>
      <p:bldP spid="4" grpId="0"/>
      <p:bldP spid="7" grpId="0" animBg="1"/>
      <p:bldP spid="9" grpId="0" animBg="1"/>
      <p:bldP spid="13" grpId="0" animBg="1"/>
      <p:bldP spid="6" grpId="0" animBg="1"/>
      <p:bldP spid="10" grpId="0" animBg="1"/>
      <p:bldP spid="11" grpId="0" animBg="1"/>
      <p:bldP spid="14" grpId="0" animBg="1"/>
      <p:bldP spid="12"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4251759518"/>
              </p:ext>
            </p:extLst>
          </p:nvPr>
        </p:nvGraphicFramePr>
        <p:xfrm>
          <a:off x="308114" y="1990817"/>
          <a:ext cx="6102625" cy="39261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r>
                        <a:rPr lang="da-DK" sz="2800" b="1" dirty="0">
                          <a:latin typeface="+mn-lt"/>
                          <a:ea typeface="Apple Symbols" panose="02000000000000000000" pitchFamily="2" charset="-79"/>
                          <a:cs typeface="Apple Symbols" panose="02000000000000000000" pitchFamily="2" charset="-79"/>
                        </a:rPr>
                        <a:t>♠︎ K6</a:t>
                      </a:r>
                    </a:p>
                    <a:p>
                      <a:r>
                        <a:rPr lang="da-DK" sz="2800" b="1" dirty="0">
                          <a:solidFill>
                            <a:srgbClr val="FF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Color Emoji" pitchFamily="2" charset="0"/>
                          <a:cs typeface="Apple Symbols" panose="02000000000000000000" pitchFamily="2" charset="-79"/>
                        </a:rPr>
                        <a:t>B4</a:t>
                      </a:r>
                    </a:p>
                    <a:p>
                      <a:r>
                        <a:rPr lang="da-DK" sz="2800" b="1" dirty="0">
                          <a:solidFill>
                            <a:srgbClr val="C0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Symbols" panose="02000000000000000000" pitchFamily="2" charset="-79"/>
                          <a:cs typeface="Apple Symbols" panose="02000000000000000000" pitchFamily="2" charset="-79"/>
                        </a:rPr>
                        <a:t>ED</a:t>
                      </a:r>
                    </a:p>
                    <a:p>
                      <a:r>
                        <a:rPr lang="da-DK" sz="2800" b="1" dirty="0">
                          <a:solidFill>
                            <a:srgbClr val="00B050"/>
                          </a:solidFill>
                          <a:latin typeface="+mn-lt"/>
                          <a:ea typeface="Apple Symbols" panose="02000000000000000000" pitchFamily="2" charset="-79"/>
                          <a:cs typeface="Apple Symbols" panose="02000000000000000000" pitchFamily="2" charset="-79"/>
                        </a:rPr>
                        <a:t>♣︎</a:t>
                      </a:r>
                      <a:r>
                        <a:rPr lang="da-DK" sz="2800" b="1" dirty="0">
                          <a:solidFill>
                            <a:schemeClr val="tx1"/>
                          </a:solidFill>
                          <a:latin typeface="+mn-lt"/>
                          <a:ea typeface="Apple Symbols" panose="02000000000000000000" pitchFamily="2" charset="-79"/>
                          <a:cs typeface="Apple Symbols" panose="02000000000000000000" pitchFamily="2" charset="-79"/>
                        </a:rPr>
                        <a:t> EDBT976</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6880392" y="2125401"/>
            <a:ext cx="2969071" cy="523220"/>
          </a:xfrm>
          <a:prstGeom prst="rect">
            <a:avLst/>
          </a:prstGeom>
          <a:noFill/>
        </p:spPr>
        <p:txBody>
          <a:bodyPr wrap="square" rtlCol="0">
            <a:spAutoFit/>
          </a:bodyPr>
          <a:lstStyle/>
          <a:p>
            <a:r>
              <a:rPr lang="da-DK" sz="2800" dirty="0"/>
              <a:t>Hvad melder du ?</a:t>
            </a:r>
          </a:p>
        </p:txBody>
      </p:sp>
      <p:sp>
        <p:nvSpPr>
          <p:cNvPr id="4" name="Tekstfelt 3">
            <a:extLst>
              <a:ext uri="{FF2B5EF4-FFF2-40B4-BE49-F238E27FC236}">
                <a16:creationId xmlns:a16="http://schemas.microsoft.com/office/drawing/2014/main" id="{AA0FA43C-3795-5344-B729-7FA6EDBF4BF9}"/>
              </a:ext>
            </a:extLst>
          </p:cNvPr>
          <p:cNvSpPr txBox="1"/>
          <p:nvPr/>
        </p:nvSpPr>
        <p:spPr>
          <a:xfrm>
            <a:off x="480475" y="2978323"/>
            <a:ext cx="2176669"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D9853</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ED98</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96</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82</a:t>
            </a:r>
          </a:p>
        </p:txBody>
      </p:sp>
      <p:sp>
        <p:nvSpPr>
          <p:cNvPr id="7" name="Tekstfelt 6">
            <a:extLst>
              <a:ext uri="{FF2B5EF4-FFF2-40B4-BE49-F238E27FC236}">
                <a16:creationId xmlns:a16="http://schemas.microsoft.com/office/drawing/2014/main" id="{A9A9EC1E-4143-0045-A9F4-B0A5D238E077}"/>
              </a:ext>
            </a:extLst>
          </p:cNvPr>
          <p:cNvSpPr txBox="1"/>
          <p:nvPr/>
        </p:nvSpPr>
        <p:spPr>
          <a:xfrm>
            <a:off x="6880392" y="2845112"/>
            <a:ext cx="5812888" cy="523220"/>
          </a:xfrm>
          <a:prstGeom prst="rect">
            <a:avLst/>
          </a:prstGeom>
          <a:noFill/>
        </p:spPr>
        <p:txBody>
          <a:bodyPr wrap="square" rtlCol="0">
            <a:spAutoFit/>
          </a:bodyPr>
          <a:lstStyle/>
          <a:p>
            <a:r>
              <a:rPr lang="da-DK" sz="2800" dirty="0"/>
              <a:t>Du skal gøre det let for makker. </a:t>
            </a:r>
          </a:p>
        </p:txBody>
      </p:sp>
      <p:sp>
        <p:nvSpPr>
          <p:cNvPr id="9" name="Tekstfelt 8">
            <a:extLst>
              <a:ext uri="{FF2B5EF4-FFF2-40B4-BE49-F238E27FC236}">
                <a16:creationId xmlns:a16="http://schemas.microsoft.com/office/drawing/2014/main" id="{BDDB3C0E-3110-FB47-A685-597A67325A10}"/>
              </a:ext>
            </a:extLst>
          </p:cNvPr>
          <p:cNvSpPr txBox="1"/>
          <p:nvPr/>
        </p:nvSpPr>
        <p:spPr>
          <a:xfrm>
            <a:off x="6915959" y="5099374"/>
            <a:ext cx="4967927" cy="954107"/>
          </a:xfrm>
          <a:prstGeom prst="rect">
            <a:avLst/>
          </a:prstGeom>
          <a:noFill/>
        </p:spPr>
        <p:txBody>
          <a:bodyPr wrap="square" rtlCol="0">
            <a:spAutoFit/>
          </a:bodyPr>
          <a:lstStyle/>
          <a:p>
            <a:r>
              <a:rPr lang="da-DK" sz="2800" dirty="0"/>
              <a:t>Hvad melder makker på din Dobling ?</a:t>
            </a:r>
          </a:p>
        </p:txBody>
      </p:sp>
      <p:sp>
        <p:nvSpPr>
          <p:cNvPr id="13" name="Tekstfelt 12">
            <a:extLst>
              <a:ext uri="{FF2B5EF4-FFF2-40B4-BE49-F238E27FC236}">
                <a16:creationId xmlns:a16="http://schemas.microsoft.com/office/drawing/2014/main" id="{340CBB18-AE5A-F94A-A57B-F94859DF7E95}"/>
              </a:ext>
            </a:extLst>
          </p:cNvPr>
          <p:cNvSpPr txBox="1"/>
          <p:nvPr/>
        </p:nvSpPr>
        <p:spPr>
          <a:xfrm>
            <a:off x="2583917" y="2062183"/>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3</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2D15FD25-3B78-B44A-A6C9-831445E5971A}"/>
              </a:ext>
            </a:extLst>
          </p:cNvPr>
          <p:cNvSpPr txBox="1"/>
          <p:nvPr/>
        </p:nvSpPr>
        <p:spPr>
          <a:xfrm>
            <a:off x="6880392" y="3628731"/>
            <a:ext cx="5184127" cy="120032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dirty="0"/>
              <a:t>”Når du har flere muligheder og en af dem er 3NT har du ikke længere flere muligheder!</a:t>
            </a:r>
          </a:p>
        </p:txBody>
      </p:sp>
      <p:sp>
        <p:nvSpPr>
          <p:cNvPr id="6" name="Tekstfelt 5">
            <a:extLst>
              <a:ext uri="{FF2B5EF4-FFF2-40B4-BE49-F238E27FC236}">
                <a16:creationId xmlns:a16="http://schemas.microsoft.com/office/drawing/2014/main" id="{BD474458-A4F8-C646-B326-E69B5A877B18}"/>
              </a:ext>
            </a:extLst>
          </p:cNvPr>
          <p:cNvSpPr txBox="1"/>
          <p:nvPr/>
        </p:nvSpPr>
        <p:spPr>
          <a:xfrm>
            <a:off x="5075088" y="3073401"/>
            <a:ext cx="1020912" cy="523220"/>
          </a:xfrm>
          <a:prstGeom prst="rect">
            <a:avLst/>
          </a:prstGeom>
          <a:solidFill>
            <a:schemeClr val="bg1"/>
          </a:solidFill>
        </p:spPr>
        <p:txBody>
          <a:bodyPr wrap="square" rtlCol="0">
            <a:spAutoFit/>
          </a:bodyPr>
          <a:lstStyle/>
          <a:p>
            <a:r>
              <a:rPr lang="da-DK" sz="2800" dirty="0"/>
              <a:t>3NT</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3979902" y="2971619"/>
            <a:ext cx="2485967" cy="1938992"/>
          </a:xfrm>
          <a:prstGeom prst="rect">
            <a:avLst/>
          </a:prstGeom>
          <a:solidFill>
            <a:srgbClr val="FF0000"/>
          </a:solidFill>
        </p:spPr>
        <p:txBody>
          <a:bodyPr wrap="square" rtlCol="0">
            <a:spAutoFit/>
          </a:bodyPr>
          <a:lstStyle/>
          <a:p>
            <a:pPr algn="ctr"/>
            <a:endParaRPr lang="da-DK" sz="2400" dirty="0">
              <a:solidFill>
                <a:schemeClr val="bg1"/>
              </a:solidFill>
            </a:endParaRPr>
          </a:p>
          <a:p>
            <a:pPr algn="ctr"/>
            <a:r>
              <a:rPr lang="da-DK" sz="7200" dirty="0">
                <a:solidFill>
                  <a:schemeClr val="bg1"/>
                </a:solidFill>
              </a:rPr>
              <a:t>D</a:t>
            </a:r>
          </a:p>
          <a:p>
            <a:pPr algn="ctr"/>
            <a:endParaRPr lang="da-DK" sz="2400" dirty="0">
              <a:solidFill>
                <a:schemeClr val="bg1"/>
              </a:solidFill>
            </a:endParaRPr>
          </a:p>
        </p:txBody>
      </p:sp>
      <p:sp>
        <p:nvSpPr>
          <p:cNvPr id="11" name="Tekstfelt 10">
            <a:extLst>
              <a:ext uri="{FF2B5EF4-FFF2-40B4-BE49-F238E27FC236}">
                <a16:creationId xmlns:a16="http://schemas.microsoft.com/office/drawing/2014/main" id="{D4AAE1F1-725D-AE4E-8F4A-248317225B28}"/>
              </a:ext>
            </a:extLst>
          </p:cNvPr>
          <p:cNvSpPr txBox="1"/>
          <p:nvPr/>
        </p:nvSpPr>
        <p:spPr>
          <a:xfrm>
            <a:off x="3979902" y="2971619"/>
            <a:ext cx="2710898" cy="2246769"/>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K6</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B4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ED</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EDBT976</a:t>
            </a:r>
          </a:p>
          <a:p>
            <a:endParaRPr lang="da-DK" sz="2800" dirty="0">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43E204E2-55F4-C441-B00D-5237A9473A9A}"/>
              </a:ext>
            </a:extLst>
          </p:cNvPr>
          <p:cNvSpPr txBox="1"/>
          <p:nvPr/>
        </p:nvSpPr>
        <p:spPr>
          <a:xfrm>
            <a:off x="252984" y="4910611"/>
            <a:ext cx="1966620"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4</a:t>
            </a:r>
            <a:r>
              <a:rPr lang="da-DK" sz="4400" dirty="0">
                <a:solidFill>
                  <a:srgbClr val="C00000"/>
                </a:solidFill>
                <a:ea typeface="Apple Symbols" panose="02000000000000000000" pitchFamily="2" charset="-79"/>
                <a:cs typeface="Apple Symbols" panose="02000000000000000000" pitchFamily="2" charset="-79"/>
              </a:rPr>
              <a:t>♦</a:t>
            </a:r>
            <a:r>
              <a:rPr lang="da-DK" sz="4400" dirty="0">
                <a:ea typeface="Apple Symbols" panose="02000000000000000000" pitchFamily="2" charset="-79"/>
                <a:cs typeface="Apple Symbols" panose="02000000000000000000" pitchFamily="2" charset="-79"/>
              </a:rPr>
              <a:t>/ 4♠︎?</a:t>
            </a:r>
          </a:p>
        </p:txBody>
      </p:sp>
    </p:spTree>
    <p:extLst>
      <p:ext uri="{BB962C8B-B14F-4D97-AF65-F5344CB8AC3E}">
        <p14:creationId xmlns:p14="http://schemas.microsoft.com/office/powerpoint/2010/main" val="314481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ppt_x"/>
                                          </p:val>
                                        </p:tav>
                                        <p:tav tm="100000">
                                          <p:val>
                                            <p:strVal val="#ppt_x"/>
                                          </p:val>
                                        </p:tav>
                                      </p:tavLst>
                                    </p:anim>
                                    <p:anim calcmode="lin" valueType="num">
                                      <p:cBhvr additive="base">
                                        <p:cTn id="6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9" grpId="0"/>
      <p:bldP spid="13" grpId="0" animBg="1"/>
      <p:bldP spid="14" grpId="0" animBg="1"/>
      <p:bldP spid="6" grpId="0" animBg="1"/>
      <p:bldP spid="10" grpId="0" animBg="1"/>
      <p:bldP spid="11" grpId="0" animBg="1"/>
      <p:bldP spid="15"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348205364"/>
              </p:ext>
            </p:extLst>
          </p:nvPr>
        </p:nvGraphicFramePr>
        <p:xfrm>
          <a:off x="308114" y="1990817"/>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r>
                        <a:rPr lang="da-DK" sz="2800" dirty="0">
                          <a:latin typeface="+mn-lt"/>
                          <a:ea typeface="Apple Symbols" panose="02000000000000000000" pitchFamily="2" charset="-79"/>
                          <a:cs typeface="Apple Symbols" panose="02000000000000000000" pitchFamily="2" charset="-79"/>
                        </a:rPr>
                        <a:t>♠︎ </a:t>
                      </a:r>
                      <a:r>
                        <a:rPr lang="da-DK" sz="2800" b="1" dirty="0">
                          <a:latin typeface="+mn-lt"/>
                          <a:ea typeface="Apple Symbols" panose="02000000000000000000" pitchFamily="2" charset="-79"/>
                          <a:cs typeface="Apple Symbols" panose="02000000000000000000" pitchFamily="2" charset="-79"/>
                        </a:rPr>
                        <a:t>KT</a:t>
                      </a:r>
                    </a:p>
                    <a:p>
                      <a:r>
                        <a:rPr lang="da-DK" sz="2800" b="1" dirty="0">
                          <a:solidFill>
                            <a:srgbClr val="FF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Color Emoji" pitchFamily="2" charset="0"/>
                          <a:cs typeface="Apple Symbols" panose="02000000000000000000" pitchFamily="2" charset="-79"/>
                        </a:rPr>
                        <a:t>EK54</a:t>
                      </a:r>
                    </a:p>
                    <a:p>
                      <a:r>
                        <a:rPr lang="da-DK" sz="2800" b="1" dirty="0">
                          <a:solidFill>
                            <a:srgbClr val="C0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Symbols" panose="02000000000000000000" pitchFamily="2" charset="-79"/>
                          <a:cs typeface="Apple Symbols" panose="02000000000000000000" pitchFamily="2" charset="-79"/>
                        </a:rPr>
                        <a:t>KB3</a:t>
                      </a:r>
                    </a:p>
                    <a:p>
                      <a:r>
                        <a:rPr lang="da-DK" sz="2800" b="1" dirty="0">
                          <a:solidFill>
                            <a:srgbClr val="00B050"/>
                          </a:solidFill>
                          <a:latin typeface="+mn-lt"/>
                          <a:ea typeface="Apple Symbols" panose="02000000000000000000" pitchFamily="2" charset="-79"/>
                          <a:cs typeface="Apple Symbols" panose="02000000000000000000" pitchFamily="2" charset="-79"/>
                        </a:rPr>
                        <a:t>♣︎</a:t>
                      </a:r>
                      <a:r>
                        <a:rPr lang="da-DK" sz="2800" b="1" dirty="0">
                          <a:solidFill>
                            <a:schemeClr val="tx1"/>
                          </a:solidFill>
                          <a:latin typeface="+mn-lt"/>
                          <a:ea typeface="Apple Symbols" panose="02000000000000000000" pitchFamily="2" charset="-79"/>
                          <a:cs typeface="Apple Symbols" panose="02000000000000000000" pitchFamily="2" charset="-79"/>
                        </a:rPr>
                        <a:t> KDT9 </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6880392" y="2125401"/>
            <a:ext cx="2969071" cy="523220"/>
          </a:xfrm>
          <a:prstGeom prst="rect">
            <a:avLst/>
          </a:prstGeom>
          <a:noFill/>
        </p:spPr>
        <p:txBody>
          <a:bodyPr wrap="square" rtlCol="0">
            <a:spAutoFit/>
          </a:bodyPr>
          <a:lstStyle/>
          <a:p>
            <a:r>
              <a:rPr lang="da-DK" sz="2800" dirty="0"/>
              <a:t>Hvad melder du ?</a:t>
            </a:r>
          </a:p>
        </p:txBody>
      </p:sp>
      <p:sp>
        <p:nvSpPr>
          <p:cNvPr id="4" name="Tekstfelt 3">
            <a:extLst>
              <a:ext uri="{FF2B5EF4-FFF2-40B4-BE49-F238E27FC236}">
                <a16:creationId xmlns:a16="http://schemas.microsoft.com/office/drawing/2014/main" id="{AA0FA43C-3795-5344-B729-7FA6EDBF4BF9}"/>
              </a:ext>
            </a:extLst>
          </p:cNvPr>
          <p:cNvSpPr txBox="1"/>
          <p:nvPr/>
        </p:nvSpPr>
        <p:spPr>
          <a:xfrm>
            <a:off x="363244" y="3122126"/>
            <a:ext cx="2176669"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98543</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K82</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9 </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E842 </a:t>
            </a:r>
          </a:p>
        </p:txBody>
      </p:sp>
      <p:sp>
        <p:nvSpPr>
          <p:cNvPr id="6" name="Tekstfelt 5">
            <a:extLst>
              <a:ext uri="{FF2B5EF4-FFF2-40B4-BE49-F238E27FC236}">
                <a16:creationId xmlns:a16="http://schemas.microsoft.com/office/drawing/2014/main" id="{BD474458-A4F8-C646-B326-E69B5A877B18}"/>
              </a:ext>
            </a:extLst>
          </p:cNvPr>
          <p:cNvSpPr txBox="1"/>
          <p:nvPr/>
        </p:nvSpPr>
        <p:spPr>
          <a:xfrm>
            <a:off x="5465764" y="3845828"/>
            <a:ext cx="914586" cy="523220"/>
          </a:xfrm>
          <a:prstGeom prst="rect">
            <a:avLst/>
          </a:prstGeom>
          <a:solidFill>
            <a:schemeClr val="bg1"/>
          </a:solidFill>
        </p:spPr>
        <p:txBody>
          <a:bodyPr wrap="square" rtlCol="0">
            <a:spAutoFit/>
          </a:bodyPr>
          <a:lstStyle/>
          <a:p>
            <a:r>
              <a:rPr lang="da-DK" sz="2800" dirty="0"/>
              <a:t>3NT</a:t>
            </a:r>
          </a:p>
        </p:txBody>
      </p:sp>
      <p:sp>
        <p:nvSpPr>
          <p:cNvPr id="7" name="Tekstfelt 6">
            <a:extLst>
              <a:ext uri="{FF2B5EF4-FFF2-40B4-BE49-F238E27FC236}">
                <a16:creationId xmlns:a16="http://schemas.microsoft.com/office/drawing/2014/main" id="{A9A9EC1E-4143-0045-A9F4-B0A5D238E077}"/>
              </a:ext>
            </a:extLst>
          </p:cNvPr>
          <p:cNvSpPr txBox="1"/>
          <p:nvPr/>
        </p:nvSpPr>
        <p:spPr>
          <a:xfrm>
            <a:off x="6880392" y="2845112"/>
            <a:ext cx="5812888" cy="523220"/>
          </a:xfrm>
          <a:prstGeom prst="rect">
            <a:avLst/>
          </a:prstGeom>
          <a:noFill/>
        </p:spPr>
        <p:txBody>
          <a:bodyPr wrap="square" rtlCol="0">
            <a:spAutoFit/>
          </a:bodyPr>
          <a:lstStyle/>
          <a:p>
            <a:r>
              <a:rPr lang="da-DK" sz="2800" dirty="0"/>
              <a:t>Du skal gøre det let for makker. </a:t>
            </a:r>
          </a:p>
        </p:txBody>
      </p:sp>
      <p:sp>
        <p:nvSpPr>
          <p:cNvPr id="8" name="Tekstfelt 7">
            <a:extLst>
              <a:ext uri="{FF2B5EF4-FFF2-40B4-BE49-F238E27FC236}">
                <a16:creationId xmlns:a16="http://schemas.microsoft.com/office/drawing/2014/main" id="{7356D64C-40EE-B141-B156-55A54EB62EB3}"/>
              </a:ext>
            </a:extLst>
          </p:cNvPr>
          <p:cNvSpPr txBox="1"/>
          <p:nvPr/>
        </p:nvSpPr>
        <p:spPr>
          <a:xfrm>
            <a:off x="6807858" y="3628259"/>
            <a:ext cx="5184127" cy="120032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dirty="0"/>
              <a:t>”Når du har flere muligheder og en af dem er 3NT har du ikke længere flere muligheder!</a:t>
            </a:r>
          </a:p>
        </p:txBody>
      </p:sp>
      <p:sp>
        <p:nvSpPr>
          <p:cNvPr id="9" name="Tekstfelt 8">
            <a:extLst>
              <a:ext uri="{FF2B5EF4-FFF2-40B4-BE49-F238E27FC236}">
                <a16:creationId xmlns:a16="http://schemas.microsoft.com/office/drawing/2014/main" id="{BDDB3C0E-3110-FB47-A685-597A67325A10}"/>
              </a:ext>
            </a:extLst>
          </p:cNvPr>
          <p:cNvSpPr txBox="1"/>
          <p:nvPr/>
        </p:nvSpPr>
        <p:spPr>
          <a:xfrm>
            <a:off x="6915959" y="5099374"/>
            <a:ext cx="4967927" cy="954107"/>
          </a:xfrm>
          <a:prstGeom prst="rect">
            <a:avLst/>
          </a:prstGeom>
          <a:noFill/>
        </p:spPr>
        <p:txBody>
          <a:bodyPr wrap="square" rtlCol="0">
            <a:spAutoFit/>
          </a:bodyPr>
          <a:lstStyle/>
          <a:p>
            <a:r>
              <a:rPr lang="da-DK" sz="2800" dirty="0"/>
              <a:t>Hvad melder makker på din Dobling ?</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3918974" y="3055887"/>
            <a:ext cx="2576867" cy="1882121"/>
          </a:xfrm>
          <a:prstGeom prst="rect">
            <a:avLst/>
          </a:prstGeom>
          <a:solidFill>
            <a:srgbClr val="FF0000"/>
          </a:solidFill>
        </p:spPr>
        <p:txBody>
          <a:bodyPr wrap="square" rtlCol="0">
            <a:spAutoFit/>
          </a:bodyPr>
          <a:lstStyle/>
          <a:p>
            <a:pPr algn="ctr"/>
            <a:endParaRPr lang="da-DK" sz="2000" dirty="0">
              <a:solidFill>
                <a:schemeClr val="bg1"/>
              </a:solidFill>
            </a:endParaRPr>
          </a:p>
          <a:p>
            <a:pPr algn="ctr"/>
            <a:r>
              <a:rPr lang="da-DK" sz="7200" dirty="0">
                <a:solidFill>
                  <a:schemeClr val="bg1"/>
                </a:solidFill>
              </a:rPr>
              <a:t>D</a:t>
            </a:r>
          </a:p>
          <a:p>
            <a:pPr algn="ctr"/>
            <a:endParaRPr lang="da-DK" sz="2000" dirty="0">
              <a:solidFill>
                <a:schemeClr val="bg1"/>
              </a:solidFill>
            </a:endParaRPr>
          </a:p>
        </p:txBody>
      </p:sp>
      <p:sp>
        <p:nvSpPr>
          <p:cNvPr id="11" name="Tekstfelt 10">
            <a:extLst>
              <a:ext uri="{FF2B5EF4-FFF2-40B4-BE49-F238E27FC236}">
                <a16:creationId xmlns:a16="http://schemas.microsoft.com/office/drawing/2014/main" id="{D4AAE1F1-725D-AE4E-8F4A-248317225B28}"/>
              </a:ext>
            </a:extLst>
          </p:cNvPr>
          <p:cNvSpPr txBox="1"/>
          <p:nvPr/>
        </p:nvSpPr>
        <p:spPr>
          <a:xfrm>
            <a:off x="3918974" y="3055887"/>
            <a:ext cx="2594087" cy="2246769"/>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KT </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ED54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KB3 </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KD109</a:t>
            </a:r>
          </a:p>
          <a:p>
            <a:r>
              <a:rPr lang="da-DK" sz="2800" dirty="0">
                <a:ea typeface="Apple Symbols" panose="02000000000000000000" pitchFamily="2" charset="-79"/>
                <a:cs typeface="Apple Symbols" panose="02000000000000000000" pitchFamily="2" charset="-79"/>
              </a:rPr>
              <a:t> </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2583917" y="2062183"/>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3</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9CE7DD8F-D9A8-CE49-9A6A-17AA4FD0374A}"/>
              </a:ext>
            </a:extLst>
          </p:cNvPr>
          <p:cNvSpPr txBox="1"/>
          <p:nvPr/>
        </p:nvSpPr>
        <p:spPr>
          <a:xfrm>
            <a:off x="348399" y="4938008"/>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4♠︎?</a:t>
            </a:r>
          </a:p>
        </p:txBody>
      </p:sp>
    </p:spTree>
    <p:extLst>
      <p:ext uri="{BB962C8B-B14F-4D97-AF65-F5344CB8AC3E}">
        <p14:creationId xmlns:p14="http://schemas.microsoft.com/office/powerpoint/2010/main" val="268178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ppt_x"/>
                                          </p:val>
                                        </p:tav>
                                        <p:tav tm="100000">
                                          <p:val>
                                            <p:strVal val="#ppt_x"/>
                                          </p:val>
                                        </p:tav>
                                      </p:tavLst>
                                    </p:anim>
                                    <p:anim calcmode="lin" valueType="num">
                                      <p:cBhvr additive="base">
                                        <p:cTn id="6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7" grpId="0"/>
      <p:bldP spid="8" grpId="0" animBg="1"/>
      <p:bldP spid="9" grpId="0"/>
      <p:bldP spid="10" grpId="0" animBg="1"/>
      <p:bldP spid="11" grpId="0" animBg="1"/>
      <p:bldP spid="12" grpId="0" animBg="1"/>
      <p:bldP spid="1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nvGraphicFramePr>
        <p:xfrm>
          <a:off x="308114" y="1990817"/>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r>
                        <a:rPr lang="da-DK" sz="2800" b="1" dirty="0">
                          <a:latin typeface="+mn-lt"/>
                          <a:ea typeface="Apple Symbols" panose="02000000000000000000" pitchFamily="2" charset="-79"/>
                          <a:cs typeface="Apple Symbols" panose="02000000000000000000" pitchFamily="2" charset="-79"/>
                        </a:rPr>
                        <a:t>♠︎ E</a:t>
                      </a:r>
                    </a:p>
                    <a:p>
                      <a:r>
                        <a:rPr lang="da-DK" sz="2800" b="1" dirty="0">
                          <a:solidFill>
                            <a:srgbClr val="FF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Color Emoji" pitchFamily="2" charset="0"/>
                          <a:cs typeface="Apple Symbols" panose="02000000000000000000" pitchFamily="2" charset="-79"/>
                        </a:rPr>
                        <a:t>KB86</a:t>
                      </a:r>
                    </a:p>
                    <a:p>
                      <a:r>
                        <a:rPr lang="da-DK" sz="2800" b="1" dirty="0">
                          <a:solidFill>
                            <a:srgbClr val="C0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Symbols" panose="02000000000000000000" pitchFamily="2" charset="-79"/>
                          <a:cs typeface="Apple Symbols" panose="02000000000000000000" pitchFamily="2" charset="-79"/>
                        </a:rPr>
                        <a:t>KD5</a:t>
                      </a:r>
                    </a:p>
                    <a:p>
                      <a:r>
                        <a:rPr lang="da-DK" sz="2800" b="1" dirty="0">
                          <a:solidFill>
                            <a:srgbClr val="00B050"/>
                          </a:solidFill>
                          <a:latin typeface="+mn-lt"/>
                          <a:ea typeface="Apple Symbols" panose="02000000000000000000" pitchFamily="2" charset="-79"/>
                          <a:cs typeface="Apple Symbols" panose="02000000000000000000" pitchFamily="2" charset="-79"/>
                        </a:rPr>
                        <a:t>♣︎</a:t>
                      </a:r>
                      <a:r>
                        <a:rPr lang="da-DK" sz="2800" b="1" dirty="0">
                          <a:solidFill>
                            <a:schemeClr val="tx1"/>
                          </a:solidFill>
                          <a:latin typeface="+mn-lt"/>
                          <a:ea typeface="Apple Symbols" panose="02000000000000000000" pitchFamily="2" charset="-79"/>
                          <a:cs typeface="Apple Symbols" panose="02000000000000000000" pitchFamily="2" charset="-79"/>
                        </a:rPr>
                        <a:t> KD872</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6880391" y="1964963"/>
            <a:ext cx="4016207"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t>Hvad melder du ?</a:t>
            </a:r>
          </a:p>
        </p:txBody>
      </p:sp>
      <p:sp>
        <p:nvSpPr>
          <p:cNvPr id="4" name="Tekstfelt 3">
            <a:extLst>
              <a:ext uri="{FF2B5EF4-FFF2-40B4-BE49-F238E27FC236}">
                <a16:creationId xmlns:a16="http://schemas.microsoft.com/office/drawing/2014/main" id="{AA0FA43C-3795-5344-B729-7FA6EDBF4BF9}"/>
              </a:ext>
            </a:extLst>
          </p:cNvPr>
          <p:cNvSpPr txBox="1"/>
          <p:nvPr/>
        </p:nvSpPr>
        <p:spPr>
          <a:xfrm>
            <a:off x="124595" y="3125787"/>
            <a:ext cx="2357033" cy="1815882"/>
          </a:xfrm>
          <a:prstGeom prst="rect">
            <a:avLst/>
          </a:prstGeom>
          <a:noFill/>
        </p:spPr>
        <p:txBody>
          <a:bodyPr wrap="square" rtlCol="0">
            <a:spAutoFit/>
          </a:bodyPr>
          <a:lstStyle/>
          <a:p>
            <a:r>
              <a:rPr lang="da-DK" sz="2800" dirty="0">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D98532</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2</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9763</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BT</a:t>
            </a:r>
          </a:p>
        </p:txBody>
      </p:sp>
      <p:sp>
        <p:nvSpPr>
          <p:cNvPr id="7" name="Tekstfelt 6">
            <a:extLst>
              <a:ext uri="{FF2B5EF4-FFF2-40B4-BE49-F238E27FC236}">
                <a16:creationId xmlns:a16="http://schemas.microsoft.com/office/drawing/2014/main" id="{A9A9EC1E-4143-0045-A9F4-B0A5D238E077}"/>
              </a:ext>
            </a:extLst>
          </p:cNvPr>
          <p:cNvSpPr txBox="1"/>
          <p:nvPr/>
        </p:nvSpPr>
        <p:spPr>
          <a:xfrm>
            <a:off x="6661304" y="5085235"/>
            <a:ext cx="5187013"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t>Du skal gøre det let for makker  - meld ……..</a:t>
            </a:r>
          </a:p>
        </p:txBody>
      </p:sp>
      <p:sp>
        <p:nvSpPr>
          <p:cNvPr id="9" name="Tekstfelt 8">
            <a:extLst>
              <a:ext uri="{FF2B5EF4-FFF2-40B4-BE49-F238E27FC236}">
                <a16:creationId xmlns:a16="http://schemas.microsoft.com/office/drawing/2014/main" id="{BDDB3C0E-3110-FB47-A685-597A67325A10}"/>
              </a:ext>
            </a:extLst>
          </p:cNvPr>
          <p:cNvSpPr txBox="1"/>
          <p:nvPr/>
        </p:nvSpPr>
        <p:spPr>
          <a:xfrm>
            <a:off x="6880391" y="2659001"/>
            <a:ext cx="4967927"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t>Hvad melder makker hvis du dobler?</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3951131" y="3136054"/>
            <a:ext cx="2485967" cy="1815882"/>
          </a:xfrm>
          <a:prstGeom prst="rect">
            <a:avLst/>
          </a:prstGeom>
          <a:solidFill>
            <a:srgbClr val="FF0000"/>
          </a:solidFill>
        </p:spPr>
        <p:txBody>
          <a:bodyPr wrap="square" rtlCol="0">
            <a:spAutoFit/>
          </a:bodyPr>
          <a:lstStyle/>
          <a:p>
            <a:pPr algn="ctr"/>
            <a:endParaRPr lang="da-DK" sz="2000" dirty="0"/>
          </a:p>
          <a:p>
            <a:pPr algn="ctr"/>
            <a:r>
              <a:rPr lang="da-DK" sz="7200" dirty="0">
                <a:solidFill>
                  <a:schemeClr val="bg1"/>
                </a:solidFill>
              </a:rPr>
              <a:t>D</a:t>
            </a:r>
          </a:p>
          <a:p>
            <a:pPr algn="ctr"/>
            <a:endParaRPr lang="da-DK" sz="2000" dirty="0"/>
          </a:p>
        </p:txBody>
      </p:sp>
      <p:sp>
        <p:nvSpPr>
          <p:cNvPr id="11" name="Tekstfelt 10">
            <a:extLst>
              <a:ext uri="{FF2B5EF4-FFF2-40B4-BE49-F238E27FC236}">
                <a16:creationId xmlns:a16="http://schemas.microsoft.com/office/drawing/2014/main" id="{D4AAE1F1-725D-AE4E-8F4A-248317225B28}"/>
              </a:ext>
            </a:extLst>
          </p:cNvPr>
          <p:cNvSpPr txBox="1"/>
          <p:nvPr/>
        </p:nvSpPr>
        <p:spPr>
          <a:xfrm>
            <a:off x="3903336" y="3065293"/>
            <a:ext cx="2632685" cy="2268176"/>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EKT6</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74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KD3</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KD98 </a:t>
            </a:r>
          </a:p>
          <a:p>
            <a:r>
              <a:rPr lang="da-DK" sz="2800" dirty="0">
                <a:ea typeface="Apple Symbols" panose="02000000000000000000" pitchFamily="2" charset="-79"/>
                <a:cs typeface="Apple Symbols" panose="02000000000000000000" pitchFamily="2" charset="-79"/>
              </a:rPr>
              <a:t> </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2481628" y="2125401"/>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4</a:t>
            </a:r>
            <a:r>
              <a:rPr lang="da-DK" sz="4400" dirty="0">
                <a:solidFill>
                  <a:srgbClr val="FF000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D12612D2-11D2-344A-BDFF-5FE7019E1C69}"/>
              </a:ext>
            </a:extLst>
          </p:cNvPr>
          <p:cNvSpPr txBox="1"/>
          <p:nvPr/>
        </p:nvSpPr>
        <p:spPr>
          <a:xfrm>
            <a:off x="420425" y="4938008"/>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4♠︎</a:t>
            </a:r>
            <a:endParaRPr lang="da-DK" sz="44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9821E593-9F29-0847-A80A-61753DA77E41}"/>
              </a:ext>
            </a:extLst>
          </p:cNvPr>
          <p:cNvSpPr txBox="1"/>
          <p:nvPr/>
        </p:nvSpPr>
        <p:spPr>
          <a:xfrm>
            <a:off x="6880390" y="3728794"/>
            <a:ext cx="4967927"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t>Han forventer du har</a:t>
            </a:r>
          </a:p>
        </p:txBody>
      </p:sp>
      <p:sp>
        <p:nvSpPr>
          <p:cNvPr id="18" name="Tekstfelt 17">
            <a:extLst>
              <a:ext uri="{FF2B5EF4-FFF2-40B4-BE49-F238E27FC236}">
                <a16:creationId xmlns:a16="http://schemas.microsoft.com/office/drawing/2014/main" id="{2D6ED182-C867-5840-8AD1-E391A7AFE407}"/>
              </a:ext>
            </a:extLst>
          </p:cNvPr>
          <p:cNvSpPr txBox="1"/>
          <p:nvPr/>
        </p:nvSpPr>
        <p:spPr>
          <a:xfrm>
            <a:off x="7995351" y="4401646"/>
            <a:ext cx="2148689"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t>- MEN IKKE!</a:t>
            </a:r>
          </a:p>
        </p:txBody>
      </p:sp>
      <p:sp>
        <p:nvSpPr>
          <p:cNvPr id="19" name="Tekstfelt 18">
            <a:extLst>
              <a:ext uri="{FF2B5EF4-FFF2-40B4-BE49-F238E27FC236}">
                <a16:creationId xmlns:a16="http://schemas.microsoft.com/office/drawing/2014/main" id="{176AB908-3FED-2A4B-8894-621EED8BF360}"/>
              </a:ext>
            </a:extLst>
          </p:cNvPr>
          <p:cNvSpPr txBox="1"/>
          <p:nvPr/>
        </p:nvSpPr>
        <p:spPr>
          <a:xfrm>
            <a:off x="4057008" y="5393011"/>
            <a:ext cx="849323" cy="646331"/>
          </a:xfrm>
          <a:prstGeom prst="rect">
            <a:avLst/>
          </a:prstGeom>
          <a:solidFill>
            <a:srgbClr val="FF0000"/>
          </a:solidFill>
        </p:spPr>
        <p:txBody>
          <a:bodyPr wrap="square" rtlCol="0">
            <a:spAutoFit/>
          </a:bodyPr>
          <a:lstStyle/>
          <a:p>
            <a:pPr algn="ctr"/>
            <a:r>
              <a:rPr lang="da-DK" sz="3600" dirty="0">
                <a:solidFill>
                  <a:schemeClr val="bg1"/>
                </a:solidFill>
              </a:rPr>
              <a:t>D?</a:t>
            </a:r>
          </a:p>
        </p:txBody>
      </p:sp>
      <p:sp>
        <p:nvSpPr>
          <p:cNvPr id="8" name="Tekstfelt 7">
            <a:extLst>
              <a:ext uri="{FF2B5EF4-FFF2-40B4-BE49-F238E27FC236}">
                <a16:creationId xmlns:a16="http://schemas.microsoft.com/office/drawing/2014/main" id="{B2846C47-E704-5949-B8DF-3B35CDBA9DEC}"/>
              </a:ext>
            </a:extLst>
          </p:cNvPr>
          <p:cNvSpPr txBox="1"/>
          <p:nvPr/>
        </p:nvSpPr>
        <p:spPr>
          <a:xfrm>
            <a:off x="329782" y="4903705"/>
            <a:ext cx="1222361" cy="838046"/>
          </a:xfrm>
          <a:prstGeom prst="rect">
            <a:avLst/>
          </a:prstGeom>
          <a:solidFill>
            <a:schemeClr val="bg2"/>
          </a:solidFill>
        </p:spPr>
        <p:txBody>
          <a:bodyPr wrap="square" rtlCol="0">
            <a:spAutoFit/>
          </a:bodyPr>
          <a:lstStyle/>
          <a:p>
            <a:endParaRPr lang="da-DK" dirty="0"/>
          </a:p>
        </p:txBody>
      </p:sp>
      <p:sp>
        <p:nvSpPr>
          <p:cNvPr id="17" name="Tekstfelt 16">
            <a:extLst>
              <a:ext uri="{FF2B5EF4-FFF2-40B4-BE49-F238E27FC236}">
                <a16:creationId xmlns:a16="http://schemas.microsoft.com/office/drawing/2014/main" id="{89714BF0-5DE3-AE4F-95FB-AFAF744E64DD}"/>
              </a:ext>
            </a:extLst>
          </p:cNvPr>
          <p:cNvSpPr txBox="1"/>
          <p:nvPr/>
        </p:nvSpPr>
        <p:spPr>
          <a:xfrm>
            <a:off x="3903336" y="3053824"/>
            <a:ext cx="2695783" cy="1884184"/>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KB86</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KD54</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KD87 </a:t>
            </a:r>
          </a:p>
        </p:txBody>
      </p:sp>
      <p:sp>
        <p:nvSpPr>
          <p:cNvPr id="6" name="Tekstfelt 5">
            <a:extLst>
              <a:ext uri="{FF2B5EF4-FFF2-40B4-BE49-F238E27FC236}">
                <a16:creationId xmlns:a16="http://schemas.microsoft.com/office/drawing/2014/main" id="{BD474458-A4F8-C646-B326-E69B5A877B18}"/>
              </a:ext>
            </a:extLst>
          </p:cNvPr>
          <p:cNvSpPr txBox="1"/>
          <p:nvPr/>
        </p:nvSpPr>
        <p:spPr>
          <a:xfrm>
            <a:off x="4488560" y="5124308"/>
            <a:ext cx="872056"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dirty="0"/>
              <a:t>PAS</a:t>
            </a:r>
            <a:endParaRPr lang="da-DK" sz="2800" dirty="0"/>
          </a:p>
        </p:txBody>
      </p:sp>
      <p:sp>
        <p:nvSpPr>
          <p:cNvPr id="23" name="Tekstfelt 22">
            <a:extLst>
              <a:ext uri="{FF2B5EF4-FFF2-40B4-BE49-F238E27FC236}">
                <a16:creationId xmlns:a16="http://schemas.microsoft.com/office/drawing/2014/main" id="{510E77A8-537D-CAD7-997C-73994C1662E1}"/>
              </a:ext>
            </a:extLst>
          </p:cNvPr>
          <p:cNvSpPr txBox="1"/>
          <p:nvPr/>
        </p:nvSpPr>
        <p:spPr>
          <a:xfrm>
            <a:off x="3705528" y="5270273"/>
            <a:ext cx="872056"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dirty="0"/>
              <a:t>PAS</a:t>
            </a:r>
            <a:endParaRPr lang="da-DK" sz="2800" dirty="0"/>
          </a:p>
        </p:txBody>
      </p:sp>
      <p:sp>
        <p:nvSpPr>
          <p:cNvPr id="24" name="Tekstfelt 23">
            <a:extLst>
              <a:ext uri="{FF2B5EF4-FFF2-40B4-BE49-F238E27FC236}">
                <a16:creationId xmlns:a16="http://schemas.microsoft.com/office/drawing/2014/main" id="{94E26ADD-E79C-D54D-B1C9-E17D9AEF08CD}"/>
              </a:ext>
            </a:extLst>
          </p:cNvPr>
          <p:cNvSpPr txBox="1"/>
          <p:nvPr/>
        </p:nvSpPr>
        <p:spPr>
          <a:xfrm>
            <a:off x="3873772" y="5577648"/>
            <a:ext cx="872056"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dirty="0"/>
              <a:t>PAS</a:t>
            </a:r>
            <a:endParaRPr lang="da-DK" sz="2800" dirty="0"/>
          </a:p>
        </p:txBody>
      </p:sp>
      <p:sp>
        <p:nvSpPr>
          <p:cNvPr id="25" name="Tekstfelt 24">
            <a:extLst>
              <a:ext uri="{FF2B5EF4-FFF2-40B4-BE49-F238E27FC236}">
                <a16:creationId xmlns:a16="http://schemas.microsoft.com/office/drawing/2014/main" id="{9924080D-F5EB-357F-C743-6DD37CCD0007}"/>
              </a:ext>
            </a:extLst>
          </p:cNvPr>
          <p:cNvSpPr txBox="1"/>
          <p:nvPr/>
        </p:nvSpPr>
        <p:spPr>
          <a:xfrm>
            <a:off x="4720868" y="5627766"/>
            <a:ext cx="872056"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dirty="0"/>
              <a:t>PAS</a:t>
            </a:r>
            <a:endParaRPr lang="da-DK" sz="2800" dirty="0"/>
          </a:p>
        </p:txBody>
      </p:sp>
    </p:spTree>
    <p:extLst>
      <p:ext uri="{BB962C8B-B14F-4D97-AF65-F5344CB8AC3E}">
        <p14:creationId xmlns:p14="http://schemas.microsoft.com/office/powerpoint/2010/main" val="111467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additive="base">
                                        <p:cTn id="69" dur="500" fill="hold"/>
                                        <p:tgtEl>
                                          <p:spTgt spid="7"/>
                                        </p:tgtEl>
                                        <p:attrNameLst>
                                          <p:attrName>ppt_x</p:attrName>
                                        </p:attrNameLst>
                                      </p:cBhvr>
                                      <p:tavLst>
                                        <p:tav tm="0">
                                          <p:val>
                                            <p:strVal val="#ppt_x"/>
                                          </p:val>
                                        </p:tav>
                                        <p:tav tm="100000">
                                          <p:val>
                                            <p:strVal val="#ppt_x"/>
                                          </p:val>
                                        </p:tav>
                                      </p:tavLst>
                                    </p:anim>
                                    <p:anim calcmode="lin" valueType="num">
                                      <p:cBhvr additive="base">
                                        <p:cTn id="7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6"/>
                                        </p:tgtEl>
                                        <p:attrNameLst>
                                          <p:attrName>style.visibility</p:attrName>
                                        </p:attrNameLst>
                                      </p:cBhvr>
                                      <p:to>
                                        <p:strVal val="visible"/>
                                      </p:to>
                                    </p:set>
                                    <p:anim calcmode="lin" valueType="num">
                                      <p:cBhvr additive="base">
                                        <p:cTn id="75" dur="500" fill="hold"/>
                                        <p:tgtEl>
                                          <p:spTgt spid="6"/>
                                        </p:tgtEl>
                                        <p:attrNameLst>
                                          <p:attrName>ppt_x</p:attrName>
                                        </p:attrNameLst>
                                      </p:cBhvr>
                                      <p:tavLst>
                                        <p:tav tm="0">
                                          <p:val>
                                            <p:strVal val="#ppt_x"/>
                                          </p:val>
                                        </p:tav>
                                        <p:tav tm="100000">
                                          <p:val>
                                            <p:strVal val="#ppt_x"/>
                                          </p:val>
                                        </p:tav>
                                      </p:tavLst>
                                    </p:anim>
                                    <p:anim calcmode="lin" valueType="num">
                                      <p:cBhvr additive="base">
                                        <p:cTn id="7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anim calcmode="lin" valueType="num">
                                      <p:cBhvr additive="base">
                                        <p:cTn id="85" dur="500" fill="hold"/>
                                        <p:tgtEl>
                                          <p:spTgt spid="23"/>
                                        </p:tgtEl>
                                        <p:attrNameLst>
                                          <p:attrName>ppt_x</p:attrName>
                                        </p:attrNameLst>
                                      </p:cBhvr>
                                      <p:tavLst>
                                        <p:tav tm="0">
                                          <p:val>
                                            <p:strVal val="#ppt_x"/>
                                          </p:val>
                                        </p:tav>
                                        <p:tav tm="100000">
                                          <p:val>
                                            <p:strVal val="#ppt_x"/>
                                          </p:val>
                                        </p:tav>
                                      </p:tavLst>
                                    </p:anim>
                                    <p:anim calcmode="lin" valueType="num">
                                      <p:cBhvr additive="base">
                                        <p:cTn id="8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500" fill="hold"/>
                                        <p:tgtEl>
                                          <p:spTgt spid="24"/>
                                        </p:tgtEl>
                                        <p:attrNameLst>
                                          <p:attrName>ppt_x</p:attrName>
                                        </p:attrNameLst>
                                      </p:cBhvr>
                                      <p:tavLst>
                                        <p:tav tm="0">
                                          <p:val>
                                            <p:strVal val="#ppt_x"/>
                                          </p:val>
                                        </p:tav>
                                        <p:tav tm="100000">
                                          <p:val>
                                            <p:strVal val="#ppt_x"/>
                                          </p:val>
                                        </p:tav>
                                      </p:tavLst>
                                    </p:anim>
                                    <p:anim calcmode="lin" valueType="num">
                                      <p:cBhvr additive="base">
                                        <p:cTn id="9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additive="base">
                                        <p:cTn id="97" dur="500" fill="hold"/>
                                        <p:tgtEl>
                                          <p:spTgt spid="25"/>
                                        </p:tgtEl>
                                        <p:attrNameLst>
                                          <p:attrName>ppt_x</p:attrName>
                                        </p:attrNameLst>
                                      </p:cBhvr>
                                      <p:tavLst>
                                        <p:tav tm="0">
                                          <p:val>
                                            <p:strVal val="#ppt_x"/>
                                          </p:val>
                                        </p:tav>
                                        <p:tav tm="100000">
                                          <p:val>
                                            <p:strVal val="#ppt_x"/>
                                          </p:val>
                                        </p:tav>
                                      </p:tavLst>
                                    </p:anim>
                                    <p:anim calcmode="lin" valueType="num">
                                      <p:cBhvr additive="base">
                                        <p:cTn id="9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9" grpId="0" animBg="1"/>
      <p:bldP spid="10" grpId="0" animBg="1"/>
      <p:bldP spid="11" grpId="0" animBg="1"/>
      <p:bldP spid="12" grpId="0" animBg="1"/>
      <p:bldP spid="13" grpId="0" animBg="1"/>
      <p:bldP spid="14" grpId="0" animBg="1"/>
      <p:bldP spid="18" grpId="0" animBg="1"/>
      <p:bldP spid="19" grpId="0" animBg="1"/>
      <p:bldP spid="8" grpId="0" animBg="1"/>
      <p:bldP spid="17" grpId="0" animBg="1"/>
      <p:bldP spid="6" grpId="0" animBg="1"/>
      <p:bldP spid="23" grpId="0" animBg="1"/>
      <p:bldP spid="24" grpId="0" animBg="1"/>
      <p:bldP spid="25"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nvGraphicFramePr>
        <p:xfrm>
          <a:off x="330427" y="1993592"/>
          <a:ext cx="6102625" cy="3897224"/>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endParaRPr lang="da-DK" sz="2800" dirty="0">
                        <a:solidFill>
                          <a:schemeClr val="tx1"/>
                        </a:solidFill>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4" name="Tekstfelt 3">
            <a:extLst>
              <a:ext uri="{FF2B5EF4-FFF2-40B4-BE49-F238E27FC236}">
                <a16:creationId xmlns:a16="http://schemas.microsoft.com/office/drawing/2014/main" id="{AA0FA43C-3795-5344-B729-7FA6EDBF4BF9}"/>
              </a:ext>
            </a:extLst>
          </p:cNvPr>
          <p:cNvSpPr txBox="1"/>
          <p:nvPr/>
        </p:nvSpPr>
        <p:spPr>
          <a:xfrm>
            <a:off x="102602" y="2745771"/>
            <a:ext cx="1911882"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B3</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B </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K7632</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ET652</a:t>
            </a:r>
          </a:p>
        </p:txBody>
      </p:sp>
      <p:sp>
        <p:nvSpPr>
          <p:cNvPr id="11" name="Tekstfelt 10">
            <a:extLst>
              <a:ext uri="{FF2B5EF4-FFF2-40B4-BE49-F238E27FC236}">
                <a16:creationId xmlns:a16="http://schemas.microsoft.com/office/drawing/2014/main" id="{D4AAE1F1-725D-AE4E-8F4A-248317225B28}"/>
              </a:ext>
            </a:extLst>
          </p:cNvPr>
          <p:cNvSpPr txBox="1"/>
          <p:nvPr/>
        </p:nvSpPr>
        <p:spPr>
          <a:xfrm>
            <a:off x="4145703" y="2808116"/>
            <a:ext cx="1837918" cy="2268176"/>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EKT6</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D5</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ED63</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KD9</a:t>
            </a:r>
            <a:r>
              <a:rPr lang="da-DK" sz="2800" dirty="0">
                <a:ea typeface="Apple Symbols" panose="02000000000000000000" pitchFamily="2" charset="-79"/>
                <a:cs typeface="Apple Symbols" panose="02000000000000000000" pitchFamily="2" charset="-79"/>
              </a:rPr>
              <a:t>  </a:t>
            </a:r>
          </a:p>
          <a:p>
            <a:r>
              <a:rPr lang="da-DK" sz="2800" dirty="0">
                <a:ea typeface="Apple Symbols" panose="02000000000000000000" pitchFamily="2" charset="-79"/>
                <a:cs typeface="Apple Symbols" panose="02000000000000000000" pitchFamily="2" charset="-79"/>
              </a:rPr>
              <a:t> </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1931163" y="2014589"/>
            <a:ext cx="89531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4</a:t>
            </a:r>
            <a:r>
              <a:rPr lang="da-DK" sz="3600" dirty="0">
                <a:solidFill>
                  <a:srgbClr val="FF000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D12612D2-11D2-344A-BDFF-5FE7019E1C69}"/>
              </a:ext>
            </a:extLst>
          </p:cNvPr>
          <p:cNvSpPr txBox="1"/>
          <p:nvPr/>
        </p:nvSpPr>
        <p:spPr>
          <a:xfrm>
            <a:off x="172228" y="4609450"/>
            <a:ext cx="120389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7230BD8C-DCAB-5E47-BDC5-04318B64F9EB}"/>
              </a:ext>
            </a:extLst>
          </p:cNvPr>
          <p:cNvSpPr txBox="1"/>
          <p:nvPr/>
        </p:nvSpPr>
        <p:spPr>
          <a:xfrm>
            <a:off x="7243633" y="2688202"/>
            <a:ext cx="3902466" cy="1938992"/>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4 NT </a:t>
            </a:r>
          </a:p>
          <a:p>
            <a:r>
              <a:rPr lang="da-DK" sz="2400" b="1" dirty="0"/>
              <a:t>viser begge minorfarver - mindst 5-4 -   og en tro på at vi kan vinde 5 i </a:t>
            </a:r>
            <a:r>
              <a:rPr lang="da-DK" sz="2400" b="1" dirty="0" err="1"/>
              <a:t>minor</a:t>
            </a:r>
            <a:r>
              <a:rPr lang="da-DK" sz="2400" b="1" dirty="0"/>
              <a:t> efter makkers dobling</a:t>
            </a:r>
          </a:p>
        </p:txBody>
      </p:sp>
      <p:sp>
        <p:nvSpPr>
          <p:cNvPr id="19" name="Tekstfelt 18">
            <a:extLst>
              <a:ext uri="{FF2B5EF4-FFF2-40B4-BE49-F238E27FC236}">
                <a16:creationId xmlns:a16="http://schemas.microsoft.com/office/drawing/2014/main" id="{176AB908-3FED-2A4B-8894-621EED8BF360}"/>
              </a:ext>
            </a:extLst>
          </p:cNvPr>
          <p:cNvSpPr txBox="1"/>
          <p:nvPr/>
        </p:nvSpPr>
        <p:spPr>
          <a:xfrm>
            <a:off x="4050768" y="4669273"/>
            <a:ext cx="771895" cy="646331"/>
          </a:xfrm>
          <a:prstGeom prst="rect">
            <a:avLst/>
          </a:prstGeom>
          <a:solidFill>
            <a:srgbClr val="FF0000"/>
          </a:solidFill>
        </p:spPr>
        <p:txBody>
          <a:bodyPr wrap="square" rtlCol="0">
            <a:spAutoFit/>
          </a:bodyPr>
          <a:lstStyle/>
          <a:p>
            <a:pPr algn="ctr"/>
            <a:r>
              <a:rPr lang="da-DK" sz="3600" dirty="0">
                <a:solidFill>
                  <a:schemeClr val="bg1"/>
                </a:solidFill>
              </a:rPr>
              <a:t>D</a:t>
            </a:r>
          </a:p>
        </p:txBody>
      </p:sp>
      <p:sp>
        <p:nvSpPr>
          <p:cNvPr id="22" name="Tekstfelt 21">
            <a:extLst>
              <a:ext uri="{FF2B5EF4-FFF2-40B4-BE49-F238E27FC236}">
                <a16:creationId xmlns:a16="http://schemas.microsoft.com/office/drawing/2014/main" id="{098C740A-B318-3344-AE0F-32C0293DE4ED}"/>
              </a:ext>
            </a:extLst>
          </p:cNvPr>
          <p:cNvSpPr txBox="1"/>
          <p:nvPr/>
        </p:nvSpPr>
        <p:spPr>
          <a:xfrm>
            <a:off x="38872" y="2738094"/>
            <a:ext cx="1911882"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B3 </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DB4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K763</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ET65 </a:t>
            </a:r>
          </a:p>
        </p:txBody>
      </p:sp>
      <p:sp>
        <p:nvSpPr>
          <p:cNvPr id="24" name="Tekstfelt 23">
            <a:extLst>
              <a:ext uri="{FF2B5EF4-FFF2-40B4-BE49-F238E27FC236}">
                <a16:creationId xmlns:a16="http://schemas.microsoft.com/office/drawing/2014/main" id="{A5846F0F-3879-0F45-BB84-C003D35B805D}"/>
              </a:ext>
            </a:extLst>
          </p:cNvPr>
          <p:cNvSpPr txBox="1"/>
          <p:nvPr/>
        </p:nvSpPr>
        <p:spPr>
          <a:xfrm>
            <a:off x="1165673" y="4973238"/>
            <a:ext cx="1477538" cy="704923"/>
          </a:xfrm>
          <a:prstGeom prst="rect">
            <a:avLst/>
          </a:prstGeom>
          <a:solidFill>
            <a:schemeClr val="bg2"/>
          </a:solidFill>
        </p:spPr>
        <p:txBody>
          <a:bodyPr wrap="square" rtlCol="0">
            <a:spAutoFit/>
          </a:bodyPr>
          <a:lstStyle/>
          <a:p>
            <a:endParaRPr lang="da-DK" dirty="0"/>
          </a:p>
        </p:txBody>
      </p:sp>
      <p:sp>
        <p:nvSpPr>
          <p:cNvPr id="6" name="Tekstfelt 5">
            <a:extLst>
              <a:ext uri="{FF2B5EF4-FFF2-40B4-BE49-F238E27FC236}">
                <a16:creationId xmlns:a16="http://schemas.microsoft.com/office/drawing/2014/main" id="{3F4D8370-AC06-7C44-CA07-C1318AD1D34F}"/>
              </a:ext>
            </a:extLst>
          </p:cNvPr>
          <p:cNvSpPr txBox="1"/>
          <p:nvPr/>
        </p:nvSpPr>
        <p:spPr>
          <a:xfrm>
            <a:off x="2166108" y="5175151"/>
            <a:ext cx="1156440"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513C8985-AC78-6F59-DD05-45F574A6ABCF}"/>
              </a:ext>
            </a:extLst>
          </p:cNvPr>
          <p:cNvSpPr txBox="1"/>
          <p:nvPr/>
        </p:nvSpPr>
        <p:spPr>
          <a:xfrm>
            <a:off x="164422" y="4607721"/>
            <a:ext cx="120389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4NT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F4ECB8B5-E687-069F-2AEB-2AA6789D0FA7}"/>
              </a:ext>
            </a:extLst>
          </p:cNvPr>
          <p:cNvSpPr txBox="1"/>
          <p:nvPr/>
        </p:nvSpPr>
        <p:spPr>
          <a:xfrm>
            <a:off x="2866086" y="2014589"/>
            <a:ext cx="1156440"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E95E0B2B-EB93-98C6-23FB-4420FE2E243D}"/>
              </a:ext>
            </a:extLst>
          </p:cNvPr>
          <p:cNvSpPr txBox="1"/>
          <p:nvPr/>
        </p:nvSpPr>
        <p:spPr>
          <a:xfrm>
            <a:off x="5287710" y="4642543"/>
            <a:ext cx="120389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1A1A3DA9-CC86-59E6-1620-C1000362858E}"/>
              </a:ext>
            </a:extLst>
          </p:cNvPr>
          <p:cNvSpPr txBox="1"/>
          <p:nvPr/>
        </p:nvSpPr>
        <p:spPr>
          <a:xfrm>
            <a:off x="5279904" y="4659428"/>
            <a:ext cx="120389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6</a:t>
            </a:r>
            <a:r>
              <a:rPr lang="da-DK" sz="3600" dirty="0">
                <a:solidFill>
                  <a:srgbClr val="FFC000"/>
                </a:solidFill>
                <a:ea typeface="Apple Symbols" panose="02000000000000000000" pitchFamily="2" charset="-79"/>
                <a:cs typeface="Apple Symbols" panose="02000000000000000000" pitchFamily="2" charset="-79"/>
              </a:rPr>
              <a:t>♦︎</a:t>
            </a:r>
          </a:p>
        </p:txBody>
      </p:sp>
      <p:sp>
        <p:nvSpPr>
          <p:cNvPr id="17" name="Tekstfelt 16">
            <a:extLst>
              <a:ext uri="{FF2B5EF4-FFF2-40B4-BE49-F238E27FC236}">
                <a16:creationId xmlns:a16="http://schemas.microsoft.com/office/drawing/2014/main" id="{B7DBACA9-FB39-368D-BA21-FF7EC1E0F685}"/>
              </a:ext>
            </a:extLst>
          </p:cNvPr>
          <p:cNvSpPr txBox="1"/>
          <p:nvPr/>
        </p:nvSpPr>
        <p:spPr>
          <a:xfrm>
            <a:off x="5268760" y="4630131"/>
            <a:ext cx="1477538" cy="704923"/>
          </a:xfrm>
          <a:prstGeom prst="rect">
            <a:avLst/>
          </a:prstGeom>
          <a:solidFill>
            <a:schemeClr val="bg2"/>
          </a:solidFill>
        </p:spPr>
        <p:txBody>
          <a:bodyPr wrap="square" rtlCol="0">
            <a:spAutoFit/>
          </a:bodyPr>
          <a:lstStyle/>
          <a:p>
            <a:endParaRPr lang="da-DK" dirty="0"/>
          </a:p>
        </p:txBody>
      </p:sp>
      <p:sp>
        <p:nvSpPr>
          <p:cNvPr id="18" name="Tekstfelt 17">
            <a:extLst>
              <a:ext uri="{FF2B5EF4-FFF2-40B4-BE49-F238E27FC236}">
                <a16:creationId xmlns:a16="http://schemas.microsoft.com/office/drawing/2014/main" id="{FACE90CA-6D7E-E0D0-B992-26C90E24BDB0}"/>
              </a:ext>
            </a:extLst>
          </p:cNvPr>
          <p:cNvSpPr txBox="1"/>
          <p:nvPr/>
        </p:nvSpPr>
        <p:spPr>
          <a:xfrm>
            <a:off x="179990" y="4607010"/>
            <a:ext cx="120389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25" name="Tekstfelt 24">
            <a:extLst>
              <a:ext uri="{FF2B5EF4-FFF2-40B4-BE49-F238E27FC236}">
                <a16:creationId xmlns:a16="http://schemas.microsoft.com/office/drawing/2014/main" id="{ED3C280A-8262-A042-A192-6DE75E3FA46A}"/>
              </a:ext>
            </a:extLst>
          </p:cNvPr>
          <p:cNvSpPr txBox="1"/>
          <p:nvPr/>
        </p:nvSpPr>
        <p:spPr>
          <a:xfrm>
            <a:off x="173137" y="4619379"/>
            <a:ext cx="1202946"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20" name="Tekstfelt 19">
            <a:extLst>
              <a:ext uri="{FF2B5EF4-FFF2-40B4-BE49-F238E27FC236}">
                <a16:creationId xmlns:a16="http://schemas.microsoft.com/office/drawing/2014/main" id="{80C80863-DE2D-0219-DF2F-96D305898603}"/>
              </a:ext>
            </a:extLst>
          </p:cNvPr>
          <p:cNvSpPr txBox="1"/>
          <p:nvPr/>
        </p:nvSpPr>
        <p:spPr>
          <a:xfrm>
            <a:off x="4155994" y="2811312"/>
            <a:ext cx="1837918" cy="1815882"/>
          </a:xfrm>
          <a:prstGeom prst="rect">
            <a:avLst/>
          </a:prstGeom>
          <a:solidFill>
            <a:schemeClr val="bg2"/>
          </a:solidFill>
        </p:spPr>
        <p:txBody>
          <a:bodyPr wrap="square" rtlCol="0">
            <a:spAutoFit/>
          </a:bodyPr>
          <a:lstStyle/>
          <a:p>
            <a:endParaRPr lang="da-DK" sz="2800" dirty="0">
              <a:ea typeface="Apple Symbols" panose="02000000000000000000" pitchFamily="2" charset="-79"/>
              <a:cs typeface="Apple Symbols" panose="02000000000000000000" pitchFamily="2" charset="-79"/>
            </a:endParaRPr>
          </a:p>
          <a:p>
            <a:endParaRPr lang="da-DK" sz="2800" dirty="0">
              <a:ea typeface="Apple Symbols" panose="02000000000000000000" pitchFamily="2" charset="-79"/>
              <a:cs typeface="Apple Symbols" panose="02000000000000000000" pitchFamily="2" charset="-79"/>
            </a:endParaRPr>
          </a:p>
          <a:p>
            <a:endParaRPr lang="da-DK" sz="2800" dirty="0">
              <a:ea typeface="Apple Symbols" panose="02000000000000000000" pitchFamily="2" charset="-79"/>
              <a:cs typeface="Apple Symbols" panose="02000000000000000000" pitchFamily="2" charset="-79"/>
            </a:endParaRPr>
          </a:p>
          <a:p>
            <a:endParaRPr lang="da-DK" sz="2800" dirty="0">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80442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ppt_x"/>
                                          </p:val>
                                        </p:tav>
                                        <p:tav tm="100000">
                                          <p:val>
                                            <p:strVal val="#ppt_x"/>
                                          </p:val>
                                        </p:tav>
                                      </p:tavLst>
                                    </p:anim>
                                    <p:anim calcmode="lin" valueType="num">
                                      <p:cBhvr additive="base">
                                        <p:cTn id="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ppt_x"/>
                                          </p:val>
                                        </p:tav>
                                        <p:tav tm="100000">
                                          <p:val>
                                            <p:strVal val="#ppt_x"/>
                                          </p:val>
                                        </p:tav>
                                      </p:tavLst>
                                    </p:anim>
                                    <p:anim calcmode="lin" valueType="num">
                                      <p:cBhvr additive="base">
                                        <p:cTn id="6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500" fill="hold"/>
                                        <p:tgtEl>
                                          <p:spTgt spid="20"/>
                                        </p:tgtEl>
                                        <p:attrNameLst>
                                          <p:attrName>ppt_x</p:attrName>
                                        </p:attrNameLst>
                                      </p:cBhvr>
                                      <p:tavLst>
                                        <p:tav tm="0">
                                          <p:val>
                                            <p:strVal val="#ppt_x"/>
                                          </p:val>
                                        </p:tav>
                                        <p:tav tm="100000">
                                          <p:val>
                                            <p:strVal val="#ppt_x"/>
                                          </p:val>
                                        </p:tav>
                                      </p:tavLst>
                                    </p:anim>
                                    <p:anim calcmode="lin" valueType="num">
                                      <p:cBhvr additive="base">
                                        <p:cTn id="8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additive="base">
                                        <p:cTn id="85" dur="500" fill="hold"/>
                                        <p:tgtEl>
                                          <p:spTgt spid="22"/>
                                        </p:tgtEl>
                                        <p:attrNameLst>
                                          <p:attrName>ppt_x</p:attrName>
                                        </p:attrNameLst>
                                      </p:cBhvr>
                                      <p:tavLst>
                                        <p:tav tm="0">
                                          <p:val>
                                            <p:strVal val="#ppt_x"/>
                                          </p:val>
                                        </p:tav>
                                        <p:tav tm="100000">
                                          <p:val>
                                            <p:strVal val="#ppt_x"/>
                                          </p:val>
                                        </p:tav>
                                      </p:tavLst>
                                    </p:anim>
                                    <p:anim calcmode="lin" valueType="num">
                                      <p:cBhvr additive="base">
                                        <p:cTn id="8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additive="base">
                                        <p:cTn id="97" dur="500" fill="hold"/>
                                        <p:tgtEl>
                                          <p:spTgt spid="25"/>
                                        </p:tgtEl>
                                        <p:attrNameLst>
                                          <p:attrName>ppt_x</p:attrName>
                                        </p:attrNameLst>
                                      </p:cBhvr>
                                      <p:tavLst>
                                        <p:tav tm="0">
                                          <p:val>
                                            <p:strVal val="#ppt_x"/>
                                          </p:val>
                                        </p:tav>
                                        <p:tav tm="100000">
                                          <p:val>
                                            <p:strVal val="#ppt_x"/>
                                          </p:val>
                                        </p:tav>
                                      </p:tavLst>
                                    </p:anim>
                                    <p:anim calcmode="lin" valueType="num">
                                      <p:cBhvr additive="base">
                                        <p:cTn id="9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animBg="1"/>
      <p:bldP spid="13" grpId="0" animBg="1"/>
      <p:bldP spid="15" grpId="0" animBg="1"/>
      <p:bldP spid="19" grpId="0" animBg="1"/>
      <p:bldP spid="22" grpId="0" animBg="1"/>
      <p:bldP spid="24" grpId="0" animBg="1"/>
      <p:bldP spid="6" grpId="0" animBg="1"/>
      <p:bldP spid="7" grpId="0" animBg="1"/>
      <p:bldP spid="8" grpId="0" animBg="1"/>
      <p:bldP spid="10" grpId="0" animBg="1"/>
      <p:bldP spid="16" grpId="0" animBg="1"/>
      <p:bldP spid="17" grpId="0" animBg="1"/>
      <p:bldP spid="18" grpId="0" animBg="1"/>
      <p:bldP spid="25" grpId="0" animBg="1"/>
      <p:bldP spid="20"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Balancering</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3797168572"/>
              </p:ext>
            </p:extLst>
          </p:nvPr>
        </p:nvGraphicFramePr>
        <p:xfrm>
          <a:off x="308114" y="1990817"/>
          <a:ext cx="6102625" cy="3664288"/>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652588">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endParaRPr lang="da-DK" sz="2800" dirty="0">
                        <a:solidFill>
                          <a:schemeClr val="tx1"/>
                        </a:solidFill>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4" name="Tekstfelt 3">
            <a:extLst>
              <a:ext uri="{FF2B5EF4-FFF2-40B4-BE49-F238E27FC236}">
                <a16:creationId xmlns:a16="http://schemas.microsoft.com/office/drawing/2014/main" id="{AA0FA43C-3795-5344-B729-7FA6EDBF4BF9}"/>
              </a:ext>
            </a:extLst>
          </p:cNvPr>
          <p:cNvSpPr txBox="1"/>
          <p:nvPr/>
        </p:nvSpPr>
        <p:spPr>
          <a:xfrm>
            <a:off x="-21394" y="2615379"/>
            <a:ext cx="2078969"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T</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EDB6</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ED732</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743</a:t>
            </a:r>
          </a:p>
        </p:txBody>
      </p:sp>
      <p:sp>
        <p:nvSpPr>
          <p:cNvPr id="11" name="Tekstfelt 10">
            <a:extLst>
              <a:ext uri="{FF2B5EF4-FFF2-40B4-BE49-F238E27FC236}">
                <a16:creationId xmlns:a16="http://schemas.microsoft.com/office/drawing/2014/main" id="{D4AAE1F1-725D-AE4E-8F4A-248317225B28}"/>
              </a:ext>
            </a:extLst>
          </p:cNvPr>
          <p:cNvSpPr txBox="1"/>
          <p:nvPr/>
        </p:nvSpPr>
        <p:spPr>
          <a:xfrm>
            <a:off x="3955237" y="2614851"/>
            <a:ext cx="2632685"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E98</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KT84</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EK85 </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2535949" y="1893430"/>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4♠︎</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7230BD8C-DCAB-5E47-BDC5-04318B64F9EB}"/>
              </a:ext>
            </a:extLst>
          </p:cNvPr>
          <p:cNvSpPr txBox="1"/>
          <p:nvPr/>
        </p:nvSpPr>
        <p:spPr>
          <a:xfrm>
            <a:off x="7511142" y="2727634"/>
            <a:ext cx="4295817" cy="120032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b="1" dirty="0"/>
              <a:t>Overmelding i fjendens farve viser, at du har 2 farver at spille I ! </a:t>
            </a:r>
          </a:p>
        </p:txBody>
      </p:sp>
      <p:sp>
        <p:nvSpPr>
          <p:cNvPr id="19" name="Tekstfelt 18">
            <a:extLst>
              <a:ext uri="{FF2B5EF4-FFF2-40B4-BE49-F238E27FC236}">
                <a16:creationId xmlns:a16="http://schemas.microsoft.com/office/drawing/2014/main" id="{176AB908-3FED-2A4B-8894-621EED8BF360}"/>
              </a:ext>
            </a:extLst>
          </p:cNvPr>
          <p:cNvSpPr txBox="1"/>
          <p:nvPr/>
        </p:nvSpPr>
        <p:spPr>
          <a:xfrm>
            <a:off x="3955237" y="4483195"/>
            <a:ext cx="849323" cy="646331"/>
          </a:xfrm>
          <a:prstGeom prst="rect">
            <a:avLst/>
          </a:prstGeom>
          <a:solidFill>
            <a:srgbClr val="FF0000"/>
          </a:solidFill>
        </p:spPr>
        <p:txBody>
          <a:bodyPr wrap="square" rtlCol="0">
            <a:spAutoFit/>
          </a:bodyPr>
          <a:lstStyle/>
          <a:p>
            <a:pPr algn="ctr"/>
            <a:r>
              <a:rPr lang="da-DK" sz="3600" dirty="0">
                <a:solidFill>
                  <a:schemeClr val="bg1"/>
                </a:solidFill>
              </a:rPr>
              <a:t>D</a:t>
            </a:r>
          </a:p>
        </p:txBody>
      </p:sp>
      <p:sp>
        <p:nvSpPr>
          <p:cNvPr id="21" name="Tekstfelt 20">
            <a:extLst>
              <a:ext uri="{FF2B5EF4-FFF2-40B4-BE49-F238E27FC236}">
                <a16:creationId xmlns:a16="http://schemas.microsoft.com/office/drawing/2014/main" id="{0AA9F611-F5F6-7B4B-9A4E-7AA19A31BDE6}"/>
              </a:ext>
            </a:extLst>
          </p:cNvPr>
          <p:cNvSpPr txBox="1"/>
          <p:nvPr/>
        </p:nvSpPr>
        <p:spPr>
          <a:xfrm>
            <a:off x="2504742" y="4758999"/>
            <a:ext cx="1012047"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22" name="Tekstfelt 21">
            <a:extLst>
              <a:ext uri="{FF2B5EF4-FFF2-40B4-BE49-F238E27FC236}">
                <a16:creationId xmlns:a16="http://schemas.microsoft.com/office/drawing/2014/main" id="{262E3010-D66C-3547-9CB3-1E128FE1F760}"/>
              </a:ext>
            </a:extLst>
          </p:cNvPr>
          <p:cNvSpPr txBox="1"/>
          <p:nvPr/>
        </p:nvSpPr>
        <p:spPr>
          <a:xfrm>
            <a:off x="116625" y="4435835"/>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23" name="Tekstfelt 22">
            <a:extLst>
              <a:ext uri="{FF2B5EF4-FFF2-40B4-BE49-F238E27FC236}">
                <a16:creationId xmlns:a16="http://schemas.microsoft.com/office/drawing/2014/main" id="{47F043A8-C990-C741-8893-FA771924D7FE}"/>
              </a:ext>
            </a:extLst>
          </p:cNvPr>
          <p:cNvSpPr txBox="1"/>
          <p:nvPr/>
        </p:nvSpPr>
        <p:spPr>
          <a:xfrm>
            <a:off x="4832578" y="4502494"/>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6</a:t>
            </a:r>
            <a:r>
              <a:rPr lang="da-DK" sz="3600" dirty="0">
                <a:solidFill>
                  <a:srgbClr val="00B050"/>
                </a:solidFill>
                <a:ea typeface="Apple Symbols" panose="02000000000000000000" pitchFamily="2" charset="-79"/>
                <a:cs typeface="Apple Symbols" panose="02000000000000000000" pitchFamily="2" charset="-79"/>
              </a:rPr>
              <a:t>♣︎</a:t>
            </a:r>
          </a:p>
        </p:txBody>
      </p:sp>
      <p:sp>
        <p:nvSpPr>
          <p:cNvPr id="24" name="Tekstfelt 23">
            <a:extLst>
              <a:ext uri="{FF2B5EF4-FFF2-40B4-BE49-F238E27FC236}">
                <a16:creationId xmlns:a16="http://schemas.microsoft.com/office/drawing/2014/main" id="{FA5FD98F-07D9-B24E-A109-A277C487D489}"/>
              </a:ext>
            </a:extLst>
          </p:cNvPr>
          <p:cNvSpPr txBox="1"/>
          <p:nvPr/>
        </p:nvSpPr>
        <p:spPr>
          <a:xfrm>
            <a:off x="1138292" y="4435834"/>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C000"/>
              </a:solidFill>
              <a:ea typeface="Apple Symbols" panose="02000000000000000000" pitchFamily="2" charset="-79"/>
              <a:cs typeface="Apple Symbols" panose="02000000000000000000" pitchFamily="2" charset="-79"/>
            </a:endParaRPr>
          </a:p>
        </p:txBody>
      </p:sp>
      <p:sp>
        <p:nvSpPr>
          <p:cNvPr id="25" name="Tekstfelt 24">
            <a:extLst>
              <a:ext uri="{FF2B5EF4-FFF2-40B4-BE49-F238E27FC236}">
                <a16:creationId xmlns:a16="http://schemas.microsoft.com/office/drawing/2014/main" id="{2D27A5E6-3BCF-CA4E-A995-668498C023AF}"/>
              </a:ext>
            </a:extLst>
          </p:cNvPr>
          <p:cNvSpPr txBox="1"/>
          <p:nvPr/>
        </p:nvSpPr>
        <p:spPr>
          <a:xfrm>
            <a:off x="3947000" y="2611364"/>
            <a:ext cx="2632685"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E98</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K753</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K4</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EK85</a:t>
            </a:r>
            <a:r>
              <a:rPr lang="da-DK" sz="2800" dirty="0">
                <a:ea typeface="Apple Symbols" panose="02000000000000000000" pitchFamily="2" charset="-79"/>
                <a:cs typeface="Apple Symbols" panose="02000000000000000000" pitchFamily="2" charset="-79"/>
              </a:rPr>
              <a:t> </a:t>
            </a:r>
          </a:p>
        </p:txBody>
      </p:sp>
      <p:sp>
        <p:nvSpPr>
          <p:cNvPr id="27" name="Tekstfelt 26">
            <a:extLst>
              <a:ext uri="{FF2B5EF4-FFF2-40B4-BE49-F238E27FC236}">
                <a16:creationId xmlns:a16="http://schemas.microsoft.com/office/drawing/2014/main" id="{8F914E85-7C99-854F-8E9A-E6176C4F67AF}"/>
              </a:ext>
            </a:extLst>
          </p:cNvPr>
          <p:cNvSpPr txBox="1"/>
          <p:nvPr/>
        </p:nvSpPr>
        <p:spPr>
          <a:xfrm>
            <a:off x="5826610" y="4501397"/>
            <a:ext cx="1012047"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25003A4E-FFF7-3EC8-2B35-B1368460D904}"/>
              </a:ext>
            </a:extLst>
          </p:cNvPr>
          <p:cNvSpPr txBox="1"/>
          <p:nvPr/>
        </p:nvSpPr>
        <p:spPr>
          <a:xfrm>
            <a:off x="5833034" y="4501397"/>
            <a:ext cx="109575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26" name="Tekstfelt 25">
            <a:extLst>
              <a:ext uri="{FF2B5EF4-FFF2-40B4-BE49-F238E27FC236}">
                <a16:creationId xmlns:a16="http://schemas.microsoft.com/office/drawing/2014/main" id="{1892126D-F9A8-824F-8020-B6C402705EEE}"/>
              </a:ext>
            </a:extLst>
          </p:cNvPr>
          <p:cNvSpPr txBox="1"/>
          <p:nvPr/>
        </p:nvSpPr>
        <p:spPr>
          <a:xfrm>
            <a:off x="5826005" y="4497122"/>
            <a:ext cx="1095759"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6</a:t>
            </a:r>
            <a:r>
              <a:rPr lang="da-DK" sz="3600" dirty="0">
                <a:solidFill>
                  <a:srgbClr val="FF0000"/>
                </a:solidFill>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C6684E6A-835A-76DC-4B36-A2A1F7140E21}"/>
              </a:ext>
            </a:extLst>
          </p:cNvPr>
          <p:cNvSpPr txBox="1"/>
          <p:nvPr/>
        </p:nvSpPr>
        <p:spPr>
          <a:xfrm>
            <a:off x="111479" y="4450201"/>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5♠︎</a:t>
            </a:r>
            <a:endParaRPr lang="da-DK" sz="3600" dirty="0">
              <a:solidFill>
                <a:srgbClr val="FF000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38EFD494-F458-CC03-4303-9660A7D55AE3}"/>
              </a:ext>
            </a:extLst>
          </p:cNvPr>
          <p:cNvSpPr txBox="1"/>
          <p:nvPr/>
        </p:nvSpPr>
        <p:spPr>
          <a:xfrm>
            <a:off x="1146529" y="4435834"/>
            <a:ext cx="949635" cy="646331"/>
          </a:xfrm>
          <a:prstGeom prst="rect">
            <a:avLst/>
          </a:prstGeom>
          <a:solidFill>
            <a:schemeClr val="bg1"/>
          </a:solidFill>
        </p:spPr>
        <p:txBody>
          <a:bodyPr wrap="square" rtlCol="0">
            <a:spAutoFit/>
          </a:bodyPr>
          <a:lstStyle/>
          <a:p>
            <a:pPr algn="ctr"/>
            <a:r>
              <a:rPr lang="da-DK" sz="3600" dirty="0">
                <a:ea typeface="Apple Symbols" panose="02000000000000000000" pitchFamily="2" charset="-79"/>
                <a:cs typeface="Apple Symbols" panose="02000000000000000000" pitchFamily="2" charset="-79"/>
              </a:rPr>
              <a:t>6</a:t>
            </a:r>
            <a:r>
              <a:rPr lang="da-DK" sz="3600" dirty="0">
                <a:solidFill>
                  <a:srgbClr val="FFC000"/>
                </a:solidFill>
                <a:ea typeface="Apple Symbols" panose="02000000000000000000" pitchFamily="2" charset="-79"/>
                <a:cs typeface="Apple Symbols" panose="02000000000000000000" pitchFamily="2" charset="-79"/>
              </a:rPr>
              <a:t>♦︎</a:t>
            </a:r>
          </a:p>
        </p:txBody>
      </p:sp>
      <p:sp>
        <p:nvSpPr>
          <p:cNvPr id="14" name="Tekstfelt 13">
            <a:extLst>
              <a:ext uri="{FF2B5EF4-FFF2-40B4-BE49-F238E27FC236}">
                <a16:creationId xmlns:a16="http://schemas.microsoft.com/office/drawing/2014/main" id="{9C286C4C-581C-6DBD-376D-0F222BC16683}"/>
              </a:ext>
            </a:extLst>
          </p:cNvPr>
          <p:cNvSpPr txBox="1"/>
          <p:nvPr/>
        </p:nvSpPr>
        <p:spPr>
          <a:xfrm>
            <a:off x="2514638" y="5463601"/>
            <a:ext cx="1012047"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
        <p:nvSpPr>
          <p:cNvPr id="16" name="Tekstfelt 15">
            <a:extLst>
              <a:ext uri="{FF2B5EF4-FFF2-40B4-BE49-F238E27FC236}">
                <a16:creationId xmlns:a16="http://schemas.microsoft.com/office/drawing/2014/main" id="{5BD50B46-5E4B-8668-125C-325C71E2FC38}"/>
              </a:ext>
            </a:extLst>
          </p:cNvPr>
          <p:cNvSpPr txBox="1"/>
          <p:nvPr/>
        </p:nvSpPr>
        <p:spPr>
          <a:xfrm>
            <a:off x="3544868" y="1912571"/>
            <a:ext cx="1012047" cy="646331"/>
          </a:xfrm>
          <a:prstGeom prst="rect">
            <a:avLst/>
          </a:prstGeom>
          <a:solidFill>
            <a:srgbClr val="00B050"/>
          </a:solidFill>
        </p:spPr>
        <p:txBody>
          <a:bodyPr wrap="square" rtlCol="0">
            <a:spAutoFit/>
          </a:bodyPr>
          <a:lstStyle/>
          <a:p>
            <a:pPr algn="ctr"/>
            <a:r>
              <a:rPr lang="da-DK" sz="36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299556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additive="base">
                                        <p:cTn id="79" dur="500" fill="hold"/>
                                        <p:tgtEl>
                                          <p:spTgt spid="11"/>
                                        </p:tgtEl>
                                        <p:attrNameLst>
                                          <p:attrName>ppt_x</p:attrName>
                                        </p:attrNameLst>
                                      </p:cBhvr>
                                      <p:tavLst>
                                        <p:tav tm="0">
                                          <p:val>
                                            <p:strVal val="#ppt_x"/>
                                          </p:val>
                                        </p:tav>
                                        <p:tav tm="100000">
                                          <p:val>
                                            <p:strVal val="#ppt_x"/>
                                          </p:val>
                                        </p:tav>
                                      </p:tavLst>
                                    </p:anim>
                                    <p:anim calcmode="lin" valueType="num">
                                      <p:cBhvr additive="base">
                                        <p:cTn id="8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ppt_x"/>
                                          </p:val>
                                        </p:tav>
                                        <p:tav tm="100000">
                                          <p:val>
                                            <p:strVal val="#ppt_x"/>
                                          </p:val>
                                        </p:tav>
                                      </p:tavLst>
                                    </p:anim>
                                    <p:anim calcmode="lin" valueType="num">
                                      <p:cBhvr additive="base">
                                        <p:cTn id="8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anim calcmode="lin" valueType="num">
                                      <p:cBhvr additive="base">
                                        <p:cTn id="91" dur="500" fill="hold"/>
                                        <p:tgtEl>
                                          <p:spTgt spid="25"/>
                                        </p:tgtEl>
                                        <p:attrNameLst>
                                          <p:attrName>ppt_x</p:attrName>
                                        </p:attrNameLst>
                                      </p:cBhvr>
                                      <p:tavLst>
                                        <p:tav tm="0">
                                          <p:val>
                                            <p:strVal val="#ppt_x"/>
                                          </p:val>
                                        </p:tav>
                                        <p:tav tm="100000">
                                          <p:val>
                                            <p:strVal val="#ppt_x"/>
                                          </p:val>
                                        </p:tav>
                                      </p:tavLst>
                                    </p:anim>
                                    <p:anim calcmode="lin" valueType="num">
                                      <p:cBhvr additive="base">
                                        <p:cTn id="9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6"/>
                                        </p:tgtEl>
                                        <p:attrNameLst>
                                          <p:attrName>style.visibility</p:attrName>
                                        </p:attrNameLst>
                                      </p:cBhvr>
                                      <p:to>
                                        <p:strVal val="visible"/>
                                      </p:to>
                                    </p:set>
                                    <p:anim calcmode="lin" valueType="num">
                                      <p:cBhvr additive="base">
                                        <p:cTn id="97" dur="500" fill="hold"/>
                                        <p:tgtEl>
                                          <p:spTgt spid="6"/>
                                        </p:tgtEl>
                                        <p:attrNameLst>
                                          <p:attrName>ppt_x</p:attrName>
                                        </p:attrNameLst>
                                      </p:cBhvr>
                                      <p:tavLst>
                                        <p:tav tm="0">
                                          <p:val>
                                            <p:strVal val="#ppt_x"/>
                                          </p:val>
                                        </p:tav>
                                        <p:tav tm="100000">
                                          <p:val>
                                            <p:strVal val="#ppt_x"/>
                                          </p:val>
                                        </p:tav>
                                      </p:tavLst>
                                    </p:anim>
                                    <p:anim calcmode="lin" valueType="num">
                                      <p:cBhvr additive="base">
                                        <p:cTn id="9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additive="base">
                                        <p:cTn id="103" dur="500" fill="hold"/>
                                        <p:tgtEl>
                                          <p:spTgt spid="26"/>
                                        </p:tgtEl>
                                        <p:attrNameLst>
                                          <p:attrName>ppt_x</p:attrName>
                                        </p:attrNameLst>
                                      </p:cBhvr>
                                      <p:tavLst>
                                        <p:tav tm="0">
                                          <p:val>
                                            <p:strVal val="#ppt_x"/>
                                          </p:val>
                                        </p:tav>
                                        <p:tav tm="100000">
                                          <p:val>
                                            <p:strVal val="#ppt_x"/>
                                          </p:val>
                                        </p:tav>
                                      </p:tavLst>
                                    </p:anim>
                                    <p:anim calcmode="lin" valueType="num">
                                      <p:cBhvr additive="base">
                                        <p:cTn id="10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animBg="1"/>
      <p:bldP spid="15" grpId="0" animBg="1"/>
      <p:bldP spid="19" grpId="0" animBg="1"/>
      <p:bldP spid="21" grpId="0" animBg="1"/>
      <p:bldP spid="22" grpId="0" animBg="1"/>
      <p:bldP spid="23" grpId="0" animBg="1"/>
      <p:bldP spid="24" grpId="0" animBg="1"/>
      <p:bldP spid="25" grpId="0" animBg="1"/>
      <p:bldP spid="27" grpId="0" animBg="1"/>
      <p:bldP spid="6" grpId="0" animBg="1"/>
      <p:bldP spid="26" grpId="0" animBg="1"/>
      <p:bldP spid="10" grpId="0" animBg="1"/>
      <p:bldP spid="13" grpId="0" animBg="1"/>
      <p:bldP spid="14" grpId="0" animBg="1"/>
      <p:bldP spid="16"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nvGraphicFramePr>
        <p:xfrm>
          <a:off x="660003" y="1964536"/>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4400" dirty="0">
                        <a:solidFill>
                          <a:schemeClr val="tx1"/>
                        </a:solidFill>
                        <a:latin typeface="+mn-lt"/>
                        <a:ea typeface="Apple Symbols" panose="02000000000000000000" pitchFamily="2" charset="-79"/>
                        <a:cs typeface="Apple Symbols" panose="02000000000000000000" pitchFamily="2" charset="-79"/>
                      </a:endParaRPr>
                    </a:p>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l"/>
                      <a:r>
                        <a:rPr lang="da-DK" sz="4000" b="1" dirty="0">
                          <a:latin typeface="+mn-lt"/>
                        </a:rPr>
                        <a:t>V    Ø</a:t>
                      </a:r>
                    </a:p>
                    <a:p>
                      <a:pPr algn="ctr"/>
                      <a:r>
                        <a:rPr lang="da-DK" sz="4000" b="1" dirty="0">
                          <a:latin typeface="+mn-lt"/>
                        </a:rPr>
                        <a:t>S</a:t>
                      </a:r>
                    </a:p>
                  </a:txBody>
                  <a:tcPr>
                    <a:solidFill>
                      <a:srgbClr val="92D050"/>
                    </a:solidFill>
                  </a:tcPr>
                </a:tc>
                <a:tc>
                  <a:txBody>
                    <a:bodyPr/>
                    <a:lstStyle/>
                    <a:p>
                      <a:endParaRPr lang="da-DK" sz="2800" dirty="0">
                        <a:solidFill>
                          <a:schemeClr val="tx1"/>
                        </a:solidFill>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a:xfrm>
            <a:off x="1292353" y="804519"/>
            <a:ext cx="9762502" cy="1049235"/>
          </a:xfrm>
        </p:spPr>
        <p:txBody>
          <a:bodyPr>
            <a:normAutofit fontScale="90000"/>
          </a:bodyPr>
          <a:lstStyle/>
          <a:p>
            <a:r>
              <a:rPr lang="da-DK" sz="3600" b="1" dirty="0"/>
              <a:t>Balancering Når du ikke har noget at melde – andet end point</a:t>
            </a:r>
          </a:p>
        </p:txBody>
      </p:sp>
      <p:sp>
        <p:nvSpPr>
          <p:cNvPr id="4" name="Tekstfelt 3">
            <a:extLst>
              <a:ext uri="{FF2B5EF4-FFF2-40B4-BE49-F238E27FC236}">
                <a16:creationId xmlns:a16="http://schemas.microsoft.com/office/drawing/2014/main" id="{AA0FA43C-3795-5344-B729-7FA6EDBF4BF9}"/>
              </a:ext>
            </a:extLst>
          </p:cNvPr>
          <p:cNvSpPr txBox="1"/>
          <p:nvPr/>
        </p:nvSpPr>
        <p:spPr>
          <a:xfrm>
            <a:off x="50230" y="2875993"/>
            <a:ext cx="2425148"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ED7</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762</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KBT52</a:t>
            </a:r>
          </a:p>
        </p:txBody>
      </p:sp>
      <p:sp>
        <p:nvSpPr>
          <p:cNvPr id="14" name="Tekstfelt 13">
            <a:extLst>
              <a:ext uri="{FF2B5EF4-FFF2-40B4-BE49-F238E27FC236}">
                <a16:creationId xmlns:a16="http://schemas.microsoft.com/office/drawing/2014/main" id="{859B0891-F5C2-B047-AB51-CAE4FA72316B}"/>
              </a:ext>
            </a:extLst>
          </p:cNvPr>
          <p:cNvSpPr txBox="1"/>
          <p:nvPr/>
        </p:nvSpPr>
        <p:spPr>
          <a:xfrm>
            <a:off x="7773032" y="3414602"/>
            <a:ext cx="3281823" cy="2554545"/>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t>Der er ikke noget entydigt svar.  Jeg vil nok melde 2 ruder. 2 klør kan sætte partnerskabet på en prøve da makker kan have 2/3 klør . Pas er enten max. 7 </a:t>
            </a:r>
            <a:r>
              <a:rPr lang="da-DK" sz="2000" b="1" dirty="0" err="1"/>
              <a:t>hp</a:t>
            </a:r>
            <a:r>
              <a:rPr lang="da-DK" sz="2000" b="1" dirty="0"/>
              <a:t> eller en kravpas!</a:t>
            </a:r>
          </a:p>
        </p:txBody>
      </p:sp>
      <p:sp>
        <p:nvSpPr>
          <p:cNvPr id="8" name="Tekstfelt 7">
            <a:extLst>
              <a:ext uri="{FF2B5EF4-FFF2-40B4-BE49-F238E27FC236}">
                <a16:creationId xmlns:a16="http://schemas.microsoft.com/office/drawing/2014/main" id="{264D0F4C-5C41-BB42-AD22-8967BAC1BDFF}"/>
              </a:ext>
            </a:extLst>
          </p:cNvPr>
          <p:cNvSpPr txBox="1"/>
          <p:nvPr/>
        </p:nvSpPr>
        <p:spPr>
          <a:xfrm>
            <a:off x="5185282" y="2951005"/>
            <a:ext cx="1616240"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8652</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DB4</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DB4</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A87</a:t>
            </a:r>
          </a:p>
        </p:txBody>
      </p:sp>
      <p:sp>
        <p:nvSpPr>
          <p:cNvPr id="10" name="Tekstfelt 9">
            <a:extLst>
              <a:ext uri="{FF2B5EF4-FFF2-40B4-BE49-F238E27FC236}">
                <a16:creationId xmlns:a16="http://schemas.microsoft.com/office/drawing/2014/main" id="{368D7F5C-5263-7140-8CA6-D3FD63D56277}"/>
              </a:ext>
            </a:extLst>
          </p:cNvPr>
          <p:cNvSpPr txBox="1"/>
          <p:nvPr/>
        </p:nvSpPr>
        <p:spPr>
          <a:xfrm>
            <a:off x="2903262" y="2271048"/>
            <a:ext cx="99209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t>1</a:t>
            </a:r>
            <a:r>
              <a:rPr lang="da-DK" sz="3600" dirty="0">
                <a:ea typeface="Apple Symbols" panose="02000000000000000000" pitchFamily="2" charset="-79"/>
                <a:cs typeface="Apple Symbols" panose="02000000000000000000" pitchFamily="2" charset="-79"/>
              </a:rPr>
              <a:t>♠︎</a:t>
            </a:r>
            <a:endParaRPr lang="da-DK" sz="3600" dirty="0"/>
          </a:p>
        </p:txBody>
      </p:sp>
      <p:sp>
        <p:nvSpPr>
          <p:cNvPr id="13" name="Tekstfelt 12">
            <a:extLst>
              <a:ext uri="{FF2B5EF4-FFF2-40B4-BE49-F238E27FC236}">
                <a16:creationId xmlns:a16="http://schemas.microsoft.com/office/drawing/2014/main" id="{ACE89E1D-2896-5643-855C-764ACD3C6EB7}"/>
              </a:ext>
            </a:extLst>
          </p:cNvPr>
          <p:cNvSpPr txBox="1"/>
          <p:nvPr/>
        </p:nvSpPr>
        <p:spPr>
          <a:xfrm>
            <a:off x="1608561" y="3020235"/>
            <a:ext cx="87107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latin typeface="Arial" panose="020B0604020202020204" pitchFamily="34" charset="0"/>
                <a:cs typeface="Arial" panose="020B0604020202020204" pitchFamily="34" charset="0"/>
              </a:rPr>
              <a:t>1</a:t>
            </a:r>
            <a:r>
              <a:rPr lang="da-DK" sz="3600" dirty="0">
                <a:solidFill>
                  <a:srgbClr val="92D050"/>
                </a:solidFill>
                <a:latin typeface="Arial" panose="020B0604020202020204" pitchFamily="34" charset="0"/>
                <a:cs typeface="Arial" panose="020B0604020202020204" pitchFamily="34" charset="0"/>
              </a:rPr>
              <a:t>︎♣</a:t>
            </a:r>
          </a:p>
        </p:txBody>
      </p:sp>
      <p:sp>
        <p:nvSpPr>
          <p:cNvPr id="15" name="Tekstfelt 14">
            <a:extLst>
              <a:ext uri="{FF2B5EF4-FFF2-40B4-BE49-F238E27FC236}">
                <a16:creationId xmlns:a16="http://schemas.microsoft.com/office/drawing/2014/main" id="{3CA735EB-9E88-DD43-90EB-8E4740B1EF7C}"/>
              </a:ext>
            </a:extLst>
          </p:cNvPr>
          <p:cNvSpPr txBox="1"/>
          <p:nvPr/>
        </p:nvSpPr>
        <p:spPr>
          <a:xfrm>
            <a:off x="4323246" y="3537304"/>
            <a:ext cx="87107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latin typeface="Arial" panose="020B0604020202020204" pitchFamily="34" charset="0"/>
                <a:cs typeface="Arial" panose="020B0604020202020204" pitchFamily="34" charset="0"/>
              </a:rPr>
              <a:t>?</a:t>
            </a:r>
            <a:endParaRPr lang="da-DK" sz="3600" dirty="0">
              <a:solidFill>
                <a:srgbClr val="FF0000"/>
              </a:solidFill>
              <a:latin typeface="Arial" panose="020B0604020202020204" pitchFamily="34" charset="0"/>
              <a:cs typeface="Arial" panose="020B0604020202020204" pitchFamily="34" charset="0"/>
            </a:endParaRPr>
          </a:p>
        </p:txBody>
      </p:sp>
      <p:sp>
        <p:nvSpPr>
          <p:cNvPr id="18" name="Tekstfelt 17">
            <a:extLst>
              <a:ext uri="{FF2B5EF4-FFF2-40B4-BE49-F238E27FC236}">
                <a16:creationId xmlns:a16="http://schemas.microsoft.com/office/drawing/2014/main" id="{3E6F17CC-2453-C64D-B59A-1956455EB1C4}"/>
              </a:ext>
            </a:extLst>
          </p:cNvPr>
          <p:cNvSpPr txBox="1"/>
          <p:nvPr/>
        </p:nvSpPr>
        <p:spPr>
          <a:xfrm>
            <a:off x="6618703" y="1964536"/>
            <a:ext cx="921761"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800" dirty="0">
                <a:latin typeface="Arial" panose="020B0604020202020204" pitchFamily="34" charset="0"/>
                <a:cs typeface="Arial" panose="020B0604020202020204" pitchFamily="34" charset="0"/>
              </a:rPr>
              <a:t>2</a:t>
            </a:r>
            <a:r>
              <a:rPr lang="da-DK" sz="2800" dirty="0">
                <a:solidFill>
                  <a:srgbClr val="92D050"/>
                </a:solidFill>
                <a:latin typeface="Arial" panose="020B0604020202020204" pitchFamily="34" charset="0"/>
                <a:cs typeface="Arial" panose="020B0604020202020204" pitchFamily="34" charset="0"/>
              </a:rPr>
              <a:t>♣</a:t>
            </a:r>
            <a:r>
              <a:rPr lang="da-DK" sz="2800" dirty="0">
                <a:latin typeface="Arial" panose="020B0604020202020204" pitchFamily="34" charset="0"/>
                <a:cs typeface="Arial" panose="020B0604020202020204" pitchFamily="34" charset="0"/>
              </a:rPr>
              <a:t>?</a:t>
            </a:r>
          </a:p>
        </p:txBody>
      </p:sp>
      <p:sp>
        <p:nvSpPr>
          <p:cNvPr id="20" name="Tekstfelt 19">
            <a:extLst>
              <a:ext uri="{FF2B5EF4-FFF2-40B4-BE49-F238E27FC236}">
                <a16:creationId xmlns:a16="http://schemas.microsoft.com/office/drawing/2014/main" id="{1176DAA8-7787-8144-AA8A-32FCC9455FA7}"/>
              </a:ext>
            </a:extLst>
          </p:cNvPr>
          <p:cNvSpPr txBox="1"/>
          <p:nvPr/>
        </p:nvSpPr>
        <p:spPr>
          <a:xfrm>
            <a:off x="7828319" y="1971884"/>
            <a:ext cx="840421"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800" dirty="0">
                <a:latin typeface="Arial" panose="020B0604020202020204" pitchFamily="34" charset="0"/>
                <a:cs typeface="Arial" panose="020B0604020202020204" pitchFamily="34" charset="0"/>
              </a:rPr>
              <a:t>2</a:t>
            </a:r>
            <a:r>
              <a:rPr lang="da-DK" sz="2800" dirty="0">
                <a:solidFill>
                  <a:srgbClr val="FFC000"/>
                </a:solidFill>
                <a:latin typeface="Arial" panose="020B0604020202020204" pitchFamily="34" charset="0"/>
                <a:cs typeface="Arial" panose="020B0604020202020204" pitchFamily="34" charset="0"/>
              </a:rPr>
              <a:t>♦︎</a:t>
            </a:r>
            <a:r>
              <a:rPr lang="da-DK" sz="2800" dirty="0">
                <a:latin typeface="Arial" panose="020B0604020202020204" pitchFamily="34" charset="0"/>
                <a:cs typeface="Arial" panose="020B0604020202020204" pitchFamily="34" charset="0"/>
              </a:rPr>
              <a:t>?</a:t>
            </a:r>
          </a:p>
        </p:txBody>
      </p:sp>
      <p:sp>
        <p:nvSpPr>
          <p:cNvPr id="21" name="Tekstfelt 20">
            <a:extLst>
              <a:ext uri="{FF2B5EF4-FFF2-40B4-BE49-F238E27FC236}">
                <a16:creationId xmlns:a16="http://schemas.microsoft.com/office/drawing/2014/main" id="{49AA9048-4663-AB4C-A854-8C1160A48D79}"/>
              </a:ext>
            </a:extLst>
          </p:cNvPr>
          <p:cNvSpPr txBox="1"/>
          <p:nvPr/>
        </p:nvSpPr>
        <p:spPr>
          <a:xfrm>
            <a:off x="8911264" y="1964536"/>
            <a:ext cx="754948" cy="523220"/>
          </a:xfrm>
          <a:prstGeom prst="rect">
            <a:avLst/>
          </a:prstGeom>
          <a:solidFill>
            <a:srgbClr val="FF0000"/>
          </a:solidFill>
        </p:spPr>
        <p:txBody>
          <a:bodyPr wrap="square" rtlCol="0">
            <a:spAutoFit/>
          </a:bodyPr>
          <a:lstStyle/>
          <a:p>
            <a:pPr algn="ctr"/>
            <a:r>
              <a:rPr lang="da-DK" sz="2800" dirty="0">
                <a:solidFill>
                  <a:schemeClr val="bg1"/>
                </a:solidFill>
                <a:latin typeface="Arial" panose="020B0604020202020204" pitchFamily="34" charset="0"/>
                <a:cs typeface="Arial" panose="020B0604020202020204" pitchFamily="34" charset="0"/>
              </a:rPr>
              <a:t>D?</a:t>
            </a:r>
          </a:p>
        </p:txBody>
      </p:sp>
      <p:sp>
        <p:nvSpPr>
          <p:cNvPr id="22" name="Tekstfelt 21">
            <a:extLst>
              <a:ext uri="{FF2B5EF4-FFF2-40B4-BE49-F238E27FC236}">
                <a16:creationId xmlns:a16="http://schemas.microsoft.com/office/drawing/2014/main" id="{2B9F59B6-F347-9A43-BACE-EEA2EE5E58FF}"/>
              </a:ext>
            </a:extLst>
          </p:cNvPr>
          <p:cNvSpPr txBox="1"/>
          <p:nvPr/>
        </p:nvSpPr>
        <p:spPr>
          <a:xfrm>
            <a:off x="10042481" y="1964536"/>
            <a:ext cx="1012374" cy="523220"/>
          </a:xfrm>
          <a:prstGeom prst="rect">
            <a:avLst/>
          </a:prstGeom>
          <a:solidFill>
            <a:srgbClr val="00B050"/>
          </a:solidFill>
        </p:spPr>
        <p:txBody>
          <a:bodyPr wrap="square" rtlCol="0">
            <a:spAutoFit/>
          </a:bodyPr>
          <a:lstStyle/>
          <a:p>
            <a:pPr algn="ctr"/>
            <a:r>
              <a:rPr lang="da-DK" sz="2800" dirty="0">
                <a:solidFill>
                  <a:schemeClr val="bg1"/>
                </a:solidFill>
                <a:latin typeface="Arial" panose="020B0604020202020204" pitchFamily="34" charset="0"/>
                <a:cs typeface="Arial" panose="020B0604020202020204" pitchFamily="34" charset="0"/>
              </a:rPr>
              <a:t>Pas?</a:t>
            </a:r>
          </a:p>
        </p:txBody>
      </p:sp>
      <p:sp>
        <p:nvSpPr>
          <p:cNvPr id="23" name="Tekstfelt 22">
            <a:extLst>
              <a:ext uri="{FF2B5EF4-FFF2-40B4-BE49-F238E27FC236}">
                <a16:creationId xmlns:a16="http://schemas.microsoft.com/office/drawing/2014/main" id="{E7F29C0F-E75E-4649-8165-5EEB1AD07FDC}"/>
              </a:ext>
            </a:extLst>
          </p:cNvPr>
          <p:cNvSpPr txBox="1"/>
          <p:nvPr/>
        </p:nvSpPr>
        <p:spPr>
          <a:xfrm>
            <a:off x="7453278" y="2645160"/>
            <a:ext cx="3430191"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latin typeface="Arial" panose="020B0604020202020204" pitchFamily="34" charset="0"/>
                <a:cs typeface="Arial" panose="020B0604020202020204" pitchFamily="34" charset="0"/>
              </a:rPr>
              <a:t>Eller noget 5.?</a:t>
            </a:r>
          </a:p>
        </p:txBody>
      </p:sp>
    </p:spTree>
    <p:extLst>
      <p:ext uri="{BB962C8B-B14F-4D97-AF65-F5344CB8AC3E}">
        <p14:creationId xmlns:p14="http://schemas.microsoft.com/office/powerpoint/2010/main" val="245386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additive="base">
                                        <p:cTn id="67" dur="500" fill="hold"/>
                                        <p:tgtEl>
                                          <p:spTgt spid="4"/>
                                        </p:tgtEl>
                                        <p:attrNameLst>
                                          <p:attrName>ppt_x</p:attrName>
                                        </p:attrNameLst>
                                      </p:cBhvr>
                                      <p:tavLst>
                                        <p:tav tm="0">
                                          <p:val>
                                            <p:strVal val="#ppt_x"/>
                                          </p:val>
                                        </p:tav>
                                        <p:tav tm="100000">
                                          <p:val>
                                            <p:strVal val="#ppt_x"/>
                                          </p:val>
                                        </p:tav>
                                      </p:tavLst>
                                    </p:anim>
                                    <p:anim calcmode="lin" valueType="num">
                                      <p:cBhvr additive="base">
                                        <p:cTn id="6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8" grpId="0"/>
      <p:bldP spid="10" grpId="0" animBg="1"/>
      <p:bldP spid="13" grpId="0" animBg="1"/>
      <p:bldP spid="15" grpId="0" animBg="1"/>
      <p:bldP spid="18" grpId="0" animBg="1"/>
      <p:bldP spid="20" grpId="0" animBg="1"/>
      <p:bldP spid="21" grpId="0" animBg="1"/>
      <p:bldP spid="22" grpId="0" animBg="1"/>
      <p:bldP spid="2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2978494330"/>
              </p:ext>
            </p:extLst>
          </p:nvPr>
        </p:nvGraphicFramePr>
        <p:xfrm>
          <a:off x="538589" y="1994933"/>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4400" dirty="0">
                        <a:solidFill>
                          <a:schemeClr val="tx1"/>
                        </a:solidFill>
                        <a:latin typeface="+mn-lt"/>
                        <a:ea typeface="Apple Symbols" panose="02000000000000000000" pitchFamily="2" charset="-79"/>
                        <a:cs typeface="Apple Symbols" panose="02000000000000000000" pitchFamily="2" charset="-79"/>
                      </a:endParaRPr>
                    </a:p>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l"/>
                      <a:r>
                        <a:rPr lang="da-DK" sz="4000" b="1" dirty="0">
                          <a:latin typeface="+mn-lt"/>
                        </a:rPr>
                        <a:t>V    Ø</a:t>
                      </a:r>
                    </a:p>
                    <a:p>
                      <a:pPr algn="ctr"/>
                      <a:r>
                        <a:rPr lang="da-DK" sz="4000" b="1" dirty="0">
                          <a:latin typeface="+mn-lt"/>
                        </a:rPr>
                        <a:t>S</a:t>
                      </a:r>
                    </a:p>
                  </a:txBody>
                  <a:tcPr>
                    <a:solidFill>
                      <a:srgbClr val="92D050"/>
                    </a:solidFill>
                  </a:tcPr>
                </a:tc>
                <a:tc>
                  <a:txBody>
                    <a:bodyPr/>
                    <a:lstStyle/>
                    <a:p>
                      <a:endParaRPr lang="da-DK" sz="2800" dirty="0">
                        <a:solidFill>
                          <a:schemeClr val="tx1"/>
                        </a:solidFill>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a:xfrm>
            <a:off x="1292353" y="804519"/>
            <a:ext cx="9762502" cy="1049235"/>
          </a:xfrm>
        </p:spPr>
        <p:txBody>
          <a:bodyPr>
            <a:normAutofit fontScale="90000"/>
          </a:bodyPr>
          <a:lstStyle/>
          <a:p>
            <a:r>
              <a:rPr lang="da-DK" sz="3600" b="1" dirty="0"/>
              <a:t>Balancering Når din hånd ikke har en let svarmelding</a:t>
            </a:r>
          </a:p>
        </p:txBody>
      </p:sp>
      <p:sp>
        <p:nvSpPr>
          <p:cNvPr id="4" name="Tekstfelt 3">
            <a:extLst>
              <a:ext uri="{FF2B5EF4-FFF2-40B4-BE49-F238E27FC236}">
                <a16:creationId xmlns:a16="http://schemas.microsoft.com/office/drawing/2014/main" id="{AA0FA43C-3795-5344-B729-7FA6EDBF4BF9}"/>
              </a:ext>
            </a:extLst>
          </p:cNvPr>
          <p:cNvSpPr txBox="1"/>
          <p:nvPr/>
        </p:nvSpPr>
        <p:spPr>
          <a:xfrm>
            <a:off x="538589" y="2951005"/>
            <a:ext cx="1741949"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KB74</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ED976</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65</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K5</a:t>
            </a:r>
          </a:p>
        </p:txBody>
      </p:sp>
      <p:sp>
        <p:nvSpPr>
          <p:cNvPr id="14" name="Tekstfelt 13">
            <a:extLst>
              <a:ext uri="{FF2B5EF4-FFF2-40B4-BE49-F238E27FC236}">
                <a16:creationId xmlns:a16="http://schemas.microsoft.com/office/drawing/2014/main" id="{859B0891-F5C2-B047-AB51-CAE4FA72316B}"/>
              </a:ext>
            </a:extLst>
          </p:cNvPr>
          <p:cNvSpPr txBox="1"/>
          <p:nvPr/>
        </p:nvSpPr>
        <p:spPr>
          <a:xfrm>
            <a:off x="7773032" y="3414602"/>
            <a:ext cx="3281823" cy="707886"/>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t>Meld 2 hjerter – men hvorfor?</a:t>
            </a:r>
          </a:p>
        </p:txBody>
      </p:sp>
      <p:sp>
        <p:nvSpPr>
          <p:cNvPr id="8" name="Tekstfelt 7">
            <a:extLst>
              <a:ext uri="{FF2B5EF4-FFF2-40B4-BE49-F238E27FC236}">
                <a16:creationId xmlns:a16="http://schemas.microsoft.com/office/drawing/2014/main" id="{264D0F4C-5C41-BB42-AD22-8967BAC1BDFF}"/>
              </a:ext>
            </a:extLst>
          </p:cNvPr>
          <p:cNvSpPr txBox="1"/>
          <p:nvPr/>
        </p:nvSpPr>
        <p:spPr>
          <a:xfrm>
            <a:off x="5185282" y="2951005"/>
            <a:ext cx="1616240"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E83</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K8</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43</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B9873</a:t>
            </a:r>
          </a:p>
        </p:txBody>
      </p:sp>
      <p:sp>
        <p:nvSpPr>
          <p:cNvPr id="10" name="Tekstfelt 9">
            <a:extLst>
              <a:ext uri="{FF2B5EF4-FFF2-40B4-BE49-F238E27FC236}">
                <a16:creationId xmlns:a16="http://schemas.microsoft.com/office/drawing/2014/main" id="{368D7F5C-5263-7140-8CA6-D3FD63D56277}"/>
              </a:ext>
            </a:extLst>
          </p:cNvPr>
          <p:cNvSpPr txBox="1"/>
          <p:nvPr/>
        </p:nvSpPr>
        <p:spPr>
          <a:xfrm>
            <a:off x="2454737" y="2304674"/>
            <a:ext cx="99209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solidFill>
                  <a:schemeClr val="tx1"/>
                </a:solidFill>
                <a:latin typeface="Arial" panose="020B0604020202020204" pitchFamily="34" charset="0"/>
                <a:cs typeface="Arial" panose="020B0604020202020204" pitchFamily="34" charset="0"/>
              </a:rPr>
              <a:t>2</a:t>
            </a:r>
            <a:r>
              <a:rPr lang="da-DK" sz="3600" dirty="0">
                <a:solidFill>
                  <a:srgbClr val="FFC000"/>
                </a:solidFill>
                <a:latin typeface="Arial" panose="020B0604020202020204" pitchFamily="34" charset="0"/>
                <a:cs typeface="Arial" panose="020B0604020202020204" pitchFamily="34" charset="0"/>
              </a:rPr>
              <a:t>♦︎</a:t>
            </a:r>
            <a:r>
              <a:rPr lang="da-DK" sz="3600" dirty="0">
                <a:solidFill>
                  <a:srgbClr val="00B050"/>
                </a:solidFill>
                <a:latin typeface="Arial" panose="020B0604020202020204" pitchFamily="34" charset="0"/>
                <a:cs typeface="Arial" panose="020B0604020202020204" pitchFamily="34" charset="0"/>
              </a:rPr>
              <a:t> </a:t>
            </a:r>
            <a:endParaRPr lang="da-DK" sz="3600" dirty="0">
              <a:solidFill>
                <a:srgbClr val="00B050"/>
              </a:solidFill>
            </a:endParaRPr>
          </a:p>
        </p:txBody>
      </p:sp>
      <p:sp>
        <p:nvSpPr>
          <p:cNvPr id="13" name="Tekstfelt 12">
            <a:extLst>
              <a:ext uri="{FF2B5EF4-FFF2-40B4-BE49-F238E27FC236}">
                <a16:creationId xmlns:a16="http://schemas.microsoft.com/office/drawing/2014/main" id="{ACE89E1D-2896-5643-855C-764ACD3C6EB7}"/>
              </a:ext>
            </a:extLst>
          </p:cNvPr>
          <p:cNvSpPr txBox="1"/>
          <p:nvPr/>
        </p:nvSpPr>
        <p:spPr>
          <a:xfrm>
            <a:off x="1496558" y="4261735"/>
            <a:ext cx="87107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latin typeface="Arial" panose="020B0604020202020204" pitchFamily="34" charset="0"/>
                <a:cs typeface="Arial" panose="020B0604020202020204" pitchFamily="34" charset="0"/>
              </a:rPr>
              <a:t>1</a:t>
            </a:r>
            <a:r>
              <a:rPr lang="da-DK" sz="3600" dirty="0">
                <a:solidFill>
                  <a:srgbClr val="92D050"/>
                </a:solidFill>
                <a:latin typeface="Arial" panose="020B0604020202020204" pitchFamily="34" charset="0"/>
                <a:cs typeface="Arial" panose="020B0604020202020204" pitchFamily="34" charset="0"/>
              </a:rPr>
              <a:t>︎</a:t>
            </a:r>
            <a:r>
              <a:rPr lang="da-DK" sz="3600" dirty="0">
                <a:solidFill>
                  <a:srgbClr val="FF0000"/>
                </a:solidFill>
                <a:latin typeface="Arial" panose="020B0604020202020204" pitchFamily="34" charset="0"/>
                <a:cs typeface="Arial" panose="020B0604020202020204" pitchFamily="34" charset="0"/>
              </a:rPr>
              <a:t>♥︎</a:t>
            </a:r>
          </a:p>
        </p:txBody>
      </p:sp>
      <p:sp>
        <p:nvSpPr>
          <p:cNvPr id="15" name="Tekstfelt 14">
            <a:extLst>
              <a:ext uri="{FF2B5EF4-FFF2-40B4-BE49-F238E27FC236}">
                <a16:creationId xmlns:a16="http://schemas.microsoft.com/office/drawing/2014/main" id="{3CA735EB-9E88-DD43-90EB-8E4740B1EF7C}"/>
              </a:ext>
            </a:extLst>
          </p:cNvPr>
          <p:cNvSpPr txBox="1"/>
          <p:nvPr/>
        </p:nvSpPr>
        <p:spPr>
          <a:xfrm>
            <a:off x="4323246" y="3537304"/>
            <a:ext cx="87107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latin typeface="Arial" panose="020B0604020202020204" pitchFamily="34" charset="0"/>
                <a:cs typeface="Arial" panose="020B0604020202020204" pitchFamily="34" charset="0"/>
              </a:rPr>
              <a:t>?</a:t>
            </a:r>
            <a:endParaRPr lang="da-DK" sz="3600" dirty="0">
              <a:solidFill>
                <a:srgbClr val="FF0000"/>
              </a:solidFill>
              <a:latin typeface="Arial" panose="020B0604020202020204" pitchFamily="34" charset="0"/>
              <a:cs typeface="Arial" panose="020B0604020202020204" pitchFamily="34" charset="0"/>
            </a:endParaRPr>
          </a:p>
        </p:txBody>
      </p:sp>
      <p:sp>
        <p:nvSpPr>
          <p:cNvPr id="20" name="Tekstfelt 19">
            <a:extLst>
              <a:ext uri="{FF2B5EF4-FFF2-40B4-BE49-F238E27FC236}">
                <a16:creationId xmlns:a16="http://schemas.microsoft.com/office/drawing/2014/main" id="{1176DAA8-7787-8144-AA8A-32FCC9455FA7}"/>
              </a:ext>
            </a:extLst>
          </p:cNvPr>
          <p:cNvSpPr txBox="1"/>
          <p:nvPr/>
        </p:nvSpPr>
        <p:spPr>
          <a:xfrm>
            <a:off x="7828319" y="1971884"/>
            <a:ext cx="840421"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800" dirty="0">
                <a:latin typeface="Arial" panose="020B0604020202020204" pitchFamily="34" charset="0"/>
                <a:cs typeface="Arial" panose="020B0604020202020204" pitchFamily="34" charset="0"/>
              </a:rPr>
              <a:t>3</a:t>
            </a:r>
            <a:r>
              <a:rPr lang="da-DK" sz="2800" dirty="0">
                <a:solidFill>
                  <a:srgbClr val="00B050"/>
                </a:solidFill>
                <a:latin typeface="Arial" panose="020B0604020202020204" pitchFamily="34" charset="0"/>
                <a:cs typeface="Arial" panose="020B0604020202020204" pitchFamily="34" charset="0"/>
              </a:rPr>
              <a:t>♣</a:t>
            </a:r>
            <a:r>
              <a:rPr lang="da-DK" sz="2800" dirty="0">
                <a:solidFill>
                  <a:schemeClr val="tx1"/>
                </a:solidFill>
                <a:latin typeface="Arial" panose="020B0604020202020204" pitchFamily="34" charset="0"/>
                <a:cs typeface="Arial" panose="020B0604020202020204" pitchFamily="34" charset="0"/>
              </a:rPr>
              <a:t>?</a:t>
            </a:r>
          </a:p>
        </p:txBody>
      </p:sp>
      <p:sp>
        <p:nvSpPr>
          <p:cNvPr id="21" name="Tekstfelt 20">
            <a:extLst>
              <a:ext uri="{FF2B5EF4-FFF2-40B4-BE49-F238E27FC236}">
                <a16:creationId xmlns:a16="http://schemas.microsoft.com/office/drawing/2014/main" id="{49AA9048-4663-AB4C-A854-8C1160A48D79}"/>
              </a:ext>
            </a:extLst>
          </p:cNvPr>
          <p:cNvSpPr txBox="1"/>
          <p:nvPr/>
        </p:nvSpPr>
        <p:spPr>
          <a:xfrm>
            <a:off x="8911264" y="1964536"/>
            <a:ext cx="754948" cy="523220"/>
          </a:xfrm>
          <a:prstGeom prst="rect">
            <a:avLst/>
          </a:prstGeom>
          <a:solidFill>
            <a:srgbClr val="FF0000"/>
          </a:solidFill>
        </p:spPr>
        <p:txBody>
          <a:bodyPr wrap="square" rtlCol="0">
            <a:spAutoFit/>
          </a:bodyPr>
          <a:lstStyle/>
          <a:p>
            <a:pPr algn="ctr"/>
            <a:r>
              <a:rPr lang="da-DK" sz="2800" dirty="0">
                <a:solidFill>
                  <a:schemeClr val="bg1"/>
                </a:solidFill>
                <a:latin typeface="Arial" panose="020B0604020202020204" pitchFamily="34" charset="0"/>
                <a:cs typeface="Arial" panose="020B0604020202020204" pitchFamily="34" charset="0"/>
              </a:rPr>
              <a:t>D?</a:t>
            </a:r>
          </a:p>
        </p:txBody>
      </p:sp>
      <p:sp>
        <p:nvSpPr>
          <p:cNvPr id="22" name="Tekstfelt 21">
            <a:extLst>
              <a:ext uri="{FF2B5EF4-FFF2-40B4-BE49-F238E27FC236}">
                <a16:creationId xmlns:a16="http://schemas.microsoft.com/office/drawing/2014/main" id="{2B9F59B6-F347-9A43-BACE-EEA2EE5E58FF}"/>
              </a:ext>
            </a:extLst>
          </p:cNvPr>
          <p:cNvSpPr txBox="1"/>
          <p:nvPr/>
        </p:nvSpPr>
        <p:spPr>
          <a:xfrm>
            <a:off x="10042481" y="1964536"/>
            <a:ext cx="1012374" cy="523220"/>
          </a:xfrm>
          <a:prstGeom prst="rect">
            <a:avLst/>
          </a:prstGeom>
          <a:solidFill>
            <a:srgbClr val="00B050"/>
          </a:solidFill>
        </p:spPr>
        <p:txBody>
          <a:bodyPr wrap="square" rtlCol="0">
            <a:spAutoFit/>
          </a:bodyPr>
          <a:lstStyle/>
          <a:p>
            <a:pPr algn="ctr"/>
            <a:r>
              <a:rPr lang="da-DK" sz="2800" dirty="0">
                <a:solidFill>
                  <a:schemeClr val="bg1"/>
                </a:solidFill>
                <a:latin typeface="Arial" panose="020B0604020202020204" pitchFamily="34" charset="0"/>
                <a:cs typeface="Arial" panose="020B0604020202020204" pitchFamily="34" charset="0"/>
              </a:rPr>
              <a:t>Pas?</a:t>
            </a:r>
          </a:p>
        </p:txBody>
      </p:sp>
      <p:sp>
        <p:nvSpPr>
          <p:cNvPr id="23" name="Tekstfelt 22">
            <a:extLst>
              <a:ext uri="{FF2B5EF4-FFF2-40B4-BE49-F238E27FC236}">
                <a16:creationId xmlns:a16="http://schemas.microsoft.com/office/drawing/2014/main" id="{E7F29C0F-E75E-4649-8165-5EEB1AD07FDC}"/>
              </a:ext>
            </a:extLst>
          </p:cNvPr>
          <p:cNvSpPr txBox="1"/>
          <p:nvPr/>
        </p:nvSpPr>
        <p:spPr>
          <a:xfrm>
            <a:off x="7453278" y="2645160"/>
            <a:ext cx="3430191"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latin typeface="Arial" panose="020B0604020202020204" pitchFamily="34" charset="0"/>
                <a:cs typeface="Arial" panose="020B0604020202020204" pitchFamily="34" charset="0"/>
              </a:rPr>
              <a:t>Eller noget 5.?</a:t>
            </a:r>
          </a:p>
        </p:txBody>
      </p:sp>
      <p:sp>
        <p:nvSpPr>
          <p:cNvPr id="3" name="Tekstfelt 2">
            <a:extLst>
              <a:ext uri="{FF2B5EF4-FFF2-40B4-BE49-F238E27FC236}">
                <a16:creationId xmlns:a16="http://schemas.microsoft.com/office/drawing/2014/main" id="{1765982C-6D1E-3665-0E59-106124731F25}"/>
              </a:ext>
            </a:extLst>
          </p:cNvPr>
          <p:cNvSpPr txBox="1"/>
          <p:nvPr/>
        </p:nvSpPr>
        <p:spPr>
          <a:xfrm>
            <a:off x="1148862" y="5357446"/>
            <a:ext cx="10433537"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t>Med de begrænsede muligheder som melde kassen giver findes den ”rigtige bogmelding” ikke altid. Brug den melding der ”lyver mindst”!</a:t>
            </a:r>
          </a:p>
        </p:txBody>
      </p:sp>
      <p:sp>
        <p:nvSpPr>
          <p:cNvPr id="6" name="Tekstfelt 5">
            <a:extLst>
              <a:ext uri="{FF2B5EF4-FFF2-40B4-BE49-F238E27FC236}">
                <a16:creationId xmlns:a16="http://schemas.microsoft.com/office/drawing/2014/main" id="{498D5E47-8C34-0F87-E695-F6FFE801E095}"/>
              </a:ext>
            </a:extLst>
          </p:cNvPr>
          <p:cNvSpPr txBox="1"/>
          <p:nvPr/>
        </p:nvSpPr>
        <p:spPr>
          <a:xfrm>
            <a:off x="4323246" y="3537304"/>
            <a:ext cx="87107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3600" dirty="0">
                <a:solidFill>
                  <a:schemeClr val="tx1"/>
                </a:solidFill>
                <a:latin typeface="Arial" panose="020B0604020202020204" pitchFamily="34" charset="0"/>
                <a:cs typeface="Arial" panose="020B0604020202020204" pitchFamily="34" charset="0"/>
              </a:rPr>
              <a:t>2</a:t>
            </a:r>
            <a:r>
              <a:rPr lang="da-DK" sz="3600"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5848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ppt_x"/>
                                          </p:val>
                                        </p:tav>
                                        <p:tav tm="100000">
                                          <p:val>
                                            <p:strVal val="#ppt_x"/>
                                          </p:val>
                                        </p:tav>
                                      </p:tavLst>
                                    </p:anim>
                                    <p:anim calcmode="lin" valueType="num">
                                      <p:cBhvr additive="base">
                                        <p:cTn id="4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additive="base">
                                        <p:cTn id="61" dur="500" fill="hold"/>
                                        <p:tgtEl>
                                          <p:spTgt spid="6"/>
                                        </p:tgtEl>
                                        <p:attrNameLst>
                                          <p:attrName>ppt_x</p:attrName>
                                        </p:attrNameLst>
                                      </p:cBhvr>
                                      <p:tavLst>
                                        <p:tav tm="0">
                                          <p:val>
                                            <p:strVal val="#ppt_x"/>
                                          </p:val>
                                        </p:tav>
                                        <p:tav tm="100000">
                                          <p:val>
                                            <p:strVal val="#ppt_x"/>
                                          </p:val>
                                        </p:tav>
                                      </p:tavLst>
                                    </p:anim>
                                    <p:anim calcmode="lin" valueType="num">
                                      <p:cBhvr additive="base">
                                        <p:cTn id="6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additive="base">
                                        <p:cTn id="67" dur="500" fill="hold"/>
                                        <p:tgtEl>
                                          <p:spTgt spid="4"/>
                                        </p:tgtEl>
                                        <p:attrNameLst>
                                          <p:attrName>ppt_x</p:attrName>
                                        </p:attrNameLst>
                                      </p:cBhvr>
                                      <p:tavLst>
                                        <p:tav tm="0">
                                          <p:val>
                                            <p:strVal val="#ppt_x"/>
                                          </p:val>
                                        </p:tav>
                                        <p:tav tm="100000">
                                          <p:val>
                                            <p:strVal val="#ppt_x"/>
                                          </p:val>
                                        </p:tav>
                                      </p:tavLst>
                                    </p:anim>
                                    <p:anim calcmode="lin" valueType="num">
                                      <p:cBhvr additive="base">
                                        <p:cTn id="6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gtEl>
                                        <p:attrNameLst>
                                          <p:attrName>style.visibility</p:attrName>
                                        </p:attrNameLst>
                                      </p:cBhvr>
                                      <p:to>
                                        <p:strVal val="visible"/>
                                      </p:to>
                                    </p:set>
                                    <p:anim calcmode="lin" valueType="num">
                                      <p:cBhvr additive="base">
                                        <p:cTn id="73" dur="500" fill="hold"/>
                                        <p:tgtEl>
                                          <p:spTgt spid="3"/>
                                        </p:tgtEl>
                                        <p:attrNameLst>
                                          <p:attrName>ppt_x</p:attrName>
                                        </p:attrNameLst>
                                      </p:cBhvr>
                                      <p:tavLst>
                                        <p:tav tm="0">
                                          <p:val>
                                            <p:strVal val="#ppt_x"/>
                                          </p:val>
                                        </p:tav>
                                        <p:tav tm="100000">
                                          <p:val>
                                            <p:strVal val="#ppt_x"/>
                                          </p:val>
                                        </p:tav>
                                      </p:tavLst>
                                    </p:anim>
                                    <p:anim calcmode="lin" valueType="num">
                                      <p:cBhvr additive="base">
                                        <p:cTn id="7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8" grpId="0"/>
      <p:bldP spid="10" grpId="0" animBg="1"/>
      <p:bldP spid="13" grpId="0" animBg="1"/>
      <p:bldP spid="15" grpId="0" animBg="1"/>
      <p:bldP spid="20" grpId="0" animBg="1"/>
      <p:bldP spid="21" grpId="0" animBg="1"/>
      <p:bldP spid="22" grpId="0" animBg="1"/>
      <p:bldP spid="23" grpId="0" animBg="1"/>
      <p:bldP spid="3" grpId="0" animBg="1"/>
      <p:bldP spid="6"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1254619223"/>
              </p:ext>
            </p:extLst>
          </p:nvPr>
        </p:nvGraphicFramePr>
        <p:xfrm>
          <a:off x="1158665" y="1518164"/>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707116">
                <a:tc>
                  <a:txBody>
                    <a:bodyPr/>
                    <a:lstStyle/>
                    <a:p>
                      <a:endParaRPr lang="da-DK" sz="1600" dirty="0">
                        <a:solidFill>
                          <a:srgbClr val="FFC000"/>
                        </a:solidFill>
                        <a:latin typeface="+mn-lt"/>
                      </a:endParaRPr>
                    </a:p>
                  </a:txBody>
                  <a:tcPr>
                    <a:solidFill>
                      <a:schemeClr val="bg2"/>
                    </a:solidFill>
                  </a:tcPr>
                </a:tc>
                <a:tc>
                  <a:txBody>
                    <a:bodyPr/>
                    <a:lstStyle/>
                    <a:p>
                      <a:endParaRPr lang="da-DK" sz="4400" dirty="0">
                        <a:solidFill>
                          <a:schemeClr val="tx1"/>
                        </a:solidFill>
                        <a:latin typeface="+mn-lt"/>
                        <a:ea typeface="Apple Symbols" panose="02000000000000000000" pitchFamily="2" charset="-79"/>
                        <a:cs typeface="Apple Symbols" panose="02000000000000000000" pitchFamily="2" charset="-79"/>
                      </a:endParaRPr>
                    </a:p>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solidFill>
                      <a:schemeClr val="bg2"/>
                    </a:solidFill>
                  </a:tcPr>
                </a:tc>
                <a:tc>
                  <a:txBody>
                    <a:bodyPr/>
                    <a:lstStyle/>
                    <a:p>
                      <a:endParaRPr lang="da-DK" dirty="0">
                        <a:latin typeface="+mn-lt"/>
                      </a:endParaRPr>
                    </a:p>
                  </a:txBody>
                  <a:tcPr>
                    <a:solidFill>
                      <a:schemeClr val="bg2"/>
                    </a:solidFill>
                  </a:tcPr>
                </a:tc>
                <a:extLst>
                  <a:ext uri="{0D108BD9-81ED-4DB2-BD59-A6C34878D82A}">
                    <a16:rowId xmlns:a16="http://schemas.microsoft.com/office/drawing/2014/main" val="2830271257"/>
                  </a:ext>
                </a:extLst>
              </a:tr>
              <a:tr h="1379451">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solidFill>
                      <a:schemeClr val="bg2"/>
                    </a:solidFill>
                  </a:tcPr>
                </a:tc>
                <a:tc>
                  <a:txBody>
                    <a:bodyPr/>
                    <a:lstStyle/>
                    <a:p>
                      <a:pPr algn="ctr"/>
                      <a:r>
                        <a:rPr lang="da-DK" sz="4000" b="1" dirty="0">
                          <a:latin typeface="+mn-lt"/>
                        </a:rPr>
                        <a:t>N</a:t>
                      </a:r>
                    </a:p>
                    <a:p>
                      <a:pPr algn="l"/>
                      <a:r>
                        <a:rPr lang="da-DK" sz="4000" b="1" dirty="0">
                          <a:latin typeface="+mn-lt"/>
                        </a:rPr>
                        <a:t>V    Ø</a:t>
                      </a:r>
                    </a:p>
                    <a:p>
                      <a:pPr algn="ctr"/>
                      <a:r>
                        <a:rPr lang="da-DK" sz="4000" b="1" dirty="0">
                          <a:latin typeface="+mn-lt"/>
                        </a:rPr>
                        <a:t>S</a:t>
                      </a:r>
                    </a:p>
                  </a:txBody>
                  <a:tcPr>
                    <a:solidFill>
                      <a:srgbClr val="92D050"/>
                    </a:solidFill>
                  </a:tcPr>
                </a:tc>
                <a:tc>
                  <a:txBody>
                    <a:bodyPr/>
                    <a:lstStyle/>
                    <a:p>
                      <a:endParaRPr lang="da-DK" sz="2800" dirty="0">
                        <a:solidFill>
                          <a:schemeClr val="tx1"/>
                        </a:solidFill>
                        <a:latin typeface="+mn-lt"/>
                        <a:ea typeface="Apple Symbols" panose="02000000000000000000" pitchFamily="2" charset="-79"/>
                        <a:cs typeface="Apple Symbols" panose="02000000000000000000" pitchFamily="2" charset="-79"/>
                      </a:endParaRPr>
                    </a:p>
                  </a:txBody>
                  <a:tcPr>
                    <a:solidFill>
                      <a:schemeClr val="bg2"/>
                    </a:solidFill>
                  </a:tcPr>
                </a:tc>
                <a:extLst>
                  <a:ext uri="{0D108BD9-81ED-4DB2-BD59-A6C34878D82A}">
                    <a16:rowId xmlns:a16="http://schemas.microsoft.com/office/drawing/2014/main" val="722315062"/>
                  </a:ext>
                </a:extLst>
              </a:tr>
              <a:tr h="1091460">
                <a:tc>
                  <a:txBody>
                    <a:bodyPr/>
                    <a:lstStyle/>
                    <a:p>
                      <a:endParaRPr lang="da-DK" dirty="0">
                        <a:latin typeface="+mn-lt"/>
                      </a:endParaRPr>
                    </a:p>
                  </a:txBody>
                  <a:tcPr>
                    <a:solidFill>
                      <a:schemeClr val="bg2"/>
                    </a:solidFill>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solidFill>
                      <a:schemeClr val="bg2"/>
                    </a:solidFill>
                  </a:tcPr>
                </a:tc>
                <a:tc>
                  <a:txBody>
                    <a:bodyPr/>
                    <a:lstStyle/>
                    <a:p>
                      <a:endParaRPr lang="da-DK" sz="2000" dirty="0">
                        <a:latin typeface="+mn-lt"/>
                      </a:endParaRPr>
                    </a:p>
                  </a:txBody>
                  <a:tcPr>
                    <a:solidFill>
                      <a:schemeClr val="bg2"/>
                    </a:solidFill>
                  </a:tcPr>
                </a:tc>
                <a:extLst>
                  <a:ext uri="{0D108BD9-81ED-4DB2-BD59-A6C34878D82A}">
                    <a16:rowId xmlns:a16="http://schemas.microsoft.com/office/drawing/2014/main" val="3092121503"/>
                  </a:ext>
                </a:extLst>
              </a:tr>
            </a:tbl>
          </a:graphicData>
        </a:graphic>
      </p:graphicFrame>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a:xfrm>
            <a:off x="1292353" y="804519"/>
            <a:ext cx="9762502" cy="1049235"/>
          </a:xfrm>
        </p:spPr>
        <p:txBody>
          <a:bodyPr>
            <a:normAutofit/>
          </a:bodyPr>
          <a:lstStyle/>
          <a:p>
            <a:r>
              <a:rPr lang="da-DK" sz="3600" b="1" dirty="0"/>
              <a:t>Når fjenden spærrer videre</a:t>
            </a:r>
          </a:p>
        </p:txBody>
      </p:sp>
      <p:sp>
        <p:nvSpPr>
          <p:cNvPr id="3" name="Tekstfelt 2">
            <a:extLst>
              <a:ext uri="{FF2B5EF4-FFF2-40B4-BE49-F238E27FC236}">
                <a16:creationId xmlns:a16="http://schemas.microsoft.com/office/drawing/2014/main" id="{F76E7FC8-8186-134F-B85A-0C506336A844}"/>
              </a:ext>
            </a:extLst>
          </p:cNvPr>
          <p:cNvSpPr txBox="1"/>
          <p:nvPr/>
        </p:nvSpPr>
        <p:spPr>
          <a:xfrm>
            <a:off x="7947092" y="2043319"/>
            <a:ext cx="2969071" cy="523220"/>
          </a:xfrm>
          <a:prstGeom prst="rect">
            <a:avLst/>
          </a:prstGeom>
          <a:noFill/>
        </p:spPr>
        <p:txBody>
          <a:bodyPr wrap="square" rtlCol="0">
            <a:spAutoFit/>
          </a:bodyPr>
          <a:lstStyle/>
          <a:p>
            <a:r>
              <a:rPr lang="da-DK" sz="2800" dirty="0"/>
              <a:t>Hvad melder du ?</a:t>
            </a:r>
          </a:p>
        </p:txBody>
      </p:sp>
      <p:sp>
        <p:nvSpPr>
          <p:cNvPr id="4" name="Tekstfelt 3">
            <a:extLst>
              <a:ext uri="{FF2B5EF4-FFF2-40B4-BE49-F238E27FC236}">
                <a16:creationId xmlns:a16="http://schemas.microsoft.com/office/drawing/2014/main" id="{AA0FA43C-3795-5344-B729-7FA6EDBF4BF9}"/>
              </a:ext>
            </a:extLst>
          </p:cNvPr>
          <p:cNvSpPr txBox="1"/>
          <p:nvPr/>
        </p:nvSpPr>
        <p:spPr>
          <a:xfrm>
            <a:off x="473485" y="2635688"/>
            <a:ext cx="2599324" cy="1815882"/>
          </a:xfrm>
          <a:prstGeom prst="rect">
            <a:avLst/>
          </a:prstGeom>
          <a:solidFill>
            <a:schemeClr val="bg2"/>
          </a:solidFill>
        </p:spPr>
        <p:txBody>
          <a:bodyPr wrap="square" rtlCol="0">
            <a:spAutoFit/>
          </a:bodyPr>
          <a:lstStyle/>
          <a:p>
            <a:r>
              <a:rPr lang="da-DK" sz="2800" b="1" dirty="0">
                <a:ea typeface="Apple Symbols" panose="02000000000000000000" pitchFamily="2" charset="-79"/>
                <a:cs typeface="Apple Symbols" panose="02000000000000000000" pitchFamily="2" charset="-79"/>
              </a:rPr>
              <a:t>♠︎ 8</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T42</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T7</a:t>
            </a:r>
          </a:p>
          <a:p>
            <a:r>
              <a:rPr lang="da-DK" sz="2800" b="1" dirty="0">
                <a:solidFill>
                  <a:srgbClr val="00B05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AKT7653</a:t>
            </a:r>
          </a:p>
        </p:txBody>
      </p:sp>
      <p:sp>
        <p:nvSpPr>
          <p:cNvPr id="14" name="Tekstfelt 13">
            <a:extLst>
              <a:ext uri="{FF2B5EF4-FFF2-40B4-BE49-F238E27FC236}">
                <a16:creationId xmlns:a16="http://schemas.microsoft.com/office/drawing/2014/main" id="{859B0891-F5C2-B047-AB51-CAE4FA72316B}"/>
              </a:ext>
            </a:extLst>
          </p:cNvPr>
          <p:cNvSpPr txBox="1"/>
          <p:nvPr/>
        </p:nvSpPr>
        <p:spPr>
          <a:xfrm>
            <a:off x="66101" y="5698439"/>
            <a:ext cx="12059798" cy="830997"/>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Når du har flere muligheder og en af dem er 3NT har du ikke længere flere muligheder!</a:t>
            </a:r>
          </a:p>
        </p:txBody>
      </p:sp>
      <p:sp>
        <p:nvSpPr>
          <p:cNvPr id="8" name="Tekstfelt 7">
            <a:extLst>
              <a:ext uri="{FF2B5EF4-FFF2-40B4-BE49-F238E27FC236}">
                <a16:creationId xmlns:a16="http://schemas.microsoft.com/office/drawing/2014/main" id="{264D0F4C-5C41-BB42-AD22-8967BAC1BDFF}"/>
              </a:ext>
            </a:extLst>
          </p:cNvPr>
          <p:cNvSpPr txBox="1"/>
          <p:nvPr/>
        </p:nvSpPr>
        <p:spPr>
          <a:xfrm>
            <a:off x="5720575" y="2649473"/>
            <a:ext cx="2240112" cy="1815882"/>
          </a:xfrm>
          <a:prstGeom prst="rect">
            <a:avLst/>
          </a:prstGeom>
          <a:noFill/>
        </p:spPr>
        <p:txBody>
          <a:bodyPr wrap="square" rtlCol="0">
            <a:spAutoFit/>
          </a:bodyPr>
          <a:lstStyle/>
          <a:p>
            <a:r>
              <a:rPr lang="da-DK" sz="2800" b="1" dirty="0">
                <a:ea typeface="Apple Symbols" panose="02000000000000000000" pitchFamily="2" charset="-79"/>
                <a:cs typeface="Apple Symbols" panose="02000000000000000000" pitchFamily="2" charset="-79"/>
              </a:rPr>
              <a:t>♠︎ DB6</a:t>
            </a:r>
          </a:p>
          <a:p>
            <a:r>
              <a:rPr lang="da-DK" sz="2800" b="1" dirty="0">
                <a:solidFill>
                  <a:srgbClr val="FF0000"/>
                </a:solidFill>
                <a:ea typeface="Apple Symbols" panose="02000000000000000000" pitchFamily="2" charset="-79"/>
                <a:cs typeface="Apple Symbols" panose="02000000000000000000" pitchFamily="2" charset="-79"/>
              </a:rPr>
              <a:t>♥︎ </a:t>
            </a:r>
            <a:r>
              <a:rPr lang="da-DK" sz="2800" b="1" dirty="0">
                <a:ea typeface="Apple Color Emoji" pitchFamily="2" charset="0"/>
                <a:cs typeface="Apple Symbols" panose="02000000000000000000" pitchFamily="2" charset="-79"/>
              </a:rPr>
              <a:t>KD5</a:t>
            </a:r>
          </a:p>
          <a:p>
            <a:r>
              <a:rPr lang="da-DK" sz="2800" b="1" dirty="0">
                <a:solidFill>
                  <a:srgbClr val="C00000"/>
                </a:solidFill>
                <a:ea typeface="Apple Symbols" panose="02000000000000000000" pitchFamily="2" charset="-79"/>
                <a:cs typeface="Apple Symbols" panose="02000000000000000000" pitchFamily="2" charset="-79"/>
              </a:rPr>
              <a:t>♦︎ </a:t>
            </a:r>
            <a:r>
              <a:rPr lang="da-DK" sz="2800" b="1" dirty="0">
                <a:ea typeface="Apple Symbols" panose="02000000000000000000" pitchFamily="2" charset="-79"/>
                <a:cs typeface="Apple Symbols" panose="02000000000000000000" pitchFamily="2" charset="-79"/>
              </a:rPr>
              <a:t>ED32</a:t>
            </a:r>
          </a:p>
          <a:p>
            <a:r>
              <a:rPr lang="da-DK" sz="2800" b="1" dirty="0">
                <a:solidFill>
                  <a:srgbClr val="00B050"/>
                </a:solidFill>
                <a:ea typeface="Apple Symbols" panose="02000000000000000000" pitchFamily="2" charset="-79"/>
                <a:cs typeface="Apple Symbols" panose="02000000000000000000" pitchFamily="2" charset="-79"/>
              </a:rPr>
              <a:t>♣︎</a:t>
            </a:r>
            <a:r>
              <a:rPr lang="da-DK" sz="2800" b="1" dirty="0">
                <a:ea typeface="Apple Symbols" panose="02000000000000000000" pitchFamily="2" charset="-79"/>
                <a:cs typeface="Apple Symbols" panose="02000000000000000000" pitchFamily="2" charset="-79"/>
              </a:rPr>
              <a:t> DB4</a:t>
            </a:r>
          </a:p>
        </p:txBody>
      </p:sp>
      <p:sp>
        <p:nvSpPr>
          <p:cNvPr id="10" name="Tekstfelt 9">
            <a:extLst>
              <a:ext uri="{FF2B5EF4-FFF2-40B4-BE49-F238E27FC236}">
                <a16:creationId xmlns:a16="http://schemas.microsoft.com/office/drawing/2014/main" id="{368D7F5C-5263-7140-8CA6-D3FD63D56277}"/>
              </a:ext>
            </a:extLst>
          </p:cNvPr>
          <p:cNvSpPr txBox="1"/>
          <p:nvPr/>
        </p:nvSpPr>
        <p:spPr>
          <a:xfrm>
            <a:off x="3465887" y="1781709"/>
            <a:ext cx="744579"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800" dirty="0"/>
              <a:t>1</a:t>
            </a:r>
            <a:r>
              <a:rPr lang="da-DK" sz="2800" dirty="0">
                <a:ea typeface="Apple Symbols" panose="02000000000000000000" pitchFamily="2" charset="-79"/>
                <a:cs typeface="Apple Symbols" panose="02000000000000000000" pitchFamily="2" charset="-79"/>
              </a:rPr>
              <a:t>♠︎</a:t>
            </a:r>
            <a:endParaRPr lang="da-DK" sz="2800" dirty="0"/>
          </a:p>
        </p:txBody>
      </p:sp>
      <p:sp>
        <p:nvSpPr>
          <p:cNvPr id="13" name="Tekstfelt 12">
            <a:extLst>
              <a:ext uri="{FF2B5EF4-FFF2-40B4-BE49-F238E27FC236}">
                <a16:creationId xmlns:a16="http://schemas.microsoft.com/office/drawing/2014/main" id="{ACE89E1D-2896-5643-855C-764ACD3C6EB7}"/>
              </a:ext>
            </a:extLst>
          </p:cNvPr>
          <p:cNvSpPr txBox="1"/>
          <p:nvPr/>
        </p:nvSpPr>
        <p:spPr>
          <a:xfrm>
            <a:off x="2018251" y="2726419"/>
            <a:ext cx="774332" cy="523220"/>
          </a:xfrm>
          <a:prstGeom prst="rect">
            <a:avLst/>
          </a:prstGeom>
          <a:solidFill>
            <a:schemeClr val="bg1"/>
          </a:solidFill>
        </p:spPr>
        <p:txBody>
          <a:bodyPr wrap="square" rtlCol="0">
            <a:spAutoFit/>
          </a:bodyPr>
          <a:lstStyle/>
          <a:p>
            <a:pPr algn="ctr"/>
            <a:r>
              <a:rPr lang="da-DK" sz="2800" dirty="0">
                <a:latin typeface="Arial" panose="020B0604020202020204" pitchFamily="34" charset="0"/>
                <a:cs typeface="Arial" panose="020B0604020202020204" pitchFamily="34" charset="0"/>
              </a:rPr>
              <a:t>?</a:t>
            </a:r>
          </a:p>
        </p:txBody>
      </p:sp>
      <p:sp>
        <p:nvSpPr>
          <p:cNvPr id="15" name="Tekstfelt 14">
            <a:extLst>
              <a:ext uri="{FF2B5EF4-FFF2-40B4-BE49-F238E27FC236}">
                <a16:creationId xmlns:a16="http://schemas.microsoft.com/office/drawing/2014/main" id="{3CA735EB-9E88-DD43-90EB-8E4740B1EF7C}"/>
              </a:ext>
            </a:extLst>
          </p:cNvPr>
          <p:cNvSpPr txBox="1"/>
          <p:nvPr/>
        </p:nvSpPr>
        <p:spPr>
          <a:xfrm>
            <a:off x="4815721" y="2787973"/>
            <a:ext cx="877739"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800" dirty="0">
                <a:latin typeface="Arial" panose="020B0604020202020204" pitchFamily="34" charset="0"/>
                <a:cs typeface="Arial" panose="020B0604020202020204" pitchFamily="34" charset="0"/>
              </a:rPr>
              <a:t>1NT</a:t>
            </a:r>
            <a:endParaRPr lang="da-DK" sz="2800" dirty="0">
              <a:solidFill>
                <a:srgbClr val="FF0000"/>
              </a:solidFill>
              <a:latin typeface="Arial" panose="020B0604020202020204" pitchFamily="34" charset="0"/>
              <a:cs typeface="Arial" panose="020B0604020202020204" pitchFamily="34" charset="0"/>
            </a:endParaRPr>
          </a:p>
        </p:txBody>
      </p:sp>
      <p:sp>
        <p:nvSpPr>
          <p:cNvPr id="18" name="Tekstfelt 17">
            <a:extLst>
              <a:ext uri="{FF2B5EF4-FFF2-40B4-BE49-F238E27FC236}">
                <a16:creationId xmlns:a16="http://schemas.microsoft.com/office/drawing/2014/main" id="{3E6F17CC-2453-C64D-B59A-1956455EB1C4}"/>
              </a:ext>
            </a:extLst>
          </p:cNvPr>
          <p:cNvSpPr txBox="1"/>
          <p:nvPr/>
        </p:nvSpPr>
        <p:spPr>
          <a:xfrm>
            <a:off x="8082386" y="2787973"/>
            <a:ext cx="1297575" cy="7694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4400" dirty="0">
                <a:latin typeface="Arial" panose="020B0604020202020204" pitchFamily="34" charset="0"/>
                <a:cs typeface="Arial" panose="020B0604020202020204" pitchFamily="34" charset="0"/>
              </a:rPr>
              <a:t>4</a:t>
            </a:r>
            <a:r>
              <a:rPr lang="da-DK" sz="4400" dirty="0">
                <a:solidFill>
                  <a:srgbClr val="92D050"/>
                </a:solidFill>
                <a:latin typeface="Arial" panose="020B0604020202020204" pitchFamily="34" charset="0"/>
                <a:cs typeface="Arial" panose="020B0604020202020204" pitchFamily="34" charset="0"/>
              </a:rPr>
              <a:t>♣</a:t>
            </a:r>
            <a:r>
              <a:rPr lang="da-DK" sz="4400" dirty="0">
                <a:latin typeface="Arial" panose="020B0604020202020204" pitchFamily="34" charset="0"/>
                <a:cs typeface="Arial" panose="020B0604020202020204" pitchFamily="34" charset="0"/>
              </a:rPr>
              <a:t>?</a:t>
            </a:r>
          </a:p>
        </p:txBody>
      </p:sp>
      <p:sp>
        <p:nvSpPr>
          <p:cNvPr id="21" name="Tekstfelt 20">
            <a:extLst>
              <a:ext uri="{FF2B5EF4-FFF2-40B4-BE49-F238E27FC236}">
                <a16:creationId xmlns:a16="http://schemas.microsoft.com/office/drawing/2014/main" id="{49AA9048-4663-AB4C-A854-8C1160A48D79}"/>
              </a:ext>
            </a:extLst>
          </p:cNvPr>
          <p:cNvSpPr txBox="1"/>
          <p:nvPr/>
        </p:nvSpPr>
        <p:spPr>
          <a:xfrm>
            <a:off x="9983826" y="3931620"/>
            <a:ext cx="1012374" cy="769441"/>
          </a:xfrm>
          <a:prstGeom prst="rect">
            <a:avLst/>
          </a:prstGeom>
          <a:solidFill>
            <a:srgbClr val="FF0000"/>
          </a:solidFill>
        </p:spPr>
        <p:txBody>
          <a:bodyPr wrap="square" rtlCol="0">
            <a:spAutoFit/>
          </a:bodyPr>
          <a:lstStyle/>
          <a:p>
            <a:pPr algn="ctr"/>
            <a:r>
              <a:rPr lang="da-DK" sz="4400" dirty="0">
                <a:solidFill>
                  <a:schemeClr val="bg1"/>
                </a:solidFill>
                <a:latin typeface="Arial" panose="020B0604020202020204" pitchFamily="34" charset="0"/>
                <a:cs typeface="Arial" panose="020B0604020202020204" pitchFamily="34" charset="0"/>
              </a:rPr>
              <a:t>D?</a:t>
            </a:r>
          </a:p>
        </p:txBody>
      </p:sp>
      <p:sp>
        <p:nvSpPr>
          <p:cNvPr id="22" name="Tekstfelt 21">
            <a:extLst>
              <a:ext uri="{FF2B5EF4-FFF2-40B4-BE49-F238E27FC236}">
                <a16:creationId xmlns:a16="http://schemas.microsoft.com/office/drawing/2014/main" id="{2B9F59B6-F347-9A43-BACE-EEA2EE5E58FF}"/>
              </a:ext>
            </a:extLst>
          </p:cNvPr>
          <p:cNvSpPr txBox="1"/>
          <p:nvPr/>
        </p:nvSpPr>
        <p:spPr>
          <a:xfrm>
            <a:off x="8082386" y="3926577"/>
            <a:ext cx="1616240" cy="769441"/>
          </a:xfrm>
          <a:prstGeom prst="rect">
            <a:avLst/>
          </a:prstGeom>
          <a:solidFill>
            <a:srgbClr val="00B050"/>
          </a:solidFill>
        </p:spPr>
        <p:txBody>
          <a:bodyPr wrap="square" rtlCol="0">
            <a:spAutoFit/>
          </a:bodyPr>
          <a:lstStyle/>
          <a:p>
            <a:pPr algn="ctr"/>
            <a:r>
              <a:rPr lang="da-DK" sz="4400" dirty="0">
                <a:solidFill>
                  <a:schemeClr val="bg1"/>
                </a:solidFill>
                <a:latin typeface="Arial" panose="020B0604020202020204" pitchFamily="34" charset="0"/>
                <a:cs typeface="Arial" panose="020B0604020202020204" pitchFamily="34" charset="0"/>
              </a:rPr>
              <a:t>Pas?</a:t>
            </a:r>
          </a:p>
        </p:txBody>
      </p:sp>
      <p:sp>
        <p:nvSpPr>
          <p:cNvPr id="23" name="Tekstfelt 22">
            <a:extLst>
              <a:ext uri="{FF2B5EF4-FFF2-40B4-BE49-F238E27FC236}">
                <a16:creationId xmlns:a16="http://schemas.microsoft.com/office/drawing/2014/main" id="{E7F29C0F-E75E-4649-8165-5EEB1AD07FDC}"/>
              </a:ext>
            </a:extLst>
          </p:cNvPr>
          <p:cNvSpPr txBox="1"/>
          <p:nvPr/>
        </p:nvSpPr>
        <p:spPr>
          <a:xfrm>
            <a:off x="11191818" y="3209502"/>
            <a:ext cx="1012374"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latin typeface="Arial" panose="020B0604020202020204" pitchFamily="34" charset="0"/>
                <a:cs typeface="Arial" panose="020B0604020202020204" pitchFamily="34" charset="0"/>
              </a:rPr>
              <a:t>Eller noget 5.?</a:t>
            </a:r>
          </a:p>
        </p:txBody>
      </p:sp>
      <p:sp>
        <p:nvSpPr>
          <p:cNvPr id="16" name="Tekstfelt 15">
            <a:extLst>
              <a:ext uri="{FF2B5EF4-FFF2-40B4-BE49-F238E27FC236}">
                <a16:creationId xmlns:a16="http://schemas.microsoft.com/office/drawing/2014/main" id="{66A95B98-3F2D-3F41-AD6D-066B2B01EF95}"/>
              </a:ext>
            </a:extLst>
          </p:cNvPr>
          <p:cNvSpPr txBox="1"/>
          <p:nvPr/>
        </p:nvSpPr>
        <p:spPr>
          <a:xfrm>
            <a:off x="9605180" y="2788768"/>
            <a:ext cx="1297575" cy="7694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4400" dirty="0">
                <a:latin typeface="Arial" panose="020B0604020202020204" pitchFamily="34" charset="0"/>
                <a:cs typeface="Arial" panose="020B0604020202020204" pitchFamily="34" charset="0"/>
              </a:rPr>
              <a:t>5</a:t>
            </a:r>
            <a:r>
              <a:rPr lang="da-DK" sz="4400" dirty="0">
                <a:solidFill>
                  <a:srgbClr val="92D050"/>
                </a:solidFill>
                <a:latin typeface="Arial" panose="020B0604020202020204" pitchFamily="34" charset="0"/>
                <a:cs typeface="Arial" panose="020B0604020202020204" pitchFamily="34" charset="0"/>
              </a:rPr>
              <a:t>♣</a:t>
            </a:r>
            <a:r>
              <a:rPr lang="da-DK" sz="4400" dirty="0">
                <a:latin typeface="Arial" panose="020B0604020202020204" pitchFamily="34" charset="0"/>
                <a:cs typeface="Arial" panose="020B0604020202020204" pitchFamily="34" charset="0"/>
              </a:rPr>
              <a:t>?</a:t>
            </a:r>
          </a:p>
        </p:txBody>
      </p:sp>
      <p:sp>
        <p:nvSpPr>
          <p:cNvPr id="17" name="Tekstfelt 16">
            <a:extLst>
              <a:ext uri="{FF2B5EF4-FFF2-40B4-BE49-F238E27FC236}">
                <a16:creationId xmlns:a16="http://schemas.microsoft.com/office/drawing/2014/main" id="{7A85522F-1F57-774D-BC5C-9E907129A806}"/>
              </a:ext>
            </a:extLst>
          </p:cNvPr>
          <p:cNvSpPr txBox="1"/>
          <p:nvPr/>
        </p:nvSpPr>
        <p:spPr>
          <a:xfrm>
            <a:off x="3465398" y="4696018"/>
            <a:ext cx="744579"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t>3</a:t>
            </a:r>
            <a:r>
              <a:rPr lang="da-DK" sz="2800" dirty="0">
                <a:ea typeface="Apple Symbols" panose="02000000000000000000" pitchFamily="2" charset="-79"/>
                <a:cs typeface="Apple Symbols" panose="02000000000000000000" pitchFamily="2" charset="-79"/>
              </a:rPr>
              <a:t>♠︎</a:t>
            </a:r>
            <a:endParaRPr lang="da-DK" sz="2800" dirty="0"/>
          </a:p>
        </p:txBody>
      </p:sp>
      <p:sp>
        <p:nvSpPr>
          <p:cNvPr id="19" name="Tekstfelt 18">
            <a:extLst>
              <a:ext uri="{FF2B5EF4-FFF2-40B4-BE49-F238E27FC236}">
                <a16:creationId xmlns:a16="http://schemas.microsoft.com/office/drawing/2014/main" id="{31286AE2-F263-384E-93D2-BCBD0896AC10}"/>
              </a:ext>
            </a:extLst>
          </p:cNvPr>
          <p:cNvSpPr txBox="1"/>
          <p:nvPr/>
        </p:nvSpPr>
        <p:spPr>
          <a:xfrm>
            <a:off x="1900922" y="2722697"/>
            <a:ext cx="1054957"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dirty="0"/>
              <a:t>3NT</a:t>
            </a:r>
          </a:p>
        </p:txBody>
      </p:sp>
    </p:spTree>
    <p:extLst>
      <p:ext uri="{BB962C8B-B14F-4D97-AF65-F5344CB8AC3E}">
        <p14:creationId xmlns:p14="http://schemas.microsoft.com/office/powerpoint/2010/main" val="372022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500" fill="hold"/>
                                        <p:tgtEl>
                                          <p:spTgt spid="19"/>
                                        </p:tgtEl>
                                        <p:attrNameLst>
                                          <p:attrName>ppt_x</p:attrName>
                                        </p:attrNameLst>
                                      </p:cBhvr>
                                      <p:tavLst>
                                        <p:tav tm="0">
                                          <p:val>
                                            <p:strVal val="#ppt_x"/>
                                          </p:val>
                                        </p:tav>
                                        <p:tav tm="100000">
                                          <p:val>
                                            <p:strVal val="#ppt_x"/>
                                          </p:val>
                                        </p:tav>
                                      </p:tavLst>
                                    </p:anim>
                                    <p:anim calcmode="lin" valueType="num">
                                      <p:cBhvr additive="base">
                                        <p:cTn id="7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ppt_x"/>
                                          </p:val>
                                        </p:tav>
                                        <p:tav tm="100000">
                                          <p:val>
                                            <p:strVal val="#ppt_x"/>
                                          </p:val>
                                        </p:tav>
                                      </p:tavLst>
                                    </p:anim>
                                    <p:anim calcmode="lin" valueType="num">
                                      <p:cBhvr additive="base">
                                        <p:cTn id="8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additive="base">
                                        <p:cTn id="85" dur="500" fill="hold"/>
                                        <p:tgtEl>
                                          <p:spTgt spid="14"/>
                                        </p:tgtEl>
                                        <p:attrNameLst>
                                          <p:attrName>ppt_x</p:attrName>
                                        </p:attrNameLst>
                                      </p:cBhvr>
                                      <p:tavLst>
                                        <p:tav tm="0">
                                          <p:val>
                                            <p:strVal val="#ppt_x"/>
                                          </p:val>
                                        </p:tav>
                                        <p:tav tm="100000">
                                          <p:val>
                                            <p:strVal val="#ppt_x"/>
                                          </p:val>
                                        </p:tav>
                                      </p:tavLst>
                                    </p:anim>
                                    <p:anim calcmode="lin" valueType="num">
                                      <p:cBhvr additive="base">
                                        <p:cTn id="8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14" grpId="0" animBg="1"/>
      <p:bldP spid="8" grpId="0"/>
      <p:bldP spid="10" grpId="0" animBg="1"/>
      <p:bldP spid="13" grpId="0" animBg="1"/>
      <p:bldP spid="15" grpId="0" animBg="1"/>
      <p:bldP spid="18" grpId="0" animBg="1"/>
      <p:bldP spid="21" grpId="0" animBg="1"/>
      <p:bldP spid="22" grpId="0" animBg="1"/>
      <p:bldP spid="23" grpId="0" animBg="1"/>
      <p:bldP spid="16" grpId="0" animBg="1"/>
      <p:bldP spid="17" grpId="0" animBg="1"/>
      <p:bldP spid="19"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770511-9AF4-A307-7A56-208E34D7935A}"/>
              </a:ext>
            </a:extLst>
          </p:cNvPr>
          <p:cNvSpPr>
            <a:spLocks noGrp="1"/>
          </p:cNvSpPr>
          <p:nvPr>
            <p:ph type="title"/>
          </p:nvPr>
        </p:nvSpPr>
        <p:spPr/>
        <p:txBody>
          <a:bodyPr/>
          <a:lstStyle/>
          <a:p>
            <a:r>
              <a:rPr lang="da-DK" b="1" dirty="0"/>
              <a:t>Spørgsmål til balanceringer?</a:t>
            </a:r>
          </a:p>
        </p:txBody>
      </p:sp>
      <p:sp>
        <p:nvSpPr>
          <p:cNvPr id="3" name="Pladsholder til indhold 2">
            <a:extLst>
              <a:ext uri="{FF2B5EF4-FFF2-40B4-BE49-F238E27FC236}">
                <a16:creationId xmlns:a16="http://schemas.microsoft.com/office/drawing/2014/main" id="{C6ED3548-3DD6-F28C-9423-819B3BBA244C}"/>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1275237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1D301A-AC39-8296-2E2B-098760F5BE78}"/>
              </a:ext>
            </a:extLst>
          </p:cNvPr>
          <p:cNvSpPr>
            <a:spLocks noGrp="1"/>
          </p:cNvSpPr>
          <p:nvPr>
            <p:ph type="title"/>
          </p:nvPr>
        </p:nvSpPr>
        <p:spPr/>
        <p:txBody>
          <a:bodyPr/>
          <a:lstStyle/>
          <a:p>
            <a:r>
              <a:rPr lang="da-DK" b="1" dirty="0"/>
              <a:t>Spørgsmål til taberberegningen?</a:t>
            </a:r>
          </a:p>
        </p:txBody>
      </p:sp>
      <p:sp>
        <p:nvSpPr>
          <p:cNvPr id="3" name="Pladsholder til indhold 2">
            <a:extLst>
              <a:ext uri="{FF2B5EF4-FFF2-40B4-BE49-F238E27FC236}">
                <a16:creationId xmlns:a16="http://schemas.microsoft.com/office/drawing/2014/main" id="{7503F59F-3FC9-2BD6-4934-BF970A17BC7C}"/>
              </a:ext>
            </a:extLst>
          </p:cNvPr>
          <p:cNvSpPr>
            <a:spLocks noGrp="1"/>
          </p:cNvSpPr>
          <p:nvPr>
            <p:ph idx="1"/>
          </p:nvPr>
        </p:nvSpPr>
        <p:spPr/>
        <p:txBody>
          <a:bodyPr/>
          <a:lstStyle/>
          <a:p>
            <a:endParaRPr lang="da-DK" dirty="0"/>
          </a:p>
        </p:txBody>
      </p:sp>
    </p:spTree>
    <p:extLst>
      <p:ext uri="{BB962C8B-B14F-4D97-AF65-F5344CB8AC3E}">
        <p14:creationId xmlns:p14="http://schemas.microsoft.com/office/powerpoint/2010/main" val="2799361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 (OD)</a:t>
            </a:r>
            <a:br>
              <a:rPr lang="da-DK" b="1" dirty="0"/>
            </a:br>
            <a:r>
              <a:rPr lang="da-DK" dirty="0"/>
              <a:t> - </a:t>
            </a:r>
            <a:r>
              <a:rPr lang="da-DK" sz="1800" dirty="0"/>
              <a:t>vigtigt at du er  helt enig med din makker! </a:t>
            </a:r>
          </a:p>
        </p:txBody>
      </p:sp>
      <p:sp>
        <p:nvSpPr>
          <p:cNvPr id="3" name="Pladsholder til indhold 2">
            <a:extLst>
              <a:ext uri="{FF2B5EF4-FFF2-40B4-BE49-F238E27FC236}">
                <a16:creationId xmlns:a16="http://schemas.microsoft.com/office/drawing/2014/main" id="{D8316531-C495-A140-8C4C-9DD57906B574}"/>
              </a:ext>
            </a:extLst>
          </p:cNvPr>
          <p:cNvSpPr>
            <a:spLocks noGrp="1"/>
          </p:cNvSpPr>
          <p:nvPr>
            <p:ph idx="1"/>
          </p:nvPr>
        </p:nvSpPr>
        <p:spPr>
          <a:xfrm>
            <a:off x="1473350" y="1959430"/>
            <a:ext cx="9603275" cy="4158342"/>
          </a:xfrm>
        </p:spPr>
        <p:txBody>
          <a:bodyPr>
            <a:normAutofit/>
          </a:bodyPr>
          <a:lstStyle/>
          <a:p>
            <a:pPr marL="0" indent="0">
              <a:buNone/>
            </a:pPr>
            <a:r>
              <a:rPr lang="da-DK" sz="3200" b="1" dirty="0"/>
              <a:t>Den almindelige oplysningsdobling(OD) af fjendens åbning i farve viser ENTEN</a:t>
            </a:r>
          </a:p>
          <a:p>
            <a:pPr marL="0" indent="0">
              <a:buNone/>
            </a:pPr>
            <a:r>
              <a:rPr lang="da-DK" sz="3200" b="1" dirty="0"/>
              <a:t>En åbningshånd, 12+ </a:t>
            </a:r>
            <a:r>
              <a:rPr lang="da-DK" sz="3200" b="1" dirty="0" err="1"/>
              <a:t>hp</a:t>
            </a:r>
            <a:r>
              <a:rPr lang="da-DK" sz="3200" b="1" dirty="0"/>
              <a:t>, og tolerance til de ikke meldte farver.</a:t>
            </a:r>
          </a:p>
          <a:p>
            <a:pPr marL="0" indent="0">
              <a:buNone/>
            </a:pPr>
            <a:r>
              <a:rPr lang="da-DK" sz="3200" b="1" dirty="0"/>
              <a:t>ELLER </a:t>
            </a:r>
          </a:p>
          <a:p>
            <a:pPr marL="0" indent="0">
              <a:buNone/>
            </a:pPr>
            <a:r>
              <a:rPr lang="da-DK" sz="3200" b="1" dirty="0"/>
              <a:t>18+ med vilkårlig fordeling. </a:t>
            </a:r>
          </a:p>
        </p:txBody>
      </p:sp>
    </p:spTree>
    <p:extLst>
      <p:ext uri="{BB962C8B-B14F-4D97-AF65-F5344CB8AC3E}">
        <p14:creationId xmlns:p14="http://schemas.microsoft.com/office/powerpoint/2010/main" val="18454489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 (OD)</a:t>
            </a:r>
            <a:br>
              <a:rPr lang="da-DK" b="1" dirty="0"/>
            </a:br>
            <a:r>
              <a:rPr lang="da-DK" dirty="0"/>
              <a:t> - </a:t>
            </a:r>
            <a:r>
              <a:rPr lang="da-DK" sz="1800" dirty="0"/>
              <a:t>vigtigt at du er  helt enig med din makker! </a:t>
            </a:r>
          </a:p>
        </p:txBody>
      </p:sp>
      <p:sp>
        <p:nvSpPr>
          <p:cNvPr id="3" name="Pladsholder til indhold 2">
            <a:extLst>
              <a:ext uri="{FF2B5EF4-FFF2-40B4-BE49-F238E27FC236}">
                <a16:creationId xmlns:a16="http://schemas.microsoft.com/office/drawing/2014/main" id="{D8316531-C495-A140-8C4C-9DD57906B574}"/>
              </a:ext>
            </a:extLst>
          </p:cNvPr>
          <p:cNvSpPr>
            <a:spLocks noGrp="1"/>
          </p:cNvSpPr>
          <p:nvPr>
            <p:ph idx="1"/>
          </p:nvPr>
        </p:nvSpPr>
        <p:spPr>
          <a:xfrm>
            <a:off x="1451579" y="1915887"/>
            <a:ext cx="9603275" cy="4158342"/>
          </a:xfrm>
        </p:spPr>
        <p:txBody>
          <a:bodyPr>
            <a:noAutofit/>
          </a:bodyPr>
          <a:lstStyle/>
          <a:p>
            <a:pPr marL="0" indent="0">
              <a:buNone/>
            </a:pPr>
            <a:r>
              <a:rPr lang="da-DK" sz="2800" b="1" dirty="0"/>
              <a:t>Med den lille dobler-hånd passer man makkers billigste melding ud. Derfor SKAL du som svarer komme med en positiv melding ved fx at springmelde med 10+ </a:t>
            </a:r>
            <a:r>
              <a:rPr lang="da-DK" sz="2800" b="1" dirty="0" err="1"/>
              <a:t>hp</a:t>
            </a:r>
            <a:r>
              <a:rPr lang="da-DK" sz="2800" b="1" dirty="0"/>
              <a:t>! </a:t>
            </a:r>
          </a:p>
          <a:p>
            <a:pPr marL="0" indent="0">
              <a:buNone/>
            </a:pPr>
            <a:endParaRPr lang="da-DK" sz="2800" b="1" dirty="0"/>
          </a:p>
          <a:p>
            <a:pPr marL="0" indent="0">
              <a:buNone/>
            </a:pPr>
            <a:r>
              <a:rPr lang="da-DK" sz="2800" b="1" dirty="0"/>
              <a:t>Med den store </a:t>
            </a:r>
            <a:r>
              <a:rPr lang="da-DK" sz="2800" b="1" dirty="0" err="1"/>
              <a:t>doblerhånd</a:t>
            </a:r>
            <a:r>
              <a:rPr lang="da-DK" sz="2800" b="1" dirty="0"/>
              <a:t> melder du ny farve eller NT efter makkers melding.  </a:t>
            </a:r>
          </a:p>
        </p:txBody>
      </p:sp>
    </p:spTree>
    <p:extLst>
      <p:ext uri="{BB962C8B-B14F-4D97-AF65-F5344CB8AC3E}">
        <p14:creationId xmlns:p14="http://schemas.microsoft.com/office/powerpoint/2010/main" val="316515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 (OD)</a:t>
            </a:r>
            <a:br>
              <a:rPr lang="da-DK" b="1" dirty="0"/>
            </a:br>
            <a:r>
              <a:rPr lang="da-DK" dirty="0"/>
              <a:t> - </a:t>
            </a:r>
            <a:r>
              <a:rPr lang="da-DK" sz="1800" dirty="0"/>
              <a:t>vigtigt at du er  helt enig med din makker! </a:t>
            </a:r>
          </a:p>
        </p:txBody>
      </p:sp>
      <p:sp>
        <p:nvSpPr>
          <p:cNvPr id="3" name="Pladsholder til indhold 2">
            <a:extLst>
              <a:ext uri="{FF2B5EF4-FFF2-40B4-BE49-F238E27FC236}">
                <a16:creationId xmlns:a16="http://schemas.microsoft.com/office/drawing/2014/main" id="{D8316531-C495-A140-8C4C-9DD57906B574}"/>
              </a:ext>
            </a:extLst>
          </p:cNvPr>
          <p:cNvSpPr>
            <a:spLocks noGrp="1"/>
          </p:cNvSpPr>
          <p:nvPr>
            <p:ph idx="1"/>
          </p:nvPr>
        </p:nvSpPr>
        <p:spPr>
          <a:xfrm>
            <a:off x="1451579" y="1915887"/>
            <a:ext cx="9603275" cy="4158342"/>
          </a:xfrm>
        </p:spPr>
        <p:txBody>
          <a:bodyPr>
            <a:noAutofit/>
          </a:bodyPr>
          <a:lstStyle/>
          <a:p>
            <a:pPr marL="0" indent="0">
              <a:buNone/>
            </a:pPr>
            <a:r>
              <a:rPr lang="da-DK" sz="2800" dirty="0"/>
              <a:t>I Moderne OD viser en dobling af en majorfarve IKKE nødvendigvis fire kort i den anden major men mindst 3 kort.  </a:t>
            </a:r>
          </a:p>
          <a:p>
            <a:pPr marL="0" indent="0">
              <a:buNone/>
            </a:pPr>
            <a:endParaRPr lang="da-DK" sz="2800" dirty="0"/>
          </a:p>
          <a:p>
            <a:pPr marL="0" indent="0">
              <a:buNone/>
            </a:pPr>
            <a:r>
              <a:rPr lang="da-DK" sz="2800" dirty="0"/>
              <a:t>			</a:t>
            </a:r>
            <a:r>
              <a:rPr lang="da-DK" sz="2800" b="1" dirty="0"/>
              <a:t>HVORFOR IKKE?</a:t>
            </a:r>
          </a:p>
        </p:txBody>
      </p:sp>
    </p:spTree>
    <p:extLst>
      <p:ext uri="{BB962C8B-B14F-4D97-AF65-F5344CB8AC3E}">
        <p14:creationId xmlns:p14="http://schemas.microsoft.com/office/powerpoint/2010/main" val="185946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Dobler eller ej!?</a:t>
            </a:r>
            <a:br>
              <a:rPr lang="da-DK" b="1" dirty="0"/>
            </a:br>
            <a:r>
              <a:rPr lang="da-DK" sz="2400" dirty="0"/>
              <a:t>Du er ØST</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1876583"/>
            <a:ext cx="9603275" cy="4285678"/>
          </a:xfrm>
        </p:spPr>
        <p:txBody>
          <a:bodyPr>
            <a:normAutofit/>
          </a:bodyPr>
          <a:lstStyle/>
          <a:p>
            <a:pPr marL="0" indent="0">
              <a:buNone/>
            </a:pPr>
            <a:r>
              <a:rPr lang="da-DK" b="1" dirty="0"/>
              <a:t>NORD		ØST		SYD	      VEST</a:t>
            </a:r>
            <a:endParaRPr lang="da-DK" dirty="0"/>
          </a:p>
          <a:p>
            <a:pPr marL="0" indent="0">
              <a:buNone/>
            </a:pPr>
            <a:endParaRPr lang="da-DK" dirty="0"/>
          </a:p>
          <a:p>
            <a:pPr marL="0" indent="0">
              <a:buNone/>
            </a:pPr>
            <a:endParaRPr lang="da-DK" dirty="0"/>
          </a:p>
          <a:p>
            <a:pPr marL="0" indent="0">
              <a:buNone/>
            </a:pPr>
            <a:endParaRPr lang="da-DK" dirty="0"/>
          </a:p>
        </p:txBody>
      </p:sp>
      <p:sp>
        <p:nvSpPr>
          <p:cNvPr id="8" name="Tekstfelt 7">
            <a:extLst>
              <a:ext uri="{FF2B5EF4-FFF2-40B4-BE49-F238E27FC236}">
                <a16:creationId xmlns:a16="http://schemas.microsoft.com/office/drawing/2014/main" id="{BB1160AB-1E4C-2FD4-487C-49A117574334}"/>
              </a:ext>
            </a:extLst>
          </p:cNvPr>
          <p:cNvSpPr txBox="1"/>
          <p:nvPr/>
        </p:nvSpPr>
        <p:spPr>
          <a:xfrm>
            <a:off x="1534970" y="24321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557094A7-75A2-DF97-E677-B9D81EC62D5E}"/>
              </a:ext>
            </a:extLst>
          </p:cNvPr>
          <p:cNvSpPr txBox="1"/>
          <p:nvPr/>
        </p:nvSpPr>
        <p:spPr>
          <a:xfrm>
            <a:off x="10031664" y="315830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5" name="Tekstfelt 14">
            <a:extLst>
              <a:ext uri="{FF2B5EF4-FFF2-40B4-BE49-F238E27FC236}">
                <a16:creationId xmlns:a16="http://schemas.microsoft.com/office/drawing/2014/main" id="{0153ABAB-963A-1E45-D56A-A6E4F018D039}"/>
              </a:ext>
            </a:extLst>
          </p:cNvPr>
          <p:cNvSpPr txBox="1"/>
          <p:nvPr/>
        </p:nvSpPr>
        <p:spPr>
          <a:xfrm>
            <a:off x="4621571" y="3157580"/>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KD63</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EDB8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DB93</a:t>
            </a:r>
          </a:p>
        </p:txBody>
      </p:sp>
      <p:sp>
        <p:nvSpPr>
          <p:cNvPr id="17" name="Tekstfelt 16">
            <a:extLst>
              <a:ext uri="{FF2B5EF4-FFF2-40B4-BE49-F238E27FC236}">
                <a16:creationId xmlns:a16="http://schemas.microsoft.com/office/drawing/2014/main" id="{56F920AA-58EC-789B-587B-69ADE9B3D2A6}"/>
              </a:ext>
            </a:extLst>
          </p:cNvPr>
          <p:cNvSpPr txBox="1"/>
          <p:nvPr/>
        </p:nvSpPr>
        <p:spPr>
          <a:xfrm>
            <a:off x="3251609" y="243219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A0AB5911-E119-BFA4-023A-5ADEFC41B5C5}"/>
              </a:ext>
            </a:extLst>
          </p:cNvPr>
          <p:cNvSpPr txBox="1"/>
          <p:nvPr/>
        </p:nvSpPr>
        <p:spPr>
          <a:xfrm>
            <a:off x="4621571" y="3855851"/>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KD632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98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D85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EDB</a:t>
            </a:r>
          </a:p>
        </p:txBody>
      </p:sp>
      <p:sp>
        <p:nvSpPr>
          <p:cNvPr id="19" name="Tekstfelt 18">
            <a:extLst>
              <a:ext uri="{FF2B5EF4-FFF2-40B4-BE49-F238E27FC236}">
                <a16:creationId xmlns:a16="http://schemas.microsoft.com/office/drawing/2014/main" id="{C3E5E18E-2ACC-9C00-4118-FED2267E49A3}"/>
              </a:ext>
            </a:extLst>
          </p:cNvPr>
          <p:cNvSpPr txBox="1"/>
          <p:nvPr/>
        </p:nvSpPr>
        <p:spPr>
          <a:xfrm>
            <a:off x="4621571" y="4602576"/>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987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KD98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EK89</a:t>
            </a:r>
          </a:p>
        </p:txBody>
      </p:sp>
      <p:sp>
        <p:nvSpPr>
          <p:cNvPr id="21" name="Tekstfelt 20">
            <a:extLst>
              <a:ext uri="{FF2B5EF4-FFF2-40B4-BE49-F238E27FC236}">
                <a16:creationId xmlns:a16="http://schemas.microsoft.com/office/drawing/2014/main" id="{9A0BE351-A848-BA08-8591-F23E354F1A2B}"/>
              </a:ext>
            </a:extLst>
          </p:cNvPr>
          <p:cNvSpPr txBox="1"/>
          <p:nvPr/>
        </p:nvSpPr>
        <p:spPr>
          <a:xfrm>
            <a:off x="4621571" y="5312692"/>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EKD63</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78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KD983</a:t>
            </a:r>
          </a:p>
        </p:txBody>
      </p:sp>
      <p:sp>
        <p:nvSpPr>
          <p:cNvPr id="6" name="Tekstfelt 5">
            <a:extLst>
              <a:ext uri="{FF2B5EF4-FFF2-40B4-BE49-F238E27FC236}">
                <a16:creationId xmlns:a16="http://schemas.microsoft.com/office/drawing/2014/main" id="{D49E7C17-7215-5854-31B5-6A3410D8B619}"/>
              </a:ext>
            </a:extLst>
          </p:cNvPr>
          <p:cNvSpPr txBox="1"/>
          <p:nvPr/>
        </p:nvSpPr>
        <p:spPr>
          <a:xfrm>
            <a:off x="10031662" y="387950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B15AC9DF-1766-1429-1126-6057F228F626}"/>
              </a:ext>
            </a:extLst>
          </p:cNvPr>
          <p:cNvSpPr txBox="1"/>
          <p:nvPr/>
        </p:nvSpPr>
        <p:spPr>
          <a:xfrm>
            <a:off x="10031662" y="4617573"/>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4" name="Tekstfelt 13">
            <a:extLst>
              <a:ext uri="{FF2B5EF4-FFF2-40B4-BE49-F238E27FC236}">
                <a16:creationId xmlns:a16="http://schemas.microsoft.com/office/drawing/2014/main" id="{CF9DC0E9-FC5E-944B-86F4-3C7BD0953FA9}"/>
              </a:ext>
            </a:extLst>
          </p:cNvPr>
          <p:cNvSpPr txBox="1"/>
          <p:nvPr/>
        </p:nvSpPr>
        <p:spPr>
          <a:xfrm>
            <a:off x="10041306" y="534346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397171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5" grpId="0" animBg="1"/>
      <p:bldP spid="17" grpId="0" animBg="1"/>
      <p:bldP spid="18" grpId="0" animBg="1"/>
      <p:bldP spid="19" grpId="0" animBg="1"/>
      <p:bldP spid="21" grpId="0" animBg="1"/>
      <p:bldP spid="6" grpId="0" animBg="1"/>
      <p:bldP spid="9"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Dobler eller ej!?</a:t>
            </a:r>
            <a:br>
              <a:rPr lang="da-DK" b="1" dirty="0"/>
            </a:br>
            <a:r>
              <a:rPr lang="da-DK" sz="2400" dirty="0"/>
              <a:t>Du er ØST</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1876583"/>
            <a:ext cx="9603275" cy="4285678"/>
          </a:xfrm>
        </p:spPr>
        <p:txBody>
          <a:bodyPr>
            <a:normAutofit/>
          </a:bodyPr>
          <a:lstStyle/>
          <a:p>
            <a:pPr marL="0" indent="0">
              <a:buNone/>
            </a:pPr>
            <a:r>
              <a:rPr lang="da-DK" b="1" dirty="0"/>
              <a:t>NORD		ØST		SYD	      VEST</a:t>
            </a:r>
            <a:endParaRPr lang="da-DK" dirty="0"/>
          </a:p>
          <a:p>
            <a:pPr marL="0" indent="0">
              <a:buNone/>
            </a:pPr>
            <a:endParaRPr lang="da-DK" dirty="0"/>
          </a:p>
          <a:p>
            <a:pPr marL="0" indent="0">
              <a:buNone/>
            </a:pPr>
            <a:r>
              <a:rPr lang="da-DK" dirty="0"/>
              <a:t>											</a:t>
            </a:r>
          </a:p>
          <a:p>
            <a:pPr marL="0" indent="0">
              <a:buNone/>
            </a:pPr>
            <a:endParaRPr lang="da-DK" dirty="0"/>
          </a:p>
        </p:txBody>
      </p:sp>
      <p:sp>
        <p:nvSpPr>
          <p:cNvPr id="8" name="Tekstfelt 7">
            <a:extLst>
              <a:ext uri="{FF2B5EF4-FFF2-40B4-BE49-F238E27FC236}">
                <a16:creationId xmlns:a16="http://schemas.microsoft.com/office/drawing/2014/main" id="{BB1160AB-1E4C-2FD4-487C-49A117574334}"/>
              </a:ext>
            </a:extLst>
          </p:cNvPr>
          <p:cNvSpPr txBox="1"/>
          <p:nvPr/>
        </p:nvSpPr>
        <p:spPr>
          <a:xfrm>
            <a:off x="1534970" y="24321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557094A7-75A2-DF97-E677-B9D81EC62D5E}"/>
              </a:ext>
            </a:extLst>
          </p:cNvPr>
          <p:cNvSpPr txBox="1"/>
          <p:nvPr/>
        </p:nvSpPr>
        <p:spPr>
          <a:xfrm>
            <a:off x="10031664" y="315830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5" name="Tekstfelt 14">
            <a:extLst>
              <a:ext uri="{FF2B5EF4-FFF2-40B4-BE49-F238E27FC236}">
                <a16:creationId xmlns:a16="http://schemas.microsoft.com/office/drawing/2014/main" id="{0153ABAB-963A-1E45-D56A-A6E4F018D039}"/>
              </a:ext>
            </a:extLst>
          </p:cNvPr>
          <p:cNvSpPr txBox="1"/>
          <p:nvPr/>
        </p:nvSpPr>
        <p:spPr>
          <a:xfrm>
            <a:off x="4621571" y="3157580"/>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K3</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ED3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ED8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EB93</a:t>
            </a:r>
          </a:p>
        </p:txBody>
      </p:sp>
      <p:sp>
        <p:nvSpPr>
          <p:cNvPr id="17" name="Tekstfelt 16">
            <a:extLst>
              <a:ext uri="{FF2B5EF4-FFF2-40B4-BE49-F238E27FC236}">
                <a16:creationId xmlns:a16="http://schemas.microsoft.com/office/drawing/2014/main" id="{56F920AA-58EC-789B-587B-69ADE9B3D2A6}"/>
              </a:ext>
            </a:extLst>
          </p:cNvPr>
          <p:cNvSpPr txBox="1"/>
          <p:nvPr/>
        </p:nvSpPr>
        <p:spPr>
          <a:xfrm>
            <a:off x="3251609" y="243219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D49E7C17-7215-5854-31B5-6A3410D8B619}"/>
              </a:ext>
            </a:extLst>
          </p:cNvPr>
          <p:cNvSpPr txBox="1"/>
          <p:nvPr/>
        </p:nvSpPr>
        <p:spPr>
          <a:xfrm>
            <a:off x="10031664" y="4406366"/>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EF187E77-517B-7848-12E2-439A9F3E9914}"/>
              </a:ext>
            </a:extLst>
          </p:cNvPr>
          <p:cNvSpPr txBox="1"/>
          <p:nvPr/>
        </p:nvSpPr>
        <p:spPr>
          <a:xfrm>
            <a:off x="11150395" y="315830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NT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EA177337-DFA7-2936-F25A-354BE4898080}"/>
              </a:ext>
            </a:extLst>
          </p:cNvPr>
          <p:cNvSpPr txBox="1"/>
          <p:nvPr/>
        </p:nvSpPr>
        <p:spPr>
          <a:xfrm>
            <a:off x="4621571" y="4367894"/>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K3</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ED3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E98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EB93</a:t>
            </a:r>
          </a:p>
        </p:txBody>
      </p:sp>
      <p:sp>
        <p:nvSpPr>
          <p:cNvPr id="7" name="Tekstfelt 6">
            <a:extLst>
              <a:ext uri="{FF2B5EF4-FFF2-40B4-BE49-F238E27FC236}">
                <a16:creationId xmlns:a16="http://schemas.microsoft.com/office/drawing/2014/main" id="{566EFF29-18A3-3C81-34DE-FFC412B15B1F}"/>
              </a:ext>
            </a:extLst>
          </p:cNvPr>
          <p:cNvSpPr txBox="1"/>
          <p:nvPr/>
        </p:nvSpPr>
        <p:spPr>
          <a:xfrm>
            <a:off x="255319" y="5255042"/>
            <a:ext cx="5089567"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b="1" dirty="0"/>
              <a:t>1NT som indmelding viser 15-18 </a:t>
            </a:r>
            <a:r>
              <a:rPr lang="da-DK" b="1" dirty="0" err="1"/>
              <a:t>hp</a:t>
            </a:r>
            <a:r>
              <a:rPr lang="da-DK" b="1" dirty="0"/>
              <a:t>. balanceret og hold i åbningsfarven </a:t>
            </a:r>
          </a:p>
        </p:txBody>
      </p:sp>
      <p:sp>
        <p:nvSpPr>
          <p:cNvPr id="10" name="Tekstfelt 9">
            <a:extLst>
              <a:ext uri="{FF2B5EF4-FFF2-40B4-BE49-F238E27FC236}">
                <a16:creationId xmlns:a16="http://schemas.microsoft.com/office/drawing/2014/main" id="{881111F8-EB55-A9F1-2464-494DA356066F}"/>
              </a:ext>
            </a:extLst>
          </p:cNvPr>
          <p:cNvSpPr txBox="1"/>
          <p:nvPr/>
        </p:nvSpPr>
        <p:spPr>
          <a:xfrm>
            <a:off x="5795310" y="5255041"/>
            <a:ext cx="5355085"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b="1" dirty="0"/>
              <a:t>Dobler og NT viser 19-21 </a:t>
            </a:r>
            <a:r>
              <a:rPr lang="da-DK" b="1" dirty="0" err="1"/>
              <a:t>hp</a:t>
            </a:r>
            <a:r>
              <a:rPr lang="da-DK" b="1" dirty="0"/>
              <a:t>. balanceret og hold i åbningsfarven </a:t>
            </a:r>
          </a:p>
        </p:txBody>
      </p:sp>
    </p:spTree>
    <p:extLst>
      <p:ext uri="{BB962C8B-B14F-4D97-AF65-F5344CB8AC3E}">
        <p14:creationId xmlns:p14="http://schemas.microsoft.com/office/powerpoint/2010/main" val="3945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5" grpId="0" animBg="1"/>
      <p:bldP spid="17" grpId="0" animBg="1"/>
      <p:bldP spid="6" grpId="0" animBg="1"/>
      <p:bldP spid="4" grpId="0" animBg="1"/>
      <p:bldP spid="5" grpId="0" animBg="1"/>
      <p:bldP spid="7"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a:t>
            </a:r>
            <a:br>
              <a:rPr lang="da-DK" dirty="0"/>
            </a:br>
            <a:r>
              <a:rPr lang="da-DK" dirty="0"/>
              <a:t> - </a:t>
            </a:r>
            <a:r>
              <a:rPr lang="da-DK" sz="1800" dirty="0"/>
              <a:t>De videre meldinger</a:t>
            </a:r>
          </a:p>
        </p:txBody>
      </p:sp>
      <p:sp>
        <p:nvSpPr>
          <p:cNvPr id="4" name="Pladsholder til indhold 5">
            <a:extLst>
              <a:ext uri="{FF2B5EF4-FFF2-40B4-BE49-F238E27FC236}">
                <a16:creationId xmlns:a16="http://schemas.microsoft.com/office/drawing/2014/main" id="{5DB9C37C-54E9-244E-9395-CE0DFF11BD8E}"/>
              </a:ext>
            </a:extLst>
          </p:cNvPr>
          <p:cNvSpPr txBox="1">
            <a:spLocks/>
          </p:cNvSpPr>
          <p:nvPr/>
        </p:nvSpPr>
        <p:spPr>
          <a:xfrm>
            <a:off x="1468582" y="1989583"/>
            <a:ext cx="8947899" cy="2194489"/>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r>
              <a:rPr lang="da-DK" dirty="0"/>
              <a:t>	</a:t>
            </a:r>
            <a:endParaRPr lang="da-DK" sz="1100" dirty="0"/>
          </a:p>
          <a:p>
            <a:pPr marL="0" indent="0">
              <a:buNone/>
              <a:tabLst>
                <a:tab pos="722313" algn="l"/>
                <a:tab pos="1608138" algn="l"/>
                <a:tab pos="2419350" algn="l"/>
              </a:tabLst>
            </a:pPr>
            <a:endParaRPr lang="da-DK" dirty="0"/>
          </a:p>
        </p:txBody>
      </p:sp>
      <p:sp>
        <p:nvSpPr>
          <p:cNvPr id="5" name="Tekstfelt 4">
            <a:extLst>
              <a:ext uri="{FF2B5EF4-FFF2-40B4-BE49-F238E27FC236}">
                <a16:creationId xmlns:a16="http://schemas.microsoft.com/office/drawing/2014/main" id="{4B808525-7B1A-473B-B98B-5CCE9D86D66B}"/>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6" name="Tekstfelt 5">
            <a:extLst>
              <a:ext uri="{FF2B5EF4-FFF2-40B4-BE49-F238E27FC236}">
                <a16:creationId xmlns:a16="http://schemas.microsoft.com/office/drawing/2014/main" id="{3FC65620-E7AF-4D61-F15A-36536A4D890D}"/>
              </a:ext>
            </a:extLst>
          </p:cNvPr>
          <p:cNvSpPr txBox="1"/>
          <p:nvPr/>
        </p:nvSpPr>
        <p:spPr>
          <a:xfrm>
            <a:off x="2592932" y="25507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Tekstfelt 6">
            <a:extLst>
              <a:ext uri="{FF2B5EF4-FFF2-40B4-BE49-F238E27FC236}">
                <a16:creationId xmlns:a16="http://schemas.microsoft.com/office/drawing/2014/main" id="{5E6DDD5B-AB8E-169E-4A98-CBB58E006542}"/>
              </a:ext>
            </a:extLst>
          </p:cNvPr>
          <p:cNvSpPr txBox="1"/>
          <p:nvPr/>
        </p:nvSpPr>
        <p:spPr>
          <a:xfrm>
            <a:off x="3717282" y="255072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74AE87A5-27E1-EE20-20F6-26768841B708}"/>
              </a:ext>
            </a:extLst>
          </p:cNvPr>
          <p:cNvSpPr txBox="1"/>
          <p:nvPr/>
        </p:nvSpPr>
        <p:spPr>
          <a:xfrm>
            <a:off x="4784244" y="25497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71430928-1174-ADD0-6A27-4CABADE122DD}"/>
              </a:ext>
            </a:extLst>
          </p:cNvPr>
          <p:cNvSpPr txBox="1"/>
          <p:nvPr/>
        </p:nvSpPr>
        <p:spPr>
          <a:xfrm>
            <a:off x="5357121" y="234718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FB4B71A4-913C-06AF-354D-C600474CF240}"/>
              </a:ext>
            </a:extLst>
          </p:cNvPr>
          <p:cNvSpPr txBox="1"/>
          <p:nvPr/>
        </p:nvSpPr>
        <p:spPr>
          <a:xfrm>
            <a:off x="5942531" y="214145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A481AB15-A2F4-0495-12BB-09093BC357A7}"/>
              </a:ext>
            </a:extLst>
          </p:cNvPr>
          <p:cNvSpPr txBox="1"/>
          <p:nvPr/>
        </p:nvSpPr>
        <p:spPr>
          <a:xfrm>
            <a:off x="6790236" y="2624188"/>
            <a:ext cx="512672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Billigste TVUNGNE melding viser 4+ kort og 0-9 </a:t>
            </a:r>
            <a:r>
              <a:rPr lang="da-DK" dirty="0" err="1"/>
              <a:t>hp</a:t>
            </a:r>
            <a:r>
              <a:rPr lang="da-DK" dirty="0"/>
              <a:t>.</a:t>
            </a:r>
          </a:p>
        </p:txBody>
      </p:sp>
      <p:sp>
        <p:nvSpPr>
          <p:cNvPr id="13" name="Tekstfelt 12">
            <a:extLst>
              <a:ext uri="{FF2B5EF4-FFF2-40B4-BE49-F238E27FC236}">
                <a16:creationId xmlns:a16="http://schemas.microsoft.com/office/drawing/2014/main" id="{781AC8FE-606E-848A-23FC-2ABBD745266E}"/>
              </a:ext>
            </a:extLst>
          </p:cNvPr>
          <p:cNvSpPr txBox="1"/>
          <p:nvPr/>
        </p:nvSpPr>
        <p:spPr>
          <a:xfrm>
            <a:off x="4784241" y="3205862"/>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33854E7B-E4F1-A4DC-F4EF-CD8F3D57B36D}"/>
              </a:ext>
            </a:extLst>
          </p:cNvPr>
          <p:cNvSpPr txBox="1"/>
          <p:nvPr/>
        </p:nvSpPr>
        <p:spPr>
          <a:xfrm>
            <a:off x="6790236" y="3258793"/>
            <a:ext cx="213552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Klørhold og 6-10 </a:t>
            </a:r>
            <a:r>
              <a:rPr lang="da-DK" dirty="0" err="1"/>
              <a:t>hp</a:t>
            </a:r>
            <a:r>
              <a:rPr lang="da-DK" dirty="0"/>
              <a:t>.</a:t>
            </a:r>
          </a:p>
        </p:txBody>
      </p:sp>
      <p:sp>
        <p:nvSpPr>
          <p:cNvPr id="15" name="Tekstfelt 14">
            <a:extLst>
              <a:ext uri="{FF2B5EF4-FFF2-40B4-BE49-F238E27FC236}">
                <a16:creationId xmlns:a16="http://schemas.microsoft.com/office/drawing/2014/main" id="{794E529A-A0A5-4051-1140-8A1B6EB9D2B2}"/>
              </a:ext>
            </a:extLst>
          </p:cNvPr>
          <p:cNvSpPr txBox="1"/>
          <p:nvPr/>
        </p:nvSpPr>
        <p:spPr>
          <a:xfrm>
            <a:off x="4784240" y="386324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6" name="Tekstfelt 15">
            <a:extLst>
              <a:ext uri="{FF2B5EF4-FFF2-40B4-BE49-F238E27FC236}">
                <a16:creationId xmlns:a16="http://schemas.microsoft.com/office/drawing/2014/main" id="{DC1545B4-58E4-6217-973C-2EB8474617F6}"/>
              </a:ext>
            </a:extLst>
          </p:cNvPr>
          <p:cNvSpPr txBox="1"/>
          <p:nvPr/>
        </p:nvSpPr>
        <p:spPr>
          <a:xfrm>
            <a:off x="6790236" y="3864481"/>
            <a:ext cx="3716082"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10+ </a:t>
            </a:r>
            <a:r>
              <a:rPr lang="da-DK" dirty="0" err="1"/>
              <a:t>hp</a:t>
            </a:r>
            <a:r>
              <a:rPr lang="da-DK" dirty="0"/>
              <a:t>. søger yderligere oplysninger </a:t>
            </a:r>
          </a:p>
        </p:txBody>
      </p:sp>
      <p:sp>
        <p:nvSpPr>
          <p:cNvPr id="17" name="Tekstfelt 16">
            <a:extLst>
              <a:ext uri="{FF2B5EF4-FFF2-40B4-BE49-F238E27FC236}">
                <a16:creationId xmlns:a16="http://schemas.microsoft.com/office/drawing/2014/main" id="{7B3BDC82-8DF3-AD3C-DF22-DA03F4F2C5B3}"/>
              </a:ext>
            </a:extLst>
          </p:cNvPr>
          <p:cNvSpPr txBox="1"/>
          <p:nvPr/>
        </p:nvSpPr>
        <p:spPr>
          <a:xfrm>
            <a:off x="4784240" y="45741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8" name="Tekstfelt 17">
            <a:extLst>
              <a:ext uri="{FF2B5EF4-FFF2-40B4-BE49-F238E27FC236}">
                <a16:creationId xmlns:a16="http://schemas.microsoft.com/office/drawing/2014/main" id="{3BF950F0-9537-FE7D-6CE4-EE7CF776403A}"/>
              </a:ext>
            </a:extLst>
          </p:cNvPr>
          <p:cNvSpPr txBox="1"/>
          <p:nvPr/>
        </p:nvSpPr>
        <p:spPr>
          <a:xfrm>
            <a:off x="5357117" y="437159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DAD0E99E-97F6-765A-C553-5A33E32BF1BF}"/>
              </a:ext>
            </a:extLst>
          </p:cNvPr>
          <p:cNvSpPr txBox="1"/>
          <p:nvPr/>
        </p:nvSpPr>
        <p:spPr>
          <a:xfrm>
            <a:off x="5942527" y="416586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0" name="Tekstfelt 19">
            <a:extLst>
              <a:ext uri="{FF2B5EF4-FFF2-40B4-BE49-F238E27FC236}">
                <a16:creationId xmlns:a16="http://schemas.microsoft.com/office/drawing/2014/main" id="{FF2A7104-2563-286E-6CEC-1C6688B571E8}"/>
              </a:ext>
            </a:extLst>
          </p:cNvPr>
          <p:cNvSpPr txBox="1"/>
          <p:nvPr/>
        </p:nvSpPr>
        <p:spPr>
          <a:xfrm>
            <a:off x="6790236" y="4574196"/>
            <a:ext cx="389933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Billigste spring viser 5 kort og 10-12 </a:t>
            </a:r>
            <a:r>
              <a:rPr lang="da-DK" dirty="0" err="1"/>
              <a:t>hp</a:t>
            </a:r>
            <a:r>
              <a:rPr lang="da-DK" dirty="0"/>
              <a:t>.</a:t>
            </a:r>
          </a:p>
        </p:txBody>
      </p:sp>
      <p:sp>
        <p:nvSpPr>
          <p:cNvPr id="21" name="Tekstfelt 20">
            <a:extLst>
              <a:ext uri="{FF2B5EF4-FFF2-40B4-BE49-F238E27FC236}">
                <a16:creationId xmlns:a16="http://schemas.microsoft.com/office/drawing/2014/main" id="{E3C2CB46-8B5E-C89B-A6DC-3FD11FE80168}"/>
              </a:ext>
            </a:extLst>
          </p:cNvPr>
          <p:cNvSpPr txBox="1"/>
          <p:nvPr/>
        </p:nvSpPr>
        <p:spPr>
          <a:xfrm>
            <a:off x="4798095" y="5436444"/>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22" name="Tekstfelt 21">
            <a:extLst>
              <a:ext uri="{FF2B5EF4-FFF2-40B4-BE49-F238E27FC236}">
                <a16:creationId xmlns:a16="http://schemas.microsoft.com/office/drawing/2014/main" id="{A60DBBEA-AE9E-530F-801C-ED7021A9A306}"/>
              </a:ext>
            </a:extLst>
          </p:cNvPr>
          <p:cNvSpPr txBox="1"/>
          <p:nvPr/>
        </p:nvSpPr>
        <p:spPr>
          <a:xfrm>
            <a:off x="6790236" y="5474916"/>
            <a:ext cx="225093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Klørhold og 11-12 </a:t>
            </a:r>
            <a:r>
              <a:rPr lang="da-DK" dirty="0" err="1"/>
              <a:t>hp</a:t>
            </a:r>
            <a:r>
              <a:rPr lang="da-DK" dirty="0"/>
              <a:t>.</a:t>
            </a:r>
          </a:p>
        </p:txBody>
      </p:sp>
    </p:spTree>
    <p:extLst>
      <p:ext uri="{BB962C8B-B14F-4D97-AF65-F5344CB8AC3E}">
        <p14:creationId xmlns:p14="http://schemas.microsoft.com/office/powerpoint/2010/main" val="8986587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additive="base">
                                        <p:cTn id="103" dur="500" fill="hold"/>
                                        <p:tgtEl>
                                          <p:spTgt spid="22"/>
                                        </p:tgtEl>
                                        <p:attrNameLst>
                                          <p:attrName>ppt_x</p:attrName>
                                        </p:attrNameLst>
                                      </p:cBhvr>
                                      <p:tavLst>
                                        <p:tav tm="0">
                                          <p:val>
                                            <p:strVal val="#ppt_x"/>
                                          </p:val>
                                        </p:tav>
                                        <p:tav tm="100000">
                                          <p:val>
                                            <p:strVal val="#ppt_x"/>
                                          </p:val>
                                        </p:tav>
                                      </p:tavLst>
                                    </p:anim>
                                    <p:anim calcmode="lin" valueType="num">
                                      <p:cBhvr additive="base">
                                        <p:cTn id="10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a:t>
            </a:r>
            <a:br>
              <a:rPr lang="da-DK" dirty="0"/>
            </a:br>
            <a:r>
              <a:rPr lang="da-DK" dirty="0"/>
              <a:t> - </a:t>
            </a:r>
            <a:r>
              <a:rPr lang="da-DK" sz="1800" dirty="0"/>
              <a:t>De videre meldinger</a:t>
            </a:r>
          </a:p>
        </p:txBody>
      </p:sp>
      <p:sp>
        <p:nvSpPr>
          <p:cNvPr id="4" name="Pladsholder til indhold 5">
            <a:extLst>
              <a:ext uri="{FF2B5EF4-FFF2-40B4-BE49-F238E27FC236}">
                <a16:creationId xmlns:a16="http://schemas.microsoft.com/office/drawing/2014/main" id="{5DB9C37C-54E9-244E-9395-CE0DFF11BD8E}"/>
              </a:ext>
            </a:extLst>
          </p:cNvPr>
          <p:cNvSpPr txBox="1">
            <a:spLocks/>
          </p:cNvSpPr>
          <p:nvPr/>
        </p:nvSpPr>
        <p:spPr>
          <a:xfrm>
            <a:off x="1468582" y="1989583"/>
            <a:ext cx="8947899" cy="2194489"/>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r>
              <a:rPr lang="da-DK" dirty="0"/>
              <a:t>	</a:t>
            </a:r>
            <a:endParaRPr lang="da-DK" sz="1100" dirty="0"/>
          </a:p>
          <a:p>
            <a:pPr marL="0" indent="0">
              <a:buNone/>
              <a:tabLst>
                <a:tab pos="722313" algn="l"/>
                <a:tab pos="1608138" algn="l"/>
                <a:tab pos="2419350" algn="l"/>
              </a:tabLst>
            </a:pPr>
            <a:endParaRPr lang="da-DK" dirty="0"/>
          </a:p>
        </p:txBody>
      </p:sp>
      <p:sp>
        <p:nvSpPr>
          <p:cNvPr id="5" name="Tekstfelt 4">
            <a:extLst>
              <a:ext uri="{FF2B5EF4-FFF2-40B4-BE49-F238E27FC236}">
                <a16:creationId xmlns:a16="http://schemas.microsoft.com/office/drawing/2014/main" id="{4B808525-7B1A-473B-B98B-5CCE9D86D66B}"/>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6" name="Tekstfelt 5">
            <a:extLst>
              <a:ext uri="{FF2B5EF4-FFF2-40B4-BE49-F238E27FC236}">
                <a16:creationId xmlns:a16="http://schemas.microsoft.com/office/drawing/2014/main" id="{3FC65620-E7AF-4D61-F15A-36536A4D890D}"/>
              </a:ext>
            </a:extLst>
          </p:cNvPr>
          <p:cNvSpPr txBox="1"/>
          <p:nvPr/>
        </p:nvSpPr>
        <p:spPr>
          <a:xfrm>
            <a:off x="2592932" y="25507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Tekstfelt 6">
            <a:extLst>
              <a:ext uri="{FF2B5EF4-FFF2-40B4-BE49-F238E27FC236}">
                <a16:creationId xmlns:a16="http://schemas.microsoft.com/office/drawing/2014/main" id="{5E6DDD5B-AB8E-169E-4A98-CBB58E006542}"/>
              </a:ext>
            </a:extLst>
          </p:cNvPr>
          <p:cNvSpPr txBox="1"/>
          <p:nvPr/>
        </p:nvSpPr>
        <p:spPr>
          <a:xfrm>
            <a:off x="3717282" y="255072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74AE87A5-27E1-EE20-20F6-26768841B708}"/>
              </a:ext>
            </a:extLst>
          </p:cNvPr>
          <p:cNvSpPr txBox="1"/>
          <p:nvPr/>
        </p:nvSpPr>
        <p:spPr>
          <a:xfrm>
            <a:off x="4784244" y="25497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71430928-1174-ADD0-6A27-4CABADE122DD}"/>
              </a:ext>
            </a:extLst>
          </p:cNvPr>
          <p:cNvSpPr txBox="1"/>
          <p:nvPr/>
        </p:nvSpPr>
        <p:spPr>
          <a:xfrm>
            <a:off x="5357121" y="234718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FB4B71A4-913C-06AF-354D-C600474CF240}"/>
              </a:ext>
            </a:extLst>
          </p:cNvPr>
          <p:cNvSpPr txBox="1"/>
          <p:nvPr/>
        </p:nvSpPr>
        <p:spPr>
          <a:xfrm>
            <a:off x="5942531" y="214145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A481AB15-A2F4-0495-12BB-09093BC357A7}"/>
              </a:ext>
            </a:extLst>
          </p:cNvPr>
          <p:cNvSpPr txBox="1"/>
          <p:nvPr/>
        </p:nvSpPr>
        <p:spPr>
          <a:xfrm>
            <a:off x="6790236" y="2624188"/>
            <a:ext cx="386836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Dobbeltspring viser 13+ </a:t>
            </a:r>
            <a:r>
              <a:rPr lang="da-DK" dirty="0" err="1"/>
              <a:t>hp</a:t>
            </a:r>
            <a:r>
              <a:rPr lang="da-DK" dirty="0"/>
              <a:t>. og 5+ kort</a:t>
            </a:r>
          </a:p>
        </p:txBody>
      </p:sp>
      <p:sp>
        <p:nvSpPr>
          <p:cNvPr id="13" name="Tekstfelt 12">
            <a:extLst>
              <a:ext uri="{FF2B5EF4-FFF2-40B4-BE49-F238E27FC236}">
                <a16:creationId xmlns:a16="http://schemas.microsoft.com/office/drawing/2014/main" id="{781AC8FE-606E-848A-23FC-2ABBD745266E}"/>
              </a:ext>
            </a:extLst>
          </p:cNvPr>
          <p:cNvSpPr txBox="1"/>
          <p:nvPr/>
        </p:nvSpPr>
        <p:spPr>
          <a:xfrm>
            <a:off x="4784241" y="3205862"/>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3NT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33854E7B-E4F1-A4DC-F4EF-CD8F3D57B36D}"/>
              </a:ext>
            </a:extLst>
          </p:cNvPr>
          <p:cNvSpPr txBox="1"/>
          <p:nvPr/>
        </p:nvSpPr>
        <p:spPr>
          <a:xfrm>
            <a:off x="6790236" y="3258793"/>
            <a:ext cx="173316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Klørhold og 13+</a:t>
            </a:r>
          </a:p>
        </p:txBody>
      </p:sp>
      <p:sp>
        <p:nvSpPr>
          <p:cNvPr id="16" name="Tekstfelt 15">
            <a:extLst>
              <a:ext uri="{FF2B5EF4-FFF2-40B4-BE49-F238E27FC236}">
                <a16:creationId xmlns:a16="http://schemas.microsoft.com/office/drawing/2014/main" id="{DC1545B4-58E4-6217-973C-2EB8474617F6}"/>
              </a:ext>
            </a:extLst>
          </p:cNvPr>
          <p:cNvSpPr txBox="1"/>
          <p:nvPr/>
        </p:nvSpPr>
        <p:spPr>
          <a:xfrm>
            <a:off x="6790236" y="3864481"/>
            <a:ext cx="4211409"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Meld en udgang – typisk mindst 4-4 i major</a:t>
            </a:r>
          </a:p>
        </p:txBody>
      </p:sp>
      <p:sp>
        <p:nvSpPr>
          <p:cNvPr id="17" name="Tekstfelt 16">
            <a:extLst>
              <a:ext uri="{FF2B5EF4-FFF2-40B4-BE49-F238E27FC236}">
                <a16:creationId xmlns:a16="http://schemas.microsoft.com/office/drawing/2014/main" id="{7B3BDC82-8DF3-AD3C-DF22-DA03F4F2C5B3}"/>
              </a:ext>
            </a:extLst>
          </p:cNvPr>
          <p:cNvSpPr txBox="1"/>
          <p:nvPr/>
        </p:nvSpPr>
        <p:spPr>
          <a:xfrm>
            <a:off x="4784240" y="45741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8" name="Tekstfelt 17">
            <a:extLst>
              <a:ext uri="{FF2B5EF4-FFF2-40B4-BE49-F238E27FC236}">
                <a16:creationId xmlns:a16="http://schemas.microsoft.com/office/drawing/2014/main" id="{3BF950F0-9537-FE7D-6CE4-EE7CF776403A}"/>
              </a:ext>
            </a:extLst>
          </p:cNvPr>
          <p:cNvSpPr txBox="1"/>
          <p:nvPr/>
        </p:nvSpPr>
        <p:spPr>
          <a:xfrm>
            <a:off x="5357117" y="437159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DAD0E99E-97F6-765A-C553-5A33E32BF1BF}"/>
              </a:ext>
            </a:extLst>
          </p:cNvPr>
          <p:cNvSpPr txBox="1"/>
          <p:nvPr/>
        </p:nvSpPr>
        <p:spPr>
          <a:xfrm>
            <a:off x="5942527" y="416586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0" name="Tekstfelt 19">
            <a:extLst>
              <a:ext uri="{FF2B5EF4-FFF2-40B4-BE49-F238E27FC236}">
                <a16:creationId xmlns:a16="http://schemas.microsoft.com/office/drawing/2014/main" id="{FF2A7104-2563-286E-6CEC-1C6688B571E8}"/>
              </a:ext>
            </a:extLst>
          </p:cNvPr>
          <p:cNvSpPr txBox="1"/>
          <p:nvPr/>
        </p:nvSpPr>
        <p:spPr>
          <a:xfrm>
            <a:off x="6790236" y="4574196"/>
            <a:ext cx="2712602"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dirty="0"/>
              <a:t>Samme som dobbelt spring</a:t>
            </a:r>
          </a:p>
        </p:txBody>
      </p:sp>
      <p:sp>
        <p:nvSpPr>
          <p:cNvPr id="11" name="Tekstfelt 10">
            <a:extLst>
              <a:ext uri="{FF2B5EF4-FFF2-40B4-BE49-F238E27FC236}">
                <a16:creationId xmlns:a16="http://schemas.microsoft.com/office/drawing/2014/main" id="{BDC0DB30-6B0B-B5F6-405A-12FA93E72433}"/>
              </a:ext>
            </a:extLst>
          </p:cNvPr>
          <p:cNvSpPr txBox="1"/>
          <p:nvPr/>
        </p:nvSpPr>
        <p:spPr>
          <a:xfrm>
            <a:off x="4779794" y="387688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00B05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2691954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6" grpId="0" animBg="1"/>
      <p:bldP spid="17" grpId="0" animBg="1"/>
      <p:bldP spid="18" grpId="0" animBg="1"/>
      <p:bldP spid="19" grpId="0" animBg="1"/>
      <p:bldP spid="2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dirty="0"/>
              <a:t>oplysningsdoblingen</a:t>
            </a:r>
            <a:br>
              <a:rPr lang="da-DK" dirty="0"/>
            </a:br>
            <a:r>
              <a:rPr lang="da-DK" sz="2400" dirty="0"/>
              <a:t>Når syd overmelder i åbningsfarven</a:t>
            </a:r>
          </a:p>
        </p:txBody>
      </p:sp>
      <p:sp>
        <p:nvSpPr>
          <p:cNvPr id="4" name="Pladsholder til indhold 5">
            <a:extLst>
              <a:ext uri="{FF2B5EF4-FFF2-40B4-BE49-F238E27FC236}">
                <a16:creationId xmlns:a16="http://schemas.microsoft.com/office/drawing/2014/main" id="{5DB9C37C-54E9-244E-9395-CE0DFF11BD8E}"/>
              </a:ext>
            </a:extLst>
          </p:cNvPr>
          <p:cNvSpPr txBox="1">
            <a:spLocks/>
          </p:cNvSpPr>
          <p:nvPr/>
        </p:nvSpPr>
        <p:spPr>
          <a:xfrm>
            <a:off x="1468582" y="1989583"/>
            <a:ext cx="8947899" cy="2194489"/>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r>
              <a:rPr lang="da-DK" dirty="0"/>
              <a:t>	</a:t>
            </a:r>
            <a:endParaRPr lang="da-DK" sz="1100" dirty="0"/>
          </a:p>
          <a:p>
            <a:pPr marL="0" indent="0">
              <a:buNone/>
              <a:tabLst>
                <a:tab pos="722313" algn="l"/>
                <a:tab pos="1608138" algn="l"/>
                <a:tab pos="2419350" algn="l"/>
              </a:tabLst>
            </a:pPr>
            <a:endParaRPr lang="da-DK" dirty="0"/>
          </a:p>
        </p:txBody>
      </p:sp>
      <p:sp>
        <p:nvSpPr>
          <p:cNvPr id="5" name="Tekstfelt 4">
            <a:extLst>
              <a:ext uri="{FF2B5EF4-FFF2-40B4-BE49-F238E27FC236}">
                <a16:creationId xmlns:a16="http://schemas.microsoft.com/office/drawing/2014/main" id="{4B808525-7B1A-473B-B98B-5CCE9D86D66B}"/>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6" name="Tekstfelt 5">
            <a:extLst>
              <a:ext uri="{FF2B5EF4-FFF2-40B4-BE49-F238E27FC236}">
                <a16:creationId xmlns:a16="http://schemas.microsoft.com/office/drawing/2014/main" id="{3FC65620-E7AF-4D61-F15A-36536A4D890D}"/>
              </a:ext>
            </a:extLst>
          </p:cNvPr>
          <p:cNvSpPr txBox="1"/>
          <p:nvPr/>
        </p:nvSpPr>
        <p:spPr>
          <a:xfrm>
            <a:off x="2592932" y="25507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Tekstfelt 6">
            <a:extLst>
              <a:ext uri="{FF2B5EF4-FFF2-40B4-BE49-F238E27FC236}">
                <a16:creationId xmlns:a16="http://schemas.microsoft.com/office/drawing/2014/main" id="{5E6DDD5B-AB8E-169E-4A98-CBB58E006542}"/>
              </a:ext>
            </a:extLst>
          </p:cNvPr>
          <p:cNvSpPr txBox="1"/>
          <p:nvPr/>
        </p:nvSpPr>
        <p:spPr>
          <a:xfrm>
            <a:off x="3717282" y="255072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5" name="Tekstfelt 14">
            <a:extLst>
              <a:ext uri="{FF2B5EF4-FFF2-40B4-BE49-F238E27FC236}">
                <a16:creationId xmlns:a16="http://schemas.microsoft.com/office/drawing/2014/main" id="{794E529A-A0A5-4051-1140-8A1B6EB9D2B2}"/>
              </a:ext>
            </a:extLst>
          </p:cNvPr>
          <p:cNvSpPr txBox="1"/>
          <p:nvPr/>
        </p:nvSpPr>
        <p:spPr>
          <a:xfrm>
            <a:off x="4784239" y="25507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3" name="Tekstfelt 2">
            <a:extLst>
              <a:ext uri="{FF2B5EF4-FFF2-40B4-BE49-F238E27FC236}">
                <a16:creationId xmlns:a16="http://schemas.microsoft.com/office/drawing/2014/main" id="{D5D95CFF-3216-044D-C116-496A27642945}"/>
              </a:ext>
            </a:extLst>
          </p:cNvPr>
          <p:cNvSpPr txBox="1"/>
          <p:nvPr/>
        </p:nvSpPr>
        <p:spPr>
          <a:xfrm>
            <a:off x="2605187" y="360541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1" name="Tekstfelt 10">
            <a:extLst>
              <a:ext uri="{FF2B5EF4-FFF2-40B4-BE49-F238E27FC236}">
                <a16:creationId xmlns:a16="http://schemas.microsoft.com/office/drawing/2014/main" id="{0AB6D74F-ED36-3088-6C87-32B48320B9D3}"/>
              </a:ext>
            </a:extLst>
          </p:cNvPr>
          <p:cNvSpPr txBox="1"/>
          <p:nvPr/>
        </p:nvSpPr>
        <p:spPr>
          <a:xfrm>
            <a:off x="3178064" y="340281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3" name="Tekstfelt 22">
            <a:extLst>
              <a:ext uri="{FF2B5EF4-FFF2-40B4-BE49-F238E27FC236}">
                <a16:creationId xmlns:a16="http://schemas.microsoft.com/office/drawing/2014/main" id="{04B88D95-3351-3525-5D4D-5BD17FED50B1}"/>
              </a:ext>
            </a:extLst>
          </p:cNvPr>
          <p:cNvSpPr txBox="1"/>
          <p:nvPr/>
        </p:nvSpPr>
        <p:spPr>
          <a:xfrm>
            <a:off x="3763474" y="319708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4" name="Tekstfelt 23">
            <a:extLst>
              <a:ext uri="{FF2B5EF4-FFF2-40B4-BE49-F238E27FC236}">
                <a16:creationId xmlns:a16="http://schemas.microsoft.com/office/drawing/2014/main" id="{9325F1F4-E41E-0002-3408-D89C620788CD}"/>
              </a:ext>
            </a:extLst>
          </p:cNvPr>
          <p:cNvSpPr txBox="1"/>
          <p:nvPr/>
        </p:nvSpPr>
        <p:spPr>
          <a:xfrm>
            <a:off x="1446900" y="359754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5" name="Tekstfelt 24">
            <a:extLst>
              <a:ext uri="{FF2B5EF4-FFF2-40B4-BE49-F238E27FC236}">
                <a16:creationId xmlns:a16="http://schemas.microsoft.com/office/drawing/2014/main" id="{0699114A-28F0-CFC1-F0B9-FCBF81C1EAEF}"/>
              </a:ext>
            </a:extLst>
          </p:cNvPr>
          <p:cNvSpPr txBox="1"/>
          <p:nvPr/>
        </p:nvSpPr>
        <p:spPr>
          <a:xfrm>
            <a:off x="5122880" y="3492126"/>
            <a:ext cx="4758034"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4 kort og en ”lille” oplysningsdobling</a:t>
            </a:r>
          </a:p>
        </p:txBody>
      </p:sp>
      <p:sp>
        <p:nvSpPr>
          <p:cNvPr id="26" name="Tekstfelt 25">
            <a:extLst>
              <a:ext uri="{FF2B5EF4-FFF2-40B4-BE49-F238E27FC236}">
                <a16:creationId xmlns:a16="http://schemas.microsoft.com/office/drawing/2014/main" id="{8431ABAB-89ED-E378-622B-B9C4112FB5EA}"/>
              </a:ext>
            </a:extLst>
          </p:cNvPr>
          <p:cNvSpPr txBox="1"/>
          <p:nvPr/>
        </p:nvSpPr>
        <p:spPr>
          <a:xfrm>
            <a:off x="2605187" y="471060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
        <p:nvSpPr>
          <p:cNvPr id="27" name="Tekstfelt 26">
            <a:extLst>
              <a:ext uri="{FF2B5EF4-FFF2-40B4-BE49-F238E27FC236}">
                <a16:creationId xmlns:a16="http://schemas.microsoft.com/office/drawing/2014/main" id="{0D28D05B-B718-C6CF-FEC0-89AC6C9F1084}"/>
              </a:ext>
            </a:extLst>
          </p:cNvPr>
          <p:cNvSpPr txBox="1"/>
          <p:nvPr/>
        </p:nvSpPr>
        <p:spPr>
          <a:xfrm>
            <a:off x="3178064" y="450800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8" name="Tekstfelt 27">
            <a:extLst>
              <a:ext uri="{FF2B5EF4-FFF2-40B4-BE49-F238E27FC236}">
                <a16:creationId xmlns:a16="http://schemas.microsoft.com/office/drawing/2014/main" id="{8C3354C5-5947-1ABC-4D3E-EE232AC16E84}"/>
              </a:ext>
            </a:extLst>
          </p:cNvPr>
          <p:cNvSpPr txBox="1"/>
          <p:nvPr/>
        </p:nvSpPr>
        <p:spPr>
          <a:xfrm>
            <a:off x="3763474" y="430227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9" name="Tekstfelt 28">
            <a:extLst>
              <a:ext uri="{FF2B5EF4-FFF2-40B4-BE49-F238E27FC236}">
                <a16:creationId xmlns:a16="http://schemas.microsoft.com/office/drawing/2014/main" id="{E2E3E597-9E8C-7B4D-172D-388DE1141D2D}"/>
              </a:ext>
            </a:extLst>
          </p:cNvPr>
          <p:cNvSpPr txBox="1"/>
          <p:nvPr/>
        </p:nvSpPr>
        <p:spPr>
          <a:xfrm>
            <a:off x="5153678" y="4543899"/>
            <a:ext cx="4799712"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4 kort og en ”god” oplysningsdobling</a:t>
            </a:r>
          </a:p>
        </p:txBody>
      </p:sp>
      <p:sp>
        <p:nvSpPr>
          <p:cNvPr id="30" name="Tekstfelt 29">
            <a:extLst>
              <a:ext uri="{FF2B5EF4-FFF2-40B4-BE49-F238E27FC236}">
                <a16:creationId xmlns:a16="http://schemas.microsoft.com/office/drawing/2014/main" id="{0AC82842-7F25-F156-D9E2-2FA7666BF243}"/>
              </a:ext>
            </a:extLst>
          </p:cNvPr>
          <p:cNvSpPr txBox="1"/>
          <p:nvPr/>
        </p:nvSpPr>
        <p:spPr>
          <a:xfrm>
            <a:off x="2605187" y="551831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31" name="Tekstfelt 30">
            <a:extLst>
              <a:ext uri="{FF2B5EF4-FFF2-40B4-BE49-F238E27FC236}">
                <a16:creationId xmlns:a16="http://schemas.microsoft.com/office/drawing/2014/main" id="{24D01EB7-1B39-5FF7-F04B-D83C3A06C980}"/>
              </a:ext>
            </a:extLst>
          </p:cNvPr>
          <p:cNvSpPr txBox="1"/>
          <p:nvPr/>
        </p:nvSpPr>
        <p:spPr>
          <a:xfrm>
            <a:off x="5153678" y="5518318"/>
            <a:ext cx="6276077"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Udgangskrav – sig lidt mere om din hånd makker</a:t>
            </a:r>
          </a:p>
        </p:txBody>
      </p:sp>
      <p:sp>
        <p:nvSpPr>
          <p:cNvPr id="32" name="Tekstfelt 31">
            <a:extLst>
              <a:ext uri="{FF2B5EF4-FFF2-40B4-BE49-F238E27FC236}">
                <a16:creationId xmlns:a16="http://schemas.microsoft.com/office/drawing/2014/main" id="{5013FF97-285B-1890-7F32-4BE2786F0208}"/>
              </a:ext>
            </a:extLst>
          </p:cNvPr>
          <p:cNvSpPr txBox="1"/>
          <p:nvPr/>
        </p:nvSpPr>
        <p:spPr>
          <a:xfrm>
            <a:off x="5709897" y="2563274"/>
            <a:ext cx="5663730" cy="461665"/>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none" rtlCol="0">
            <a:spAutoFit/>
          </a:bodyPr>
          <a:lstStyle/>
          <a:p>
            <a:r>
              <a:rPr lang="da-DK" sz="2400" dirty="0"/>
              <a:t>er som oftest en balanceret hånd og 10+ </a:t>
            </a:r>
            <a:r>
              <a:rPr lang="da-DK" sz="2400" dirty="0" err="1"/>
              <a:t>hp</a:t>
            </a:r>
            <a:endParaRPr lang="da-DK" sz="2400" dirty="0"/>
          </a:p>
        </p:txBody>
      </p:sp>
    </p:spTree>
    <p:extLst>
      <p:ext uri="{BB962C8B-B14F-4D97-AF65-F5344CB8AC3E}">
        <p14:creationId xmlns:p14="http://schemas.microsoft.com/office/powerpoint/2010/main" val="41779990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ppt_x"/>
                                          </p:val>
                                        </p:tav>
                                        <p:tav tm="100000">
                                          <p:val>
                                            <p:strVal val="#ppt_x"/>
                                          </p:val>
                                        </p:tav>
                                      </p:tavLst>
                                    </p:anim>
                                    <p:anim calcmode="lin" valueType="num">
                                      <p:cBhvr additive="base">
                                        <p:cTn id="3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additive="base">
                                        <p:cTn id="73" dur="500" fill="hold"/>
                                        <p:tgtEl>
                                          <p:spTgt spid="27"/>
                                        </p:tgtEl>
                                        <p:attrNameLst>
                                          <p:attrName>ppt_x</p:attrName>
                                        </p:attrNameLst>
                                      </p:cBhvr>
                                      <p:tavLst>
                                        <p:tav tm="0">
                                          <p:val>
                                            <p:strVal val="#ppt_x"/>
                                          </p:val>
                                        </p:tav>
                                        <p:tav tm="100000">
                                          <p:val>
                                            <p:strVal val="#ppt_x"/>
                                          </p:val>
                                        </p:tav>
                                      </p:tavLst>
                                    </p:anim>
                                    <p:anim calcmode="lin" valueType="num">
                                      <p:cBhvr additive="base">
                                        <p:cTn id="7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additive="base">
                                        <p:cTn id="85" dur="500" fill="hold"/>
                                        <p:tgtEl>
                                          <p:spTgt spid="29"/>
                                        </p:tgtEl>
                                        <p:attrNameLst>
                                          <p:attrName>ppt_x</p:attrName>
                                        </p:attrNameLst>
                                      </p:cBhvr>
                                      <p:tavLst>
                                        <p:tav tm="0">
                                          <p:val>
                                            <p:strVal val="#ppt_x"/>
                                          </p:val>
                                        </p:tav>
                                        <p:tav tm="100000">
                                          <p:val>
                                            <p:strVal val="#ppt_x"/>
                                          </p:val>
                                        </p:tav>
                                      </p:tavLst>
                                    </p:anim>
                                    <p:anim calcmode="lin" valueType="num">
                                      <p:cBhvr additive="base">
                                        <p:cTn id="8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additive="base">
                                        <p:cTn id="91" dur="500" fill="hold"/>
                                        <p:tgtEl>
                                          <p:spTgt spid="30"/>
                                        </p:tgtEl>
                                        <p:attrNameLst>
                                          <p:attrName>ppt_x</p:attrName>
                                        </p:attrNameLst>
                                      </p:cBhvr>
                                      <p:tavLst>
                                        <p:tav tm="0">
                                          <p:val>
                                            <p:strVal val="#ppt_x"/>
                                          </p:val>
                                        </p:tav>
                                        <p:tav tm="100000">
                                          <p:val>
                                            <p:strVal val="#ppt_x"/>
                                          </p:val>
                                        </p:tav>
                                      </p:tavLst>
                                    </p:anim>
                                    <p:anim calcmode="lin" valueType="num">
                                      <p:cBhvr additive="base">
                                        <p:cTn id="9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additive="base">
                                        <p:cTn id="97" dur="500" fill="hold"/>
                                        <p:tgtEl>
                                          <p:spTgt spid="31"/>
                                        </p:tgtEl>
                                        <p:attrNameLst>
                                          <p:attrName>ppt_x</p:attrName>
                                        </p:attrNameLst>
                                      </p:cBhvr>
                                      <p:tavLst>
                                        <p:tav tm="0">
                                          <p:val>
                                            <p:strVal val="#ppt_x"/>
                                          </p:val>
                                        </p:tav>
                                        <p:tav tm="100000">
                                          <p:val>
                                            <p:strVal val="#ppt_x"/>
                                          </p:val>
                                        </p:tav>
                                      </p:tavLst>
                                    </p:anim>
                                    <p:anim calcmode="lin" valueType="num">
                                      <p:cBhvr additive="base">
                                        <p:cTn id="9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5" grpId="0" animBg="1"/>
      <p:bldP spid="3" grpId="0" animBg="1"/>
      <p:bldP spid="11"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C30D3D-D891-0A28-FB72-4774D692E70A}"/>
              </a:ext>
            </a:extLst>
          </p:cNvPr>
          <p:cNvSpPr>
            <a:spLocks noGrp="1"/>
          </p:cNvSpPr>
          <p:nvPr>
            <p:ph type="title"/>
          </p:nvPr>
        </p:nvSpPr>
        <p:spPr>
          <a:xfrm>
            <a:off x="1451579" y="804520"/>
            <a:ext cx="9603275" cy="969852"/>
          </a:xfrm>
        </p:spPr>
        <p:txBody>
          <a:bodyPr>
            <a:noAutofit/>
          </a:bodyPr>
          <a:lstStyle/>
          <a:p>
            <a:r>
              <a:rPr lang="da-DK" sz="2400" b="1" dirty="0"/>
              <a:t>Bridge består af en masse motorer der skal få et samarbejde mellem to mennesker til at fungerer</a:t>
            </a:r>
          </a:p>
        </p:txBody>
      </p:sp>
      <p:sp>
        <p:nvSpPr>
          <p:cNvPr id="3" name="Pladsholder til indhold 2">
            <a:extLst>
              <a:ext uri="{FF2B5EF4-FFF2-40B4-BE49-F238E27FC236}">
                <a16:creationId xmlns:a16="http://schemas.microsoft.com/office/drawing/2014/main" id="{F09C611F-459D-71B4-2960-D66826447E13}"/>
              </a:ext>
            </a:extLst>
          </p:cNvPr>
          <p:cNvSpPr>
            <a:spLocks noGrp="1"/>
          </p:cNvSpPr>
          <p:nvPr>
            <p:ph idx="1"/>
          </p:nvPr>
        </p:nvSpPr>
        <p:spPr/>
        <p:txBody>
          <a:bodyPr/>
          <a:lstStyle/>
          <a:p>
            <a:pPr marL="0" indent="0">
              <a:buNone/>
            </a:pPr>
            <a:r>
              <a:rPr lang="da-DK" b="1" dirty="0"/>
              <a:t>Hvilke FIRE motorer er de vigtigste?</a:t>
            </a:r>
          </a:p>
          <a:p>
            <a:pPr marL="0" indent="0">
              <a:buNone/>
            </a:pPr>
            <a:endParaRPr lang="da-DK" b="1" dirty="0"/>
          </a:p>
          <a:p>
            <a:pPr marL="0" indent="0">
              <a:buNone/>
            </a:pPr>
            <a:r>
              <a:rPr lang="da-DK" b="1" dirty="0"/>
              <a:t>KORTVURDERING</a:t>
            </a:r>
          </a:p>
          <a:p>
            <a:pPr marL="0" indent="0">
              <a:buNone/>
            </a:pPr>
            <a:r>
              <a:rPr lang="da-DK" b="1" dirty="0"/>
              <a:t>GRUNDSYSTEM</a:t>
            </a:r>
          </a:p>
          <a:p>
            <a:pPr marL="0" indent="0">
              <a:buNone/>
            </a:pPr>
            <a:r>
              <a:rPr lang="da-DK" b="1" dirty="0"/>
              <a:t>SPILTEKNIK</a:t>
            </a:r>
          </a:p>
          <a:p>
            <a:pPr marL="0" indent="0">
              <a:buNone/>
            </a:pPr>
            <a:r>
              <a:rPr lang="da-DK" b="1" dirty="0"/>
              <a:t>MODSPILSTEKNIK</a:t>
            </a:r>
          </a:p>
        </p:txBody>
      </p:sp>
    </p:spTree>
    <p:extLst>
      <p:ext uri="{BB962C8B-B14F-4D97-AF65-F5344CB8AC3E}">
        <p14:creationId xmlns:p14="http://schemas.microsoft.com/office/powerpoint/2010/main" val="396471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oplysningsdoblingen</a:t>
            </a:r>
            <a:br>
              <a:rPr lang="da-DK" dirty="0"/>
            </a:br>
            <a:r>
              <a:rPr lang="da-DK" sz="2400" dirty="0"/>
              <a:t>Når øst melder videre</a:t>
            </a:r>
          </a:p>
        </p:txBody>
      </p:sp>
      <p:sp>
        <p:nvSpPr>
          <p:cNvPr id="4" name="Pladsholder til indhold 5">
            <a:extLst>
              <a:ext uri="{FF2B5EF4-FFF2-40B4-BE49-F238E27FC236}">
                <a16:creationId xmlns:a16="http://schemas.microsoft.com/office/drawing/2014/main" id="{5DB9C37C-54E9-244E-9395-CE0DFF11BD8E}"/>
              </a:ext>
            </a:extLst>
          </p:cNvPr>
          <p:cNvSpPr txBox="1">
            <a:spLocks/>
          </p:cNvSpPr>
          <p:nvPr/>
        </p:nvSpPr>
        <p:spPr>
          <a:xfrm>
            <a:off x="1468582" y="1989583"/>
            <a:ext cx="8947899" cy="2194489"/>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r>
              <a:rPr lang="da-DK" dirty="0"/>
              <a:t>	</a:t>
            </a:r>
            <a:endParaRPr lang="da-DK" sz="1100" dirty="0"/>
          </a:p>
          <a:p>
            <a:pPr marL="0" indent="0">
              <a:buNone/>
              <a:tabLst>
                <a:tab pos="722313" algn="l"/>
                <a:tab pos="1608138" algn="l"/>
                <a:tab pos="2419350" algn="l"/>
              </a:tabLst>
            </a:pPr>
            <a:endParaRPr lang="da-DK" dirty="0"/>
          </a:p>
        </p:txBody>
      </p:sp>
      <p:sp>
        <p:nvSpPr>
          <p:cNvPr id="6" name="Tekstfelt 5">
            <a:extLst>
              <a:ext uri="{FF2B5EF4-FFF2-40B4-BE49-F238E27FC236}">
                <a16:creationId xmlns:a16="http://schemas.microsoft.com/office/drawing/2014/main" id="{3FC65620-E7AF-4D61-F15A-36536A4D890D}"/>
              </a:ext>
            </a:extLst>
          </p:cNvPr>
          <p:cNvSpPr txBox="1"/>
          <p:nvPr/>
        </p:nvSpPr>
        <p:spPr>
          <a:xfrm>
            <a:off x="2592932" y="25507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3" name="Tekstfelt 22">
            <a:extLst>
              <a:ext uri="{FF2B5EF4-FFF2-40B4-BE49-F238E27FC236}">
                <a16:creationId xmlns:a16="http://schemas.microsoft.com/office/drawing/2014/main" id="{04B88D95-3351-3525-5D4D-5BD17FED50B1}"/>
              </a:ext>
            </a:extLst>
          </p:cNvPr>
          <p:cNvSpPr txBox="1"/>
          <p:nvPr/>
        </p:nvSpPr>
        <p:spPr>
          <a:xfrm>
            <a:off x="3644669" y="254534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5" name="Tekstfelt 24">
            <a:extLst>
              <a:ext uri="{FF2B5EF4-FFF2-40B4-BE49-F238E27FC236}">
                <a16:creationId xmlns:a16="http://schemas.microsoft.com/office/drawing/2014/main" id="{0699114A-28F0-CFC1-F0B9-FCBF81C1EAEF}"/>
              </a:ext>
            </a:extLst>
          </p:cNvPr>
          <p:cNvSpPr txBox="1"/>
          <p:nvPr/>
        </p:nvSpPr>
        <p:spPr>
          <a:xfrm>
            <a:off x="6264557" y="3311440"/>
            <a:ext cx="2904962"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10-12 </a:t>
            </a:r>
            <a:r>
              <a:rPr lang="da-DK" sz="2400" dirty="0" err="1"/>
              <a:t>hp</a:t>
            </a:r>
            <a:r>
              <a:rPr lang="da-DK" sz="2400" dirty="0"/>
              <a:t>. og sparhold</a:t>
            </a:r>
          </a:p>
        </p:txBody>
      </p:sp>
      <p:sp>
        <p:nvSpPr>
          <p:cNvPr id="26" name="Tekstfelt 25">
            <a:extLst>
              <a:ext uri="{FF2B5EF4-FFF2-40B4-BE49-F238E27FC236}">
                <a16:creationId xmlns:a16="http://schemas.microsoft.com/office/drawing/2014/main" id="{8431ABAB-89ED-E378-622B-B9C4112FB5EA}"/>
              </a:ext>
            </a:extLst>
          </p:cNvPr>
          <p:cNvSpPr txBox="1"/>
          <p:nvPr/>
        </p:nvSpPr>
        <p:spPr>
          <a:xfrm>
            <a:off x="4111689" y="439120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
        <p:nvSpPr>
          <p:cNvPr id="27" name="Tekstfelt 26">
            <a:extLst>
              <a:ext uri="{FF2B5EF4-FFF2-40B4-BE49-F238E27FC236}">
                <a16:creationId xmlns:a16="http://schemas.microsoft.com/office/drawing/2014/main" id="{0D28D05B-B718-C6CF-FEC0-89AC6C9F1084}"/>
              </a:ext>
            </a:extLst>
          </p:cNvPr>
          <p:cNvSpPr txBox="1"/>
          <p:nvPr/>
        </p:nvSpPr>
        <p:spPr>
          <a:xfrm>
            <a:off x="4684566" y="418860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8" name="Tekstfelt 27">
            <a:extLst>
              <a:ext uri="{FF2B5EF4-FFF2-40B4-BE49-F238E27FC236}">
                <a16:creationId xmlns:a16="http://schemas.microsoft.com/office/drawing/2014/main" id="{8C3354C5-5947-1ABC-4D3E-EE232AC16E84}"/>
              </a:ext>
            </a:extLst>
          </p:cNvPr>
          <p:cNvSpPr txBox="1"/>
          <p:nvPr/>
        </p:nvSpPr>
        <p:spPr>
          <a:xfrm>
            <a:off x="5269976" y="398287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9" name="Tekstfelt 28">
            <a:extLst>
              <a:ext uri="{FF2B5EF4-FFF2-40B4-BE49-F238E27FC236}">
                <a16:creationId xmlns:a16="http://schemas.microsoft.com/office/drawing/2014/main" id="{E2E3E597-9E8C-7B4D-172D-388DE1141D2D}"/>
              </a:ext>
            </a:extLst>
          </p:cNvPr>
          <p:cNvSpPr txBox="1"/>
          <p:nvPr/>
        </p:nvSpPr>
        <p:spPr>
          <a:xfrm>
            <a:off x="6264557" y="4299463"/>
            <a:ext cx="2637260"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8-12 </a:t>
            </a:r>
            <a:r>
              <a:rPr lang="da-DK" sz="2400" dirty="0" err="1"/>
              <a:t>hp</a:t>
            </a:r>
            <a:r>
              <a:rPr lang="da-DK" sz="2400" dirty="0"/>
              <a:t>. og 5+ kort</a:t>
            </a:r>
          </a:p>
        </p:txBody>
      </p:sp>
      <p:sp>
        <p:nvSpPr>
          <p:cNvPr id="32" name="Tekstfelt 31">
            <a:extLst>
              <a:ext uri="{FF2B5EF4-FFF2-40B4-BE49-F238E27FC236}">
                <a16:creationId xmlns:a16="http://schemas.microsoft.com/office/drawing/2014/main" id="{5013FF97-285B-1890-7F32-4BE2786F0208}"/>
              </a:ext>
            </a:extLst>
          </p:cNvPr>
          <p:cNvSpPr txBox="1"/>
          <p:nvPr/>
        </p:nvSpPr>
        <p:spPr>
          <a:xfrm>
            <a:off x="6233734" y="2522128"/>
            <a:ext cx="5064207"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Mindst 8 </a:t>
            </a:r>
            <a:r>
              <a:rPr lang="da-DK" sz="2400" dirty="0" err="1"/>
              <a:t>hp</a:t>
            </a:r>
            <a:r>
              <a:rPr lang="da-DK" sz="2400" dirty="0"/>
              <a:t>. – sædvanligvis balanceret. </a:t>
            </a:r>
          </a:p>
        </p:txBody>
      </p:sp>
      <p:sp>
        <p:nvSpPr>
          <p:cNvPr id="8" name="Tekstfelt 7">
            <a:extLst>
              <a:ext uri="{FF2B5EF4-FFF2-40B4-BE49-F238E27FC236}">
                <a16:creationId xmlns:a16="http://schemas.microsoft.com/office/drawing/2014/main" id="{25C051A0-9BED-13CD-1083-27FE9CAA5BB1}"/>
              </a:ext>
            </a:extLst>
          </p:cNvPr>
          <p:cNvSpPr txBox="1"/>
          <p:nvPr/>
        </p:nvSpPr>
        <p:spPr>
          <a:xfrm>
            <a:off x="1406079" y="254534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D8511D8-65F5-D93A-B38B-53528848DD81}"/>
              </a:ext>
            </a:extLst>
          </p:cNvPr>
          <p:cNvSpPr txBox="1"/>
          <p:nvPr/>
        </p:nvSpPr>
        <p:spPr>
          <a:xfrm>
            <a:off x="4684566" y="3276131"/>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7FE3C164-218F-019A-F97B-4E4116A2CA14}"/>
              </a:ext>
            </a:extLst>
          </p:cNvPr>
          <p:cNvSpPr txBox="1"/>
          <p:nvPr/>
        </p:nvSpPr>
        <p:spPr>
          <a:xfrm>
            <a:off x="4684566" y="254534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3" name="Tekstfelt 2">
            <a:extLst>
              <a:ext uri="{FF2B5EF4-FFF2-40B4-BE49-F238E27FC236}">
                <a16:creationId xmlns:a16="http://schemas.microsoft.com/office/drawing/2014/main" id="{E607CE87-4F90-5D69-40A5-8870AB0C7E36}"/>
              </a:ext>
            </a:extLst>
          </p:cNvPr>
          <p:cNvSpPr txBox="1"/>
          <p:nvPr/>
        </p:nvSpPr>
        <p:spPr>
          <a:xfrm>
            <a:off x="4684565" y="525403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702327F4-263C-29EF-DAF2-F1B11DFC09C1}"/>
              </a:ext>
            </a:extLst>
          </p:cNvPr>
          <p:cNvSpPr txBox="1"/>
          <p:nvPr/>
        </p:nvSpPr>
        <p:spPr>
          <a:xfrm>
            <a:off x="6264557" y="5257195"/>
            <a:ext cx="5795176"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dirty="0"/>
              <a:t>Der SKAL spilles udgang. -sig mere makker!</a:t>
            </a:r>
          </a:p>
        </p:txBody>
      </p:sp>
    </p:spTree>
    <p:extLst>
      <p:ext uri="{BB962C8B-B14F-4D97-AF65-F5344CB8AC3E}">
        <p14:creationId xmlns:p14="http://schemas.microsoft.com/office/powerpoint/2010/main" val="32108064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ppt_x"/>
                                          </p:val>
                                        </p:tav>
                                        <p:tav tm="100000">
                                          <p:val>
                                            <p:strVal val="#ppt_x"/>
                                          </p:val>
                                        </p:tav>
                                      </p:tavLst>
                                    </p:anim>
                                    <p:anim calcmode="lin" valueType="num">
                                      <p:cBhvr additive="base">
                                        <p:cTn id="3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gtEl>
                                        <p:attrNameLst>
                                          <p:attrName>style.visibility</p:attrName>
                                        </p:attrNameLst>
                                      </p:cBhvr>
                                      <p:to>
                                        <p:strVal val="visible"/>
                                      </p:to>
                                    </p:set>
                                    <p:anim calcmode="lin" valueType="num">
                                      <p:cBhvr additive="base">
                                        <p:cTn id="73" dur="500" fill="hold"/>
                                        <p:tgtEl>
                                          <p:spTgt spid="3"/>
                                        </p:tgtEl>
                                        <p:attrNameLst>
                                          <p:attrName>ppt_x</p:attrName>
                                        </p:attrNameLst>
                                      </p:cBhvr>
                                      <p:tavLst>
                                        <p:tav tm="0">
                                          <p:val>
                                            <p:strVal val="#ppt_x"/>
                                          </p:val>
                                        </p:tav>
                                        <p:tav tm="100000">
                                          <p:val>
                                            <p:strVal val="#ppt_x"/>
                                          </p:val>
                                        </p:tav>
                                      </p:tavLst>
                                    </p:anim>
                                    <p:anim calcmode="lin" valueType="num">
                                      <p:cBhvr additive="base">
                                        <p:cTn id="7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gtEl>
                                        <p:attrNameLst>
                                          <p:attrName>style.visibility</p:attrName>
                                        </p:attrNameLst>
                                      </p:cBhvr>
                                      <p:to>
                                        <p:strVal val="visible"/>
                                      </p:to>
                                    </p:set>
                                    <p:anim calcmode="lin" valueType="num">
                                      <p:cBhvr additive="base">
                                        <p:cTn id="79" dur="500" fill="hold"/>
                                        <p:tgtEl>
                                          <p:spTgt spid="5"/>
                                        </p:tgtEl>
                                        <p:attrNameLst>
                                          <p:attrName>ppt_x</p:attrName>
                                        </p:attrNameLst>
                                      </p:cBhvr>
                                      <p:tavLst>
                                        <p:tav tm="0">
                                          <p:val>
                                            <p:strVal val="#ppt_x"/>
                                          </p:val>
                                        </p:tav>
                                        <p:tav tm="100000">
                                          <p:val>
                                            <p:strVal val="#ppt_x"/>
                                          </p:val>
                                        </p:tav>
                                      </p:tavLst>
                                    </p:anim>
                                    <p:anim calcmode="lin" valueType="num">
                                      <p:cBhvr additive="base">
                                        <p:cTn id="8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3" grpId="0" animBg="1"/>
      <p:bldP spid="25" grpId="0" animBg="1"/>
      <p:bldP spid="26" grpId="0" animBg="1"/>
      <p:bldP spid="27" grpId="0" animBg="1"/>
      <p:bldP spid="28" grpId="0" animBg="1"/>
      <p:bldP spid="29" grpId="0" animBg="1"/>
      <p:bldP spid="32" grpId="0" animBg="1"/>
      <p:bldP spid="8" grpId="0" animBg="1"/>
      <p:bldP spid="9" grpId="0" animBg="1"/>
      <p:bldP spid="10" grpId="0" animBg="1"/>
      <p:bldP spid="3"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Oplysningsdoblingen</a:t>
            </a:r>
            <a:br>
              <a:rPr lang="da-DK" sz="3600" b="1" dirty="0"/>
            </a:br>
            <a:r>
              <a:rPr lang="da-DK" sz="2700" dirty="0"/>
              <a:t>den stærke variant</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2947182125"/>
              </p:ext>
            </p:extLst>
          </p:nvPr>
        </p:nvGraphicFramePr>
        <p:xfrm>
          <a:off x="419100" y="1990817"/>
          <a:ext cx="6146800" cy="4200420"/>
        </p:xfrm>
        <a:graphic>
          <a:graphicData uri="http://schemas.openxmlformats.org/drawingml/2006/table">
            <a:tbl>
              <a:tblPr firstRow="1" bandRow="1">
                <a:tableStyleId>{2D5ABB26-0587-4C30-8999-92F81FD0307C}</a:tableStyleId>
              </a:tblPr>
              <a:tblGrid>
                <a:gridCol w="1311729">
                  <a:extLst>
                    <a:ext uri="{9D8B030D-6E8A-4147-A177-3AD203B41FA5}">
                      <a16:colId xmlns:a16="http://schemas.microsoft.com/office/drawing/2014/main" val="152968680"/>
                    </a:ext>
                  </a:extLst>
                </a:gridCol>
                <a:gridCol w="2066471">
                  <a:extLst>
                    <a:ext uri="{9D8B030D-6E8A-4147-A177-3AD203B41FA5}">
                      <a16:colId xmlns:a16="http://schemas.microsoft.com/office/drawing/2014/main" val="385366811"/>
                    </a:ext>
                  </a:extLst>
                </a:gridCol>
                <a:gridCol w="2768600">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66999">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a:t>
                      </a:r>
                    </a:p>
                    <a:p>
                      <a:pPr algn="ctr"/>
                      <a:r>
                        <a:rPr lang="da-DK" sz="4000" b="1" dirty="0">
                          <a:latin typeface="+mn-lt"/>
                        </a:rPr>
                        <a:t>S</a:t>
                      </a:r>
                    </a:p>
                  </a:txBody>
                  <a:tcPr>
                    <a:solidFill>
                      <a:srgbClr val="92D050"/>
                    </a:solidFill>
                  </a:tcPr>
                </a:tc>
                <a:tc>
                  <a:txBody>
                    <a:bodyPr/>
                    <a:lstStyle/>
                    <a:p>
                      <a:r>
                        <a:rPr lang="da-DK" sz="3200" b="1" dirty="0">
                          <a:latin typeface="+mn-lt"/>
                          <a:ea typeface="Apple Symbols" panose="02000000000000000000" pitchFamily="2" charset="-79"/>
                          <a:cs typeface="Apple Symbols" panose="02000000000000000000" pitchFamily="2" charset="-79"/>
                        </a:rPr>
                        <a:t>♠︎ KD6</a:t>
                      </a:r>
                    </a:p>
                    <a:p>
                      <a:r>
                        <a:rPr lang="da-DK" sz="3200" b="1" dirty="0">
                          <a:solidFill>
                            <a:srgbClr val="FF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Color Emoji" pitchFamily="2" charset="0"/>
                          <a:cs typeface="Apple Symbols" panose="02000000000000000000" pitchFamily="2" charset="-79"/>
                        </a:rPr>
                        <a:t>EKB954</a:t>
                      </a:r>
                    </a:p>
                    <a:p>
                      <a:r>
                        <a:rPr lang="da-DK" sz="3200" b="1" dirty="0">
                          <a:solidFill>
                            <a:srgbClr val="C0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Symbols" panose="02000000000000000000" pitchFamily="2" charset="-79"/>
                          <a:cs typeface="Apple Symbols" panose="02000000000000000000" pitchFamily="2" charset="-79"/>
                        </a:rPr>
                        <a:t>3</a:t>
                      </a:r>
                    </a:p>
                    <a:p>
                      <a:r>
                        <a:rPr lang="da-DK" sz="3200" b="1" dirty="0">
                          <a:solidFill>
                            <a:srgbClr val="00B050"/>
                          </a:solidFill>
                          <a:latin typeface="+mn-lt"/>
                          <a:ea typeface="Apple Symbols" panose="02000000000000000000" pitchFamily="2" charset="-79"/>
                          <a:cs typeface="Apple Symbols" panose="02000000000000000000" pitchFamily="2" charset="-79"/>
                        </a:rPr>
                        <a:t>♣︎</a:t>
                      </a:r>
                      <a:r>
                        <a:rPr lang="da-DK" sz="3200" b="1" dirty="0">
                          <a:solidFill>
                            <a:schemeClr val="tx1"/>
                          </a:solidFill>
                          <a:latin typeface="+mn-lt"/>
                          <a:ea typeface="Apple Symbols" panose="02000000000000000000" pitchFamily="2" charset="-79"/>
                          <a:cs typeface="Apple Symbols" panose="02000000000000000000" pitchFamily="2" charset="-79"/>
                        </a:rPr>
                        <a:t> KDT  </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7879199" y="2115363"/>
            <a:ext cx="4174462" cy="646331"/>
          </a:xfrm>
          <a:prstGeom prst="rect">
            <a:avLst/>
          </a:prstGeom>
          <a:noFill/>
        </p:spPr>
        <p:txBody>
          <a:bodyPr wrap="square" rtlCol="0">
            <a:spAutoFit/>
          </a:bodyPr>
          <a:lstStyle/>
          <a:p>
            <a:r>
              <a:rPr lang="da-DK" sz="3600" b="1" dirty="0"/>
              <a:t>Hvad melder du ?</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4367543" y="5284040"/>
            <a:ext cx="920688" cy="769441"/>
          </a:xfrm>
          <a:prstGeom prst="rect">
            <a:avLst/>
          </a:prstGeom>
          <a:solidFill>
            <a:srgbClr val="FF0000"/>
          </a:solidFill>
          <a:ln>
            <a:solidFill>
              <a:schemeClr val="accent1"/>
            </a:solidFill>
          </a:ln>
        </p:spPr>
        <p:txBody>
          <a:bodyPr wrap="square" rtlCol="0">
            <a:spAutoFit/>
          </a:bodyPr>
          <a:lstStyle/>
          <a:p>
            <a:pPr algn="ctr"/>
            <a:r>
              <a:rPr lang="da-DK" sz="4400" dirty="0">
                <a:solidFill>
                  <a:schemeClr val="bg1"/>
                </a:solidFill>
              </a:rPr>
              <a:t>D</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1903686" y="2139912"/>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9CE7DD8F-D9A8-CE49-9A6A-17AA4FD0374A}"/>
              </a:ext>
            </a:extLst>
          </p:cNvPr>
          <p:cNvSpPr txBox="1"/>
          <p:nvPr/>
        </p:nvSpPr>
        <p:spPr>
          <a:xfrm>
            <a:off x="520677" y="3622268"/>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p>
        </p:txBody>
      </p:sp>
      <p:sp>
        <p:nvSpPr>
          <p:cNvPr id="15" name="Tekstfelt 14">
            <a:extLst>
              <a:ext uri="{FF2B5EF4-FFF2-40B4-BE49-F238E27FC236}">
                <a16:creationId xmlns:a16="http://schemas.microsoft.com/office/drawing/2014/main" id="{E59A7835-E03E-0194-DF7E-4EEDA99B9DF9}"/>
              </a:ext>
            </a:extLst>
          </p:cNvPr>
          <p:cNvSpPr txBox="1"/>
          <p:nvPr/>
        </p:nvSpPr>
        <p:spPr>
          <a:xfrm>
            <a:off x="5534636" y="5255017"/>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A7BAEB8A-AC19-7003-494C-711FE34A6BA3}"/>
              </a:ext>
            </a:extLst>
          </p:cNvPr>
          <p:cNvSpPr txBox="1"/>
          <p:nvPr/>
        </p:nvSpPr>
        <p:spPr>
          <a:xfrm>
            <a:off x="3112797" y="2139912"/>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2716FEE7-2C4A-3A24-0024-A6C6D6C1AA5D}"/>
              </a:ext>
            </a:extLst>
          </p:cNvPr>
          <p:cNvSpPr txBox="1"/>
          <p:nvPr/>
        </p:nvSpPr>
        <p:spPr>
          <a:xfrm>
            <a:off x="7879199" y="3458982"/>
            <a:ext cx="4039245" cy="646331"/>
          </a:xfrm>
          <a:prstGeom prst="rect">
            <a:avLst/>
          </a:prstGeom>
          <a:noFill/>
        </p:spPr>
        <p:txBody>
          <a:bodyPr wrap="square" rtlCol="0">
            <a:spAutoFit/>
          </a:bodyPr>
          <a:lstStyle/>
          <a:p>
            <a:r>
              <a:rPr lang="da-DK" sz="3600" b="1" dirty="0"/>
              <a:t>Hvad viser </a:t>
            </a:r>
            <a:r>
              <a:rPr lang="da-DK" sz="3600" b="1" dirty="0">
                <a:ea typeface="Apple Symbols" panose="02000000000000000000" pitchFamily="2" charset="-79"/>
                <a:cs typeface="Apple Symbols" panose="02000000000000000000" pitchFamily="2" charset="-79"/>
              </a:rPr>
              <a:t>2</a:t>
            </a:r>
            <a:r>
              <a:rPr lang="da-DK" sz="3600" b="1" dirty="0">
                <a:solidFill>
                  <a:srgbClr val="C00000"/>
                </a:solidFill>
                <a:ea typeface="Apple Symbols" panose="02000000000000000000" pitchFamily="2" charset="-79"/>
                <a:cs typeface="Apple Symbols" panose="02000000000000000000" pitchFamily="2" charset="-79"/>
              </a:rPr>
              <a:t>♥︎</a:t>
            </a:r>
            <a:r>
              <a:rPr lang="da-DK" sz="3600" b="1" dirty="0"/>
              <a:t>?</a:t>
            </a:r>
          </a:p>
        </p:txBody>
      </p:sp>
      <p:sp>
        <p:nvSpPr>
          <p:cNvPr id="18" name="Tekstfelt 17">
            <a:extLst>
              <a:ext uri="{FF2B5EF4-FFF2-40B4-BE49-F238E27FC236}">
                <a16:creationId xmlns:a16="http://schemas.microsoft.com/office/drawing/2014/main" id="{6F386E33-FFD1-671A-47BC-0BC37A16D97B}"/>
              </a:ext>
            </a:extLst>
          </p:cNvPr>
          <p:cNvSpPr txBox="1"/>
          <p:nvPr/>
        </p:nvSpPr>
        <p:spPr>
          <a:xfrm>
            <a:off x="7344564" y="4608686"/>
            <a:ext cx="4709097"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5+hjerter og 18-19 </a:t>
            </a:r>
            <a:r>
              <a:rPr lang="da-DK" sz="3600" b="1" dirty="0" err="1"/>
              <a:t>hp</a:t>
            </a:r>
            <a:r>
              <a:rPr lang="da-DK" sz="3600" b="1" dirty="0"/>
              <a:t>.</a:t>
            </a:r>
          </a:p>
        </p:txBody>
      </p:sp>
      <p:sp>
        <p:nvSpPr>
          <p:cNvPr id="4" name="Tekstfelt 3">
            <a:extLst>
              <a:ext uri="{FF2B5EF4-FFF2-40B4-BE49-F238E27FC236}">
                <a16:creationId xmlns:a16="http://schemas.microsoft.com/office/drawing/2014/main" id="{4E958B34-B3FE-36C8-7C0F-860104DE5E1A}"/>
              </a:ext>
            </a:extLst>
          </p:cNvPr>
          <p:cNvSpPr txBox="1"/>
          <p:nvPr/>
        </p:nvSpPr>
        <p:spPr>
          <a:xfrm>
            <a:off x="1700056" y="5255017"/>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317986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2" grpId="0" animBg="1"/>
      <p:bldP spid="13" grpId="0" animBg="1"/>
      <p:bldP spid="15" grpId="0" animBg="1"/>
      <p:bldP spid="16" grpId="0" animBg="1"/>
      <p:bldP spid="17" grpId="0"/>
      <p:bldP spid="18"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Oplysningsdoblingen</a:t>
            </a:r>
            <a:br>
              <a:rPr lang="da-DK" sz="3600" b="1" dirty="0"/>
            </a:br>
            <a:r>
              <a:rPr lang="da-DK" sz="2700" dirty="0"/>
              <a:t>Ekstra stærk</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1247152739"/>
              </p:ext>
            </p:extLst>
          </p:nvPr>
        </p:nvGraphicFramePr>
        <p:xfrm>
          <a:off x="568543" y="1930846"/>
          <a:ext cx="8150086" cy="4200420"/>
        </p:xfrm>
        <a:graphic>
          <a:graphicData uri="http://schemas.openxmlformats.org/drawingml/2006/table">
            <a:tbl>
              <a:tblPr firstRow="1" bandRow="1">
                <a:tableStyleId>{2D5ABB26-0587-4C30-8999-92F81FD0307C}</a:tableStyleId>
              </a:tblPr>
              <a:tblGrid>
                <a:gridCol w="1323738">
                  <a:extLst>
                    <a:ext uri="{9D8B030D-6E8A-4147-A177-3AD203B41FA5}">
                      <a16:colId xmlns:a16="http://schemas.microsoft.com/office/drawing/2014/main" val="152968680"/>
                    </a:ext>
                  </a:extLst>
                </a:gridCol>
                <a:gridCol w="1955410">
                  <a:extLst>
                    <a:ext uri="{9D8B030D-6E8A-4147-A177-3AD203B41FA5}">
                      <a16:colId xmlns:a16="http://schemas.microsoft.com/office/drawing/2014/main" val="385366811"/>
                    </a:ext>
                  </a:extLst>
                </a:gridCol>
                <a:gridCol w="4870938">
                  <a:extLst>
                    <a:ext uri="{9D8B030D-6E8A-4147-A177-3AD203B41FA5}">
                      <a16:colId xmlns:a16="http://schemas.microsoft.com/office/drawing/2014/main" val="4146855904"/>
                    </a:ext>
                  </a:extLst>
                </a:gridCol>
              </a:tblGrid>
              <a:tr h="0">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66999">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a:t>
                      </a:r>
                    </a:p>
                    <a:p>
                      <a:pPr algn="ctr"/>
                      <a:r>
                        <a:rPr lang="da-DK" sz="4000" b="1" dirty="0">
                          <a:latin typeface="+mn-lt"/>
                        </a:rPr>
                        <a:t>S</a:t>
                      </a:r>
                    </a:p>
                  </a:txBody>
                  <a:tcPr>
                    <a:solidFill>
                      <a:srgbClr val="92D050"/>
                    </a:solidFill>
                  </a:tcPr>
                </a:tc>
                <a:tc>
                  <a:txBody>
                    <a:bodyPr/>
                    <a:lstStyle/>
                    <a:p>
                      <a:r>
                        <a:rPr lang="da-DK" sz="3200" b="1" dirty="0">
                          <a:latin typeface="+mn-lt"/>
                          <a:ea typeface="Apple Symbols" panose="02000000000000000000" pitchFamily="2" charset="-79"/>
                          <a:cs typeface="Apple Symbols" panose="02000000000000000000" pitchFamily="2" charset="-79"/>
                        </a:rPr>
                        <a:t>♠︎ KD6</a:t>
                      </a:r>
                    </a:p>
                    <a:p>
                      <a:r>
                        <a:rPr lang="da-DK" sz="3200" b="1" dirty="0">
                          <a:solidFill>
                            <a:srgbClr val="FF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Color Emoji" pitchFamily="2" charset="0"/>
                          <a:cs typeface="Apple Symbols" panose="02000000000000000000" pitchFamily="2" charset="-79"/>
                        </a:rPr>
                        <a:t>EKB954</a:t>
                      </a:r>
                    </a:p>
                    <a:p>
                      <a:r>
                        <a:rPr lang="da-DK" sz="3200" b="1" dirty="0">
                          <a:solidFill>
                            <a:srgbClr val="C0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Symbols" panose="02000000000000000000" pitchFamily="2" charset="-79"/>
                          <a:cs typeface="Apple Symbols" panose="02000000000000000000" pitchFamily="2" charset="-79"/>
                        </a:rPr>
                        <a:t>3</a:t>
                      </a:r>
                    </a:p>
                    <a:p>
                      <a:r>
                        <a:rPr lang="da-DK" sz="3200" b="1" dirty="0">
                          <a:solidFill>
                            <a:srgbClr val="00B050"/>
                          </a:solidFill>
                          <a:latin typeface="+mn-lt"/>
                          <a:ea typeface="Apple Symbols" panose="02000000000000000000" pitchFamily="2" charset="-79"/>
                          <a:cs typeface="Apple Symbols" panose="02000000000000000000" pitchFamily="2" charset="-79"/>
                        </a:rPr>
                        <a:t>♣︎</a:t>
                      </a:r>
                      <a:r>
                        <a:rPr lang="da-DK" sz="3200" b="1" dirty="0">
                          <a:solidFill>
                            <a:schemeClr val="tx1"/>
                          </a:solidFill>
                          <a:latin typeface="+mn-lt"/>
                          <a:ea typeface="Apple Symbols" panose="02000000000000000000" pitchFamily="2" charset="-79"/>
                          <a:cs typeface="Apple Symbols" panose="02000000000000000000" pitchFamily="2" charset="-79"/>
                        </a:rPr>
                        <a:t> EKT  </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6880392" y="1938864"/>
            <a:ext cx="4174462" cy="646331"/>
          </a:xfrm>
          <a:prstGeom prst="rect">
            <a:avLst/>
          </a:prstGeom>
          <a:noFill/>
        </p:spPr>
        <p:txBody>
          <a:bodyPr wrap="square" rtlCol="0">
            <a:spAutoFit/>
          </a:bodyPr>
          <a:lstStyle/>
          <a:p>
            <a:r>
              <a:rPr lang="da-DK" sz="3600" b="1" dirty="0"/>
              <a:t>Hvad melder du ?</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4122754" y="5192154"/>
            <a:ext cx="920688" cy="769441"/>
          </a:xfrm>
          <a:prstGeom prst="rect">
            <a:avLst/>
          </a:prstGeom>
          <a:solidFill>
            <a:srgbClr val="FF0000"/>
          </a:solidFill>
          <a:ln>
            <a:solidFill>
              <a:schemeClr val="accent1"/>
            </a:solidFill>
          </a:ln>
        </p:spPr>
        <p:txBody>
          <a:bodyPr wrap="square" rtlCol="0">
            <a:spAutoFit/>
          </a:bodyPr>
          <a:lstStyle/>
          <a:p>
            <a:pPr algn="ctr"/>
            <a:r>
              <a:rPr lang="da-DK" sz="4400" dirty="0">
                <a:solidFill>
                  <a:schemeClr val="bg1"/>
                </a:solidFill>
              </a:rPr>
              <a:t>D</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1903686" y="2139912"/>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9CE7DD8F-D9A8-CE49-9A6A-17AA4FD0374A}"/>
              </a:ext>
            </a:extLst>
          </p:cNvPr>
          <p:cNvSpPr txBox="1"/>
          <p:nvPr/>
        </p:nvSpPr>
        <p:spPr>
          <a:xfrm>
            <a:off x="348400" y="3459311"/>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p>
        </p:txBody>
      </p:sp>
      <p:sp>
        <p:nvSpPr>
          <p:cNvPr id="15" name="Tekstfelt 14">
            <a:extLst>
              <a:ext uri="{FF2B5EF4-FFF2-40B4-BE49-F238E27FC236}">
                <a16:creationId xmlns:a16="http://schemas.microsoft.com/office/drawing/2014/main" id="{E59A7835-E03E-0194-DF7E-4EEDA99B9DF9}"/>
              </a:ext>
            </a:extLst>
          </p:cNvPr>
          <p:cNvSpPr txBox="1"/>
          <p:nvPr/>
        </p:nvSpPr>
        <p:spPr>
          <a:xfrm>
            <a:off x="5258468" y="5192154"/>
            <a:ext cx="1103179" cy="769441"/>
          </a:xfrm>
          <a:prstGeom prst="rect">
            <a:avLst/>
          </a:prstGeom>
          <a:solidFill>
            <a:schemeClr val="bg1"/>
          </a:solidFill>
        </p:spPr>
        <p:txBody>
          <a:bodyPr wrap="square" rtlCol="0">
            <a:spAutoFit/>
          </a:bodyPr>
          <a:lstStyle/>
          <a:p>
            <a:pPr algn="ctr"/>
            <a:r>
              <a:rPr lang="da-DK" sz="4400" dirty="0">
                <a:ea typeface="Apple Symbols" panose="02000000000000000000" pitchFamily="2" charset="-79"/>
                <a:cs typeface="Apple Symbols" panose="02000000000000000000" pitchFamily="2" charset="-79"/>
              </a:rPr>
              <a:t>3</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A7BAEB8A-AC19-7003-494C-711FE34A6BA3}"/>
              </a:ext>
            </a:extLst>
          </p:cNvPr>
          <p:cNvSpPr txBox="1"/>
          <p:nvPr/>
        </p:nvSpPr>
        <p:spPr>
          <a:xfrm>
            <a:off x="3112797" y="2139912"/>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2716FEE7-2C4A-3A24-0024-A6C6D6C1AA5D}"/>
              </a:ext>
            </a:extLst>
          </p:cNvPr>
          <p:cNvSpPr txBox="1"/>
          <p:nvPr/>
        </p:nvSpPr>
        <p:spPr>
          <a:xfrm>
            <a:off x="6880389" y="2629909"/>
            <a:ext cx="4039245" cy="646331"/>
          </a:xfrm>
          <a:prstGeom prst="rect">
            <a:avLst/>
          </a:prstGeom>
          <a:noFill/>
        </p:spPr>
        <p:txBody>
          <a:bodyPr wrap="square" rtlCol="0">
            <a:spAutoFit/>
          </a:bodyPr>
          <a:lstStyle/>
          <a:p>
            <a:r>
              <a:rPr lang="da-DK" sz="3600" b="1" dirty="0"/>
              <a:t>Hvad viser </a:t>
            </a:r>
            <a:r>
              <a:rPr lang="da-DK" sz="3600" b="1" dirty="0">
                <a:ea typeface="Apple Symbols" panose="02000000000000000000" pitchFamily="2" charset="-79"/>
                <a:cs typeface="Apple Symbols" panose="02000000000000000000" pitchFamily="2" charset="-79"/>
              </a:rPr>
              <a:t>3</a:t>
            </a:r>
            <a:r>
              <a:rPr lang="da-DK" sz="3600" b="1" dirty="0">
                <a:solidFill>
                  <a:srgbClr val="C00000"/>
                </a:solidFill>
                <a:ea typeface="Apple Symbols" panose="02000000000000000000" pitchFamily="2" charset="-79"/>
                <a:cs typeface="Apple Symbols" panose="02000000000000000000" pitchFamily="2" charset="-79"/>
              </a:rPr>
              <a:t>♥︎</a:t>
            </a:r>
            <a:r>
              <a:rPr lang="da-DK" sz="3600" b="1" dirty="0"/>
              <a:t>?</a:t>
            </a:r>
          </a:p>
        </p:txBody>
      </p:sp>
      <p:sp>
        <p:nvSpPr>
          <p:cNvPr id="18" name="Tekstfelt 17">
            <a:extLst>
              <a:ext uri="{FF2B5EF4-FFF2-40B4-BE49-F238E27FC236}">
                <a16:creationId xmlns:a16="http://schemas.microsoft.com/office/drawing/2014/main" id="{6F386E33-FFD1-671A-47BC-0BC37A16D97B}"/>
              </a:ext>
            </a:extLst>
          </p:cNvPr>
          <p:cNvSpPr txBox="1"/>
          <p:nvPr/>
        </p:nvSpPr>
        <p:spPr>
          <a:xfrm>
            <a:off x="6880389" y="3268393"/>
            <a:ext cx="4709097"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5+hjerter og 20+ </a:t>
            </a:r>
            <a:r>
              <a:rPr lang="da-DK" sz="3600" b="1" dirty="0" err="1"/>
              <a:t>hp</a:t>
            </a:r>
            <a:r>
              <a:rPr lang="da-DK" sz="3600" b="1" dirty="0"/>
              <a:t>.</a:t>
            </a:r>
          </a:p>
        </p:txBody>
      </p:sp>
      <p:sp>
        <p:nvSpPr>
          <p:cNvPr id="4" name="Tekstfelt 3">
            <a:extLst>
              <a:ext uri="{FF2B5EF4-FFF2-40B4-BE49-F238E27FC236}">
                <a16:creationId xmlns:a16="http://schemas.microsoft.com/office/drawing/2014/main" id="{EBEF9CB9-3D4D-9222-74E2-41F72F463DEB}"/>
              </a:ext>
            </a:extLst>
          </p:cNvPr>
          <p:cNvSpPr txBox="1"/>
          <p:nvPr/>
        </p:nvSpPr>
        <p:spPr>
          <a:xfrm>
            <a:off x="6671136" y="4124584"/>
            <a:ext cx="5422959" cy="1754326"/>
          </a:xfrm>
          <a:prstGeom prst="rect">
            <a:avLst/>
          </a:prstGeom>
          <a:noFill/>
        </p:spPr>
        <p:txBody>
          <a:bodyPr wrap="square" rtlCol="0">
            <a:spAutoFit/>
          </a:bodyPr>
          <a:lstStyle/>
          <a:p>
            <a:r>
              <a:rPr lang="da-DK" sz="3600" b="1" dirty="0"/>
              <a:t>Hvad kunne man også have overvejet at melde i stedet for </a:t>
            </a:r>
            <a:r>
              <a:rPr lang="da-DK" sz="3600" b="1" dirty="0">
                <a:ea typeface="Apple Symbols" panose="02000000000000000000" pitchFamily="2" charset="-79"/>
                <a:cs typeface="Apple Symbols" panose="02000000000000000000" pitchFamily="2" charset="-79"/>
              </a:rPr>
              <a:t>3</a:t>
            </a:r>
            <a:r>
              <a:rPr lang="da-DK" sz="3600" b="1" dirty="0">
                <a:solidFill>
                  <a:srgbClr val="C00000"/>
                </a:solidFill>
                <a:ea typeface="Apple Symbols" panose="02000000000000000000" pitchFamily="2" charset="-79"/>
                <a:cs typeface="Apple Symbols" panose="02000000000000000000" pitchFamily="2" charset="-79"/>
              </a:rPr>
              <a:t>♥</a:t>
            </a:r>
            <a:r>
              <a:rPr lang="da-DK" sz="3600" b="1" dirty="0">
                <a:ea typeface="Apple Symbols" panose="02000000000000000000" pitchFamily="2" charset="-79"/>
                <a:cs typeface="Apple Symbols" panose="02000000000000000000" pitchFamily="2" charset="-79"/>
              </a:rPr>
              <a:t>?</a:t>
            </a:r>
            <a:endParaRPr lang="da-DK" sz="3600" b="1" dirty="0"/>
          </a:p>
        </p:txBody>
      </p:sp>
      <p:sp>
        <p:nvSpPr>
          <p:cNvPr id="7" name="Tekstfelt 6">
            <a:extLst>
              <a:ext uri="{FF2B5EF4-FFF2-40B4-BE49-F238E27FC236}">
                <a16:creationId xmlns:a16="http://schemas.microsoft.com/office/drawing/2014/main" id="{6E9907FE-89C0-DD14-45F0-A41F2AEF37D0}"/>
              </a:ext>
            </a:extLst>
          </p:cNvPr>
          <p:cNvSpPr txBox="1"/>
          <p:nvPr/>
        </p:nvSpPr>
        <p:spPr>
          <a:xfrm>
            <a:off x="5259000" y="5192153"/>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70C97CF3-D9BF-E72B-9AB4-E80CF513D936}"/>
              </a:ext>
            </a:extLst>
          </p:cNvPr>
          <p:cNvSpPr txBox="1"/>
          <p:nvPr/>
        </p:nvSpPr>
        <p:spPr>
          <a:xfrm>
            <a:off x="1700056" y="5297356"/>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60611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additive="base">
                                        <p:cTn id="65" dur="500" fill="hold"/>
                                        <p:tgtEl>
                                          <p:spTgt spid="7"/>
                                        </p:tgtEl>
                                        <p:attrNameLst>
                                          <p:attrName>ppt_x</p:attrName>
                                        </p:attrNameLst>
                                      </p:cBhvr>
                                      <p:tavLst>
                                        <p:tav tm="0">
                                          <p:val>
                                            <p:strVal val="#ppt_x"/>
                                          </p:val>
                                        </p:tav>
                                        <p:tav tm="100000">
                                          <p:val>
                                            <p:strVal val="#ppt_x"/>
                                          </p:val>
                                        </p:tav>
                                      </p:tavLst>
                                    </p:anim>
                                    <p:anim calcmode="lin" valueType="num">
                                      <p:cBhvr additive="base">
                                        <p:cTn id="6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2" grpId="0" animBg="1"/>
      <p:bldP spid="13" grpId="0" animBg="1"/>
      <p:bldP spid="15" grpId="0" animBg="1"/>
      <p:bldP spid="16" grpId="0" animBg="1"/>
      <p:bldP spid="17" grpId="0"/>
      <p:bldP spid="18" grpId="0" animBg="1"/>
      <p:bldP spid="4" grpId="0"/>
      <p:bldP spid="7"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b="1" dirty="0"/>
              <a:t>Oplysningsdoblingen</a:t>
            </a:r>
            <a:br>
              <a:rPr lang="da-DK" sz="3600" b="1" dirty="0"/>
            </a:br>
            <a:r>
              <a:rPr lang="da-DK" sz="2700" dirty="0"/>
              <a:t>Brug overmelding hvis du vil vide mere!</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109991628"/>
              </p:ext>
            </p:extLst>
          </p:nvPr>
        </p:nvGraphicFramePr>
        <p:xfrm>
          <a:off x="308114" y="1990817"/>
          <a:ext cx="6102625" cy="4200420"/>
        </p:xfrm>
        <a:graphic>
          <a:graphicData uri="http://schemas.openxmlformats.org/drawingml/2006/table">
            <a:tbl>
              <a:tblPr firstRow="1" bandRow="1">
                <a:tableStyleId>{2D5ABB26-0587-4C30-8999-92F81FD0307C}</a:tableStyleId>
              </a:tblPr>
              <a:tblGrid>
                <a:gridCol w="1564229">
                  <a:extLst>
                    <a:ext uri="{9D8B030D-6E8A-4147-A177-3AD203B41FA5}">
                      <a16:colId xmlns:a16="http://schemas.microsoft.com/office/drawing/2014/main" val="152968680"/>
                    </a:ext>
                  </a:extLst>
                </a:gridCol>
                <a:gridCol w="2026197">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66999">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a:t>
                      </a:r>
                    </a:p>
                    <a:p>
                      <a:pPr algn="ctr"/>
                      <a:r>
                        <a:rPr lang="da-DK" sz="4000" b="1" dirty="0">
                          <a:latin typeface="+mn-lt"/>
                        </a:rPr>
                        <a:t>S</a:t>
                      </a:r>
                    </a:p>
                  </a:txBody>
                  <a:tcPr>
                    <a:solidFill>
                      <a:srgbClr val="92D050"/>
                    </a:solidFill>
                  </a:tcPr>
                </a:tc>
                <a:tc>
                  <a:txBody>
                    <a:bodyPr/>
                    <a:lstStyle/>
                    <a:p>
                      <a:r>
                        <a:rPr lang="da-DK" sz="3200" b="1" dirty="0">
                          <a:latin typeface="+mn-lt"/>
                          <a:ea typeface="Apple Symbols" panose="02000000000000000000" pitchFamily="2" charset="-79"/>
                          <a:cs typeface="Apple Symbols" panose="02000000000000000000" pitchFamily="2" charset="-79"/>
                        </a:rPr>
                        <a:t>♠︎ KD6</a:t>
                      </a:r>
                    </a:p>
                    <a:p>
                      <a:r>
                        <a:rPr lang="da-DK" sz="3200" b="1" dirty="0">
                          <a:solidFill>
                            <a:srgbClr val="FF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Color Emoji" pitchFamily="2" charset="0"/>
                          <a:cs typeface="Apple Symbols" panose="02000000000000000000" pitchFamily="2" charset="-79"/>
                        </a:rPr>
                        <a:t>EKB9</a:t>
                      </a:r>
                    </a:p>
                    <a:p>
                      <a:r>
                        <a:rPr lang="da-DK" sz="3200" b="1" dirty="0">
                          <a:solidFill>
                            <a:srgbClr val="C00000"/>
                          </a:solidFill>
                          <a:latin typeface="+mn-lt"/>
                          <a:ea typeface="Apple Symbols" panose="02000000000000000000" pitchFamily="2" charset="-79"/>
                          <a:cs typeface="Apple Symbols" panose="02000000000000000000" pitchFamily="2" charset="-79"/>
                        </a:rPr>
                        <a:t>♦︎ </a:t>
                      </a:r>
                      <a:r>
                        <a:rPr lang="da-DK" sz="3200" b="1" dirty="0">
                          <a:solidFill>
                            <a:schemeClr val="tx1"/>
                          </a:solidFill>
                          <a:latin typeface="+mn-lt"/>
                          <a:ea typeface="Apple Symbols" panose="02000000000000000000" pitchFamily="2" charset="-79"/>
                          <a:cs typeface="Apple Symbols" panose="02000000000000000000" pitchFamily="2" charset="-79"/>
                        </a:rPr>
                        <a:t>B4</a:t>
                      </a:r>
                    </a:p>
                    <a:p>
                      <a:r>
                        <a:rPr lang="da-DK" sz="3200" b="1" dirty="0">
                          <a:solidFill>
                            <a:srgbClr val="00B050"/>
                          </a:solidFill>
                          <a:latin typeface="+mn-lt"/>
                          <a:ea typeface="Apple Symbols" panose="02000000000000000000" pitchFamily="2" charset="-79"/>
                          <a:cs typeface="Apple Symbols" panose="02000000000000000000" pitchFamily="2" charset="-79"/>
                        </a:rPr>
                        <a:t>♣︎</a:t>
                      </a:r>
                      <a:r>
                        <a:rPr lang="da-DK" sz="3200" b="1" dirty="0">
                          <a:solidFill>
                            <a:schemeClr val="tx1"/>
                          </a:solidFill>
                          <a:latin typeface="+mn-lt"/>
                          <a:ea typeface="Apple Symbols" panose="02000000000000000000" pitchFamily="2" charset="-79"/>
                          <a:cs typeface="Apple Symbols" panose="02000000000000000000" pitchFamily="2" charset="-79"/>
                        </a:rPr>
                        <a:t> EDB76  </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3" name="Tekstfelt 2">
            <a:extLst>
              <a:ext uri="{FF2B5EF4-FFF2-40B4-BE49-F238E27FC236}">
                <a16:creationId xmlns:a16="http://schemas.microsoft.com/office/drawing/2014/main" id="{F76E7FC8-8186-134F-B85A-0C506336A844}"/>
              </a:ext>
            </a:extLst>
          </p:cNvPr>
          <p:cNvSpPr txBox="1"/>
          <p:nvPr/>
        </p:nvSpPr>
        <p:spPr>
          <a:xfrm>
            <a:off x="6880392" y="2125401"/>
            <a:ext cx="4174462" cy="646331"/>
          </a:xfrm>
          <a:prstGeom prst="rect">
            <a:avLst/>
          </a:prstGeom>
          <a:noFill/>
        </p:spPr>
        <p:txBody>
          <a:bodyPr wrap="square" rtlCol="0">
            <a:spAutoFit/>
          </a:bodyPr>
          <a:lstStyle/>
          <a:p>
            <a:r>
              <a:rPr lang="da-DK" sz="3600" b="1" dirty="0"/>
              <a:t>Hvad melder du ?</a:t>
            </a:r>
          </a:p>
        </p:txBody>
      </p:sp>
      <p:sp>
        <p:nvSpPr>
          <p:cNvPr id="10" name="Tekstfelt 9">
            <a:extLst>
              <a:ext uri="{FF2B5EF4-FFF2-40B4-BE49-F238E27FC236}">
                <a16:creationId xmlns:a16="http://schemas.microsoft.com/office/drawing/2014/main" id="{0AAA5880-83E9-2F40-87D7-A957918CFCD1}"/>
              </a:ext>
            </a:extLst>
          </p:cNvPr>
          <p:cNvSpPr txBox="1"/>
          <p:nvPr/>
        </p:nvSpPr>
        <p:spPr>
          <a:xfrm>
            <a:off x="4006496" y="5247888"/>
            <a:ext cx="920688" cy="769441"/>
          </a:xfrm>
          <a:prstGeom prst="rect">
            <a:avLst/>
          </a:prstGeom>
          <a:solidFill>
            <a:srgbClr val="FF0000"/>
          </a:solidFill>
          <a:ln>
            <a:solidFill>
              <a:schemeClr val="accent1"/>
            </a:solidFill>
          </a:ln>
        </p:spPr>
        <p:txBody>
          <a:bodyPr wrap="square" rtlCol="0">
            <a:spAutoFit/>
          </a:bodyPr>
          <a:lstStyle/>
          <a:p>
            <a:pPr algn="ctr"/>
            <a:r>
              <a:rPr lang="da-DK" sz="4400" dirty="0">
                <a:solidFill>
                  <a:schemeClr val="bg1"/>
                </a:solidFill>
              </a:rPr>
              <a:t>D</a:t>
            </a:r>
          </a:p>
        </p:txBody>
      </p:sp>
      <p:sp>
        <p:nvSpPr>
          <p:cNvPr id="12" name="Tekstfelt 11">
            <a:extLst>
              <a:ext uri="{FF2B5EF4-FFF2-40B4-BE49-F238E27FC236}">
                <a16:creationId xmlns:a16="http://schemas.microsoft.com/office/drawing/2014/main" id="{9F9AF422-0008-E748-BDCB-F08F116B3AA0}"/>
              </a:ext>
            </a:extLst>
          </p:cNvPr>
          <p:cNvSpPr txBox="1"/>
          <p:nvPr/>
        </p:nvSpPr>
        <p:spPr>
          <a:xfrm>
            <a:off x="1903686" y="2139912"/>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9CE7DD8F-D9A8-CE49-9A6A-17AA4FD0374A}"/>
              </a:ext>
            </a:extLst>
          </p:cNvPr>
          <p:cNvSpPr txBox="1"/>
          <p:nvPr/>
        </p:nvSpPr>
        <p:spPr>
          <a:xfrm>
            <a:off x="596877" y="3458982"/>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p>
        </p:txBody>
      </p:sp>
      <p:sp>
        <p:nvSpPr>
          <p:cNvPr id="16" name="Tekstfelt 15">
            <a:extLst>
              <a:ext uri="{FF2B5EF4-FFF2-40B4-BE49-F238E27FC236}">
                <a16:creationId xmlns:a16="http://schemas.microsoft.com/office/drawing/2014/main" id="{A7BAEB8A-AC19-7003-494C-711FE34A6BA3}"/>
              </a:ext>
            </a:extLst>
          </p:cNvPr>
          <p:cNvSpPr txBox="1"/>
          <p:nvPr/>
        </p:nvSpPr>
        <p:spPr>
          <a:xfrm>
            <a:off x="3112797" y="2139912"/>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2716FEE7-2C4A-3A24-0024-A6C6D6C1AA5D}"/>
              </a:ext>
            </a:extLst>
          </p:cNvPr>
          <p:cNvSpPr txBox="1"/>
          <p:nvPr/>
        </p:nvSpPr>
        <p:spPr>
          <a:xfrm>
            <a:off x="6880392" y="3081860"/>
            <a:ext cx="4519792" cy="646331"/>
          </a:xfrm>
          <a:prstGeom prst="rect">
            <a:avLst/>
          </a:prstGeom>
          <a:noFill/>
        </p:spPr>
        <p:txBody>
          <a:bodyPr wrap="square" rtlCol="0">
            <a:spAutoFit/>
          </a:bodyPr>
          <a:lstStyle/>
          <a:p>
            <a:r>
              <a:rPr lang="da-DK" sz="3600" b="1" dirty="0"/>
              <a:t>Hvad betyder 2</a:t>
            </a:r>
            <a:r>
              <a:rPr lang="da-DK" sz="3600" b="1" dirty="0">
                <a:solidFill>
                  <a:srgbClr val="C00000"/>
                </a:solidFill>
                <a:ea typeface="Apple Symbols" panose="02000000000000000000" pitchFamily="2" charset="-79"/>
                <a:cs typeface="Apple Symbols" panose="02000000000000000000" pitchFamily="2" charset="-79"/>
              </a:rPr>
              <a:t>♦</a:t>
            </a:r>
            <a:r>
              <a:rPr lang="da-DK" sz="3600" b="1" dirty="0"/>
              <a:t>?</a:t>
            </a:r>
          </a:p>
        </p:txBody>
      </p:sp>
      <p:sp>
        <p:nvSpPr>
          <p:cNvPr id="18" name="Tekstfelt 17">
            <a:extLst>
              <a:ext uri="{FF2B5EF4-FFF2-40B4-BE49-F238E27FC236}">
                <a16:creationId xmlns:a16="http://schemas.microsoft.com/office/drawing/2014/main" id="{6F386E33-FFD1-671A-47BC-0BC37A16D97B}"/>
              </a:ext>
            </a:extLst>
          </p:cNvPr>
          <p:cNvSpPr txBox="1"/>
          <p:nvPr/>
        </p:nvSpPr>
        <p:spPr>
          <a:xfrm>
            <a:off x="6886026" y="3999838"/>
            <a:ext cx="4709097"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Jeg har en stærk hånd så fortæl mig noget mere.</a:t>
            </a:r>
          </a:p>
        </p:txBody>
      </p:sp>
      <p:sp>
        <p:nvSpPr>
          <p:cNvPr id="7" name="Tekstfelt 6">
            <a:extLst>
              <a:ext uri="{FF2B5EF4-FFF2-40B4-BE49-F238E27FC236}">
                <a16:creationId xmlns:a16="http://schemas.microsoft.com/office/drawing/2014/main" id="{6E9907FE-89C0-DD14-45F0-A41F2AEF37D0}"/>
              </a:ext>
            </a:extLst>
          </p:cNvPr>
          <p:cNvSpPr txBox="1"/>
          <p:nvPr/>
        </p:nvSpPr>
        <p:spPr>
          <a:xfrm>
            <a:off x="5079506" y="5247888"/>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F8B0BA2D-D598-2B7B-336B-74693D65C132}"/>
              </a:ext>
            </a:extLst>
          </p:cNvPr>
          <p:cNvSpPr txBox="1"/>
          <p:nvPr/>
        </p:nvSpPr>
        <p:spPr>
          <a:xfrm>
            <a:off x="1877055" y="5255017"/>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254914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2" grpId="0" animBg="1"/>
      <p:bldP spid="13" grpId="0" animBg="1"/>
      <p:bldP spid="16" grpId="0" animBg="1"/>
      <p:bldP spid="17" grpId="0"/>
      <p:bldP spid="18" grpId="0" animBg="1"/>
      <p:bldP spid="7"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sz="2400" b="1" dirty="0"/>
              <a:t>Hvordan melder man på en balanceret hånd der ikke er egnet til en oplysningsdobling?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90579" y="246898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2254602" y="4321655"/>
            <a:ext cx="6943915"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ØST ♠︎ KD43</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9876</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D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KD53 </a:t>
            </a:r>
          </a:p>
        </p:txBody>
      </p:sp>
      <p:sp>
        <p:nvSpPr>
          <p:cNvPr id="11" name="Tekstfelt 10">
            <a:extLst>
              <a:ext uri="{FF2B5EF4-FFF2-40B4-BE49-F238E27FC236}">
                <a16:creationId xmlns:a16="http://schemas.microsoft.com/office/drawing/2014/main" id="{E4FE4CAF-A2BC-BB6A-ABC6-1BA80AA890C6}"/>
              </a:ext>
            </a:extLst>
          </p:cNvPr>
          <p:cNvSpPr txBox="1"/>
          <p:nvPr/>
        </p:nvSpPr>
        <p:spPr>
          <a:xfrm>
            <a:off x="1590579" y="321743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4" name="Tekstfelt 13">
            <a:extLst>
              <a:ext uri="{FF2B5EF4-FFF2-40B4-BE49-F238E27FC236}">
                <a16:creationId xmlns:a16="http://schemas.microsoft.com/office/drawing/2014/main" id="{16C27936-CB52-5FF8-5A68-1B315300C6F5}"/>
              </a:ext>
            </a:extLst>
          </p:cNvPr>
          <p:cNvSpPr txBox="1"/>
          <p:nvPr/>
        </p:nvSpPr>
        <p:spPr>
          <a:xfrm>
            <a:off x="1768929" y="5379344"/>
            <a:ext cx="8654142"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D viser at du kan spille i spar og i en anden farve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192571" y="250638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6" name="Tekstfelt 15">
            <a:extLst>
              <a:ext uri="{FF2B5EF4-FFF2-40B4-BE49-F238E27FC236}">
                <a16:creationId xmlns:a16="http://schemas.microsoft.com/office/drawing/2014/main" id="{588D86BB-0859-CB23-522C-6D3C73FBA7F9}"/>
              </a:ext>
            </a:extLst>
          </p:cNvPr>
          <p:cNvSpPr txBox="1"/>
          <p:nvPr/>
        </p:nvSpPr>
        <p:spPr>
          <a:xfrm>
            <a:off x="7029264" y="248614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41047D41-236B-9190-805C-8C473D3782BB}"/>
              </a:ext>
            </a:extLst>
          </p:cNvPr>
          <p:cNvSpPr txBox="1"/>
          <p:nvPr/>
        </p:nvSpPr>
        <p:spPr>
          <a:xfrm>
            <a:off x="4987681" y="253730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CB9CE659-6E5A-DF02-03CE-2B41C03B58A4}"/>
              </a:ext>
            </a:extLst>
          </p:cNvPr>
          <p:cNvSpPr txBox="1"/>
          <p:nvPr/>
        </p:nvSpPr>
        <p:spPr>
          <a:xfrm>
            <a:off x="3192569" y="321743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8DDE1721-F6D7-76BF-0674-B02AC66C6FEE}"/>
              </a:ext>
            </a:extLst>
          </p:cNvPr>
          <p:cNvSpPr txBox="1"/>
          <p:nvPr/>
        </p:nvSpPr>
        <p:spPr>
          <a:xfrm>
            <a:off x="3192570" y="250638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D22ABE95-E612-C19D-D82D-4DB3B7FE818C}"/>
              </a:ext>
            </a:extLst>
          </p:cNvPr>
          <p:cNvSpPr txBox="1"/>
          <p:nvPr/>
        </p:nvSpPr>
        <p:spPr>
          <a:xfrm>
            <a:off x="3192568" y="321743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38792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4" grpId="0" animBg="1"/>
      <p:bldP spid="15" grpId="0" animBg="1"/>
      <p:bldP spid="16" grpId="0" animBg="1"/>
      <p:bldP spid="8" grpId="0" animBg="1"/>
      <p:bldP spid="19" grpId="0" animBg="1"/>
      <p:bldP spid="5"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sz="2400" b="1" dirty="0"/>
              <a:t>Hvordan melder du så når du ikke har spar?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90579" y="246898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2254602" y="4321655"/>
            <a:ext cx="6943915"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ØST ♠︎ 43</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97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ED65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KD953 </a:t>
            </a:r>
          </a:p>
        </p:txBody>
      </p:sp>
      <p:sp>
        <p:nvSpPr>
          <p:cNvPr id="11" name="Tekstfelt 10">
            <a:extLst>
              <a:ext uri="{FF2B5EF4-FFF2-40B4-BE49-F238E27FC236}">
                <a16:creationId xmlns:a16="http://schemas.microsoft.com/office/drawing/2014/main" id="{E4FE4CAF-A2BC-BB6A-ABC6-1BA80AA890C6}"/>
              </a:ext>
            </a:extLst>
          </p:cNvPr>
          <p:cNvSpPr txBox="1"/>
          <p:nvPr/>
        </p:nvSpPr>
        <p:spPr>
          <a:xfrm>
            <a:off x="1590579" y="321743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4" name="Tekstfelt 13">
            <a:extLst>
              <a:ext uri="{FF2B5EF4-FFF2-40B4-BE49-F238E27FC236}">
                <a16:creationId xmlns:a16="http://schemas.microsoft.com/office/drawing/2014/main" id="{16C27936-CB52-5FF8-5A68-1B315300C6F5}"/>
              </a:ext>
            </a:extLst>
          </p:cNvPr>
          <p:cNvSpPr txBox="1"/>
          <p:nvPr/>
        </p:nvSpPr>
        <p:spPr>
          <a:xfrm>
            <a:off x="2254602" y="5454668"/>
            <a:ext cx="766228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2NT viser at du kan spille i 2 farver der ikke er spar!</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192571" y="250638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6" name="Tekstfelt 15">
            <a:extLst>
              <a:ext uri="{FF2B5EF4-FFF2-40B4-BE49-F238E27FC236}">
                <a16:creationId xmlns:a16="http://schemas.microsoft.com/office/drawing/2014/main" id="{588D86BB-0859-CB23-522C-6D3C73FBA7F9}"/>
              </a:ext>
            </a:extLst>
          </p:cNvPr>
          <p:cNvSpPr txBox="1"/>
          <p:nvPr/>
        </p:nvSpPr>
        <p:spPr>
          <a:xfrm>
            <a:off x="7029264" y="248614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41047D41-236B-9190-805C-8C473D3782BB}"/>
              </a:ext>
            </a:extLst>
          </p:cNvPr>
          <p:cNvSpPr txBox="1"/>
          <p:nvPr/>
        </p:nvSpPr>
        <p:spPr>
          <a:xfrm>
            <a:off x="4987681" y="253730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CB9CE659-6E5A-DF02-03CE-2B41C03B58A4}"/>
              </a:ext>
            </a:extLst>
          </p:cNvPr>
          <p:cNvSpPr txBox="1"/>
          <p:nvPr/>
        </p:nvSpPr>
        <p:spPr>
          <a:xfrm>
            <a:off x="3192569" y="321743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8DDE1721-F6D7-76BF-0674-B02AC66C6FEE}"/>
              </a:ext>
            </a:extLst>
          </p:cNvPr>
          <p:cNvSpPr txBox="1"/>
          <p:nvPr/>
        </p:nvSpPr>
        <p:spPr>
          <a:xfrm>
            <a:off x="3192570" y="250638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14A87B18-6F43-A4D8-6269-B493A9E7ED96}"/>
              </a:ext>
            </a:extLst>
          </p:cNvPr>
          <p:cNvSpPr txBox="1"/>
          <p:nvPr/>
        </p:nvSpPr>
        <p:spPr>
          <a:xfrm>
            <a:off x="3192568" y="3232826"/>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70548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4" grpId="0" animBg="1"/>
      <p:bldP spid="15" grpId="0" animBg="1"/>
      <p:bldP spid="16" grpId="0" animBg="1"/>
      <p:bldP spid="8" grpId="0" animBg="1"/>
      <p:bldP spid="19" grpId="0" animBg="1"/>
      <p:bldP spid="5"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sz="2400" b="1" dirty="0"/>
              <a:t>Hvordan melder du?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90579" y="246898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518789" y="4314706"/>
            <a:ext cx="6943915"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ØST ♠︎ 9874</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KB73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B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EKB5 </a:t>
            </a:r>
          </a:p>
        </p:txBody>
      </p:sp>
      <p:sp>
        <p:nvSpPr>
          <p:cNvPr id="11" name="Tekstfelt 10">
            <a:extLst>
              <a:ext uri="{FF2B5EF4-FFF2-40B4-BE49-F238E27FC236}">
                <a16:creationId xmlns:a16="http://schemas.microsoft.com/office/drawing/2014/main" id="{E4FE4CAF-A2BC-BB6A-ABC6-1BA80AA890C6}"/>
              </a:ext>
            </a:extLst>
          </p:cNvPr>
          <p:cNvSpPr txBox="1"/>
          <p:nvPr/>
        </p:nvSpPr>
        <p:spPr>
          <a:xfrm>
            <a:off x="1590579" y="321743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4" name="Tekstfelt 13">
            <a:extLst>
              <a:ext uri="{FF2B5EF4-FFF2-40B4-BE49-F238E27FC236}">
                <a16:creationId xmlns:a16="http://schemas.microsoft.com/office/drawing/2014/main" id="{16C27936-CB52-5FF8-5A68-1B315300C6F5}"/>
              </a:ext>
            </a:extLst>
          </p:cNvPr>
          <p:cNvSpPr txBox="1"/>
          <p:nvPr/>
        </p:nvSpPr>
        <p:spPr>
          <a:xfrm>
            <a:off x="518789" y="5318151"/>
            <a:ext cx="820782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D viser at du kan spille i 2 farver og den ene er hjerter!</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192571" y="250638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6" name="Tekstfelt 15">
            <a:extLst>
              <a:ext uri="{FF2B5EF4-FFF2-40B4-BE49-F238E27FC236}">
                <a16:creationId xmlns:a16="http://schemas.microsoft.com/office/drawing/2014/main" id="{588D86BB-0859-CB23-522C-6D3C73FBA7F9}"/>
              </a:ext>
            </a:extLst>
          </p:cNvPr>
          <p:cNvSpPr txBox="1"/>
          <p:nvPr/>
        </p:nvSpPr>
        <p:spPr>
          <a:xfrm>
            <a:off x="7029264" y="248614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41047D41-236B-9190-805C-8C473D3782BB}"/>
              </a:ext>
            </a:extLst>
          </p:cNvPr>
          <p:cNvSpPr txBox="1"/>
          <p:nvPr/>
        </p:nvSpPr>
        <p:spPr>
          <a:xfrm>
            <a:off x="4987681" y="253730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CB9CE659-6E5A-DF02-03CE-2B41C03B58A4}"/>
              </a:ext>
            </a:extLst>
          </p:cNvPr>
          <p:cNvSpPr txBox="1"/>
          <p:nvPr/>
        </p:nvSpPr>
        <p:spPr>
          <a:xfrm>
            <a:off x="3192569" y="321743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8DDE1721-F6D7-76BF-0674-B02AC66C6FEE}"/>
              </a:ext>
            </a:extLst>
          </p:cNvPr>
          <p:cNvSpPr txBox="1"/>
          <p:nvPr/>
        </p:nvSpPr>
        <p:spPr>
          <a:xfrm>
            <a:off x="3192570" y="250638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E1D2BD0D-8AA3-DD8F-C6FA-C38D1803F350}"/>
              </a:ext>
            </a:extLst>
          </p:cNvPr>
          <p:cNvSpPr txBox="1"/>
          <p:nvPr/>
        </p:nvSpPr>
        <p:spPr>
          <a:xfrm>
            <a:off x="3192569" y="322786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0" name="Tekstfelt 9">
            <a:extLst>
              <a:ext uri="{FF2B5EF4-FFF2-40B4-BE49-F238E27FC236}">
                <a16:creationId xmlns:a16="http://schemas.microsoft.com/office/drawing/2014/main" id="{53F748B7-9A01-2A3A-F91F-F2D005511219}"/>
              </a:ext>
            </a:extLst>
          </p:cNvPr>
          <p:cNvSpPr txBox="1"/>
          <p:nvPr/>
        </p:nvSpPr>
        <p:spPr>
          <a:xfrm>
            <a:off x="9153418" y="2330488"/>
            <a:ext cx="2834226"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Hvorfor er der lovet en hjerterfarve?</a:t>
            </a:r>
          </a:p>
        </p:txBody>
      </p:sp>
      <p:cxnSp>
        <p:nvCxnSpPr>
          <p:cNvPr id="13" name="Lige pilforbindelse 12">
            <a:extLst>
              <a:ext uri="{FF2B5EF4-FFF2-40B4-BE49-F238E27FC236}">
                <a16:creationId xmlns:a16="http://schemas.microsoft.com/office/drawing/2014/main" id="{196A4CEA-4D17-D307-A04D-6AE2B3220D84}"/>
              </a:ext>
            </a:extLst>
          </p:cNvPr>
          <p:cNvCxnSpPr/>
          <p:nvPr/>
        </p:nvCxnSpPr>
        <p:spPr>
          <a:xfrm flipH="1">
            <a:off x="4157690" y="3429000"/>
            <a:ext cx="4913157" cy="19269"/>
          </a:xfrm>
          <a:prstGeom prst="straightConnector1">
            <a:avLst/>
          </a:prstGeom>
          <a:ln w="73025">
            <a:tailEnd type="triangle"/>
          </a:ln>
        </p:spPr>
        <p:style>
          <a:lnRef idx="3">
            <a:schemeClr val="accent2"/>
          </a:lnRef>
          <a:fillRef idx="0">
            <a:schemeClr val="accent2"/>
          </a:fillRef>
          <a:effectRef idx="2">
            <a:schemeClr val="accent2"/>
          </a:effectRef>
          <a:fontRef idx="minor">
            <a:schemeClr val="tx1"/>
          </a:fontRef>
        </p:style>
      </p:cxnSp>
      <p:sp>
        <p:nvSpPr>
          <p:cNvPr id="17" name="Tekstfelt 16">
            <a:extLst>
              <a:ext uri="{FF2B5EF4-FFF2-40B4-BE49-F238E27FC236}">
                <a16:creationId xmlns:a16="http://schemas.microsoft.com/office/drawing/2014/main" id="{94F51CCA-BB28-1FBD-972B-90829B1A3EE9}"/>
              </a:ext>
            </a:extLst>
          </p:cNvPr>
          <p:cNvSpPr txBox="1"/>
          <p:nvPr/>
        </p:nvSpPr>
        <p:spPr>
          <a:xfrm>
            <a:off x="9153418" y="4351326"/>
            <a:ext cx="2834226"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Når 2NT IKKE kan være stærk så viser den de to laveste farver? </a:t>
            </a:r>
          </a:p>
        </p:txBody>
      </p:sp>
    </p:spTree>
    <p:extLst>
      <p:ext uri="{BB962C8B-B14F-4D97-AF65-F5344CB8AC3E}">
        <p14:creationId xmlns:p14="http://schemas.microsoft.com/office/powerpoint/2010/main" val="413745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ppt_x"/>
                                          </p:val>
                                        </p:tav>
                                        <p:tav tm="100000">
                                          <p:val>
                                            <p:strVal val="#ppt_x"/>
                                          </p:val>
                                        </p:tav>
                                      </p:tavLst>
                                    </p:anim>
                                    <p:anim calcmode="lin" valueType="num">
                                      <p:cBhvr additive="base">
                                        <p:cTn id="6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anim calcmode="lin" valueType="num">
                                      <p:cBhvr additive="base">
                                        <p:cTn id="71" dur="500" fill="hold"/>
                                        <p:tgtEl>
                                          <p:spTgt spid="17"/>
                                        </p:tgtEl>
                                        <p:attrNameLst>
                                          <p:attrName>ppt_x</p:attrName>
                                        </p:attrNameLst>
                                      </p:cBhvr>
                                      <p:tavLst>
                                        <p:tav tm="0">
                                          <p:val>
                                            <p:strVal val="#ppt_x"/>
                                          </p:val>
                                        </p:tav>
                                        <p:tav tm="100000">
                                          <p:val>
                                            <p:strVal val="#ppt_x"/>
                                          </p:val>
                                        </p:tav>
                                      </p:tavLst>
                                    </p:anim>
                                    <p:anim calcmode="lin" valueType="num">
                                      <p:cBhvr additive="base">
                                        <p:cTn id="7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4" grpId="0" animBg="1"/>
      <p:bldP spid="15" grpId="0" animBg="1"/>
      <p:bldP spid="16" grpId="0" animBg="1"/>
      <p:bldP spid="8" grpId="0" animBg="1"/>
      <p:bldP spid="19" grpId="0" animBg="1"/>
      <p:bldP spid="5" grpId="0" animBg="1"/>
      <p:bldP spid="7" grpId="0" animBg="1"/>
      <p:bldP spid="10" grpId="0" animBg="1"/>
      <p:bldP spid="1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b="1" dirty="0"/>
              <a:t>ØVELSER</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473940" y="258812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1716157" y="4085990"/>
            <a:ext cx="8266043"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sidder VEST ♠︎ K764</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B3</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DB10 </a:t>
            </a:r>
            <a:r>
              <a:rPr lang="da-DK" sz="2800" b="1" dirty="0">
                <a:solidFill>
                  <a:srgbClr val="00B05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KD53</a:t>
            </a:r>
          </a:p>
          <a:p>
            <a:r>
              <a:rPr lang="da-DK" sz="2800" b="1" dirty="0">
                <a:latin typeface="Arial" panose="020B0604020202020204" pitchFamily="34" charset="0"/>
                <a:cs typeface="Arial" panose="020B0604020202020204" pitchFamily="34" charset="0"/>
              </a:rPr>
              <a:t>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35224" y="259070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41047D41-236B-9190-805C-8C473D3782BB}"/>
              </a:ext>
            </a:extLst>
          </p:cNvPr>
          <p:cNvSpPr txBox="1"/>
          <p:nvPr/>
        </p:nvSpPr>
        <p:spPr>
          <a:xfrm>
            <a:off x="5018869" y="258812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9785B23E-78EF-B1C1-FDAB-083D73C0B4ED}"/>
              </a:ext>
            </a:extLst>
          </p:cNvPr>
          <p:cNvSpPr txBox="1"/>
          <p:nvPr/>
        </p:nvSpPr>
        <p:spPr>
          <a:xfrm>
            <a:off x="6963484" y="258812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E82DA731-F41A-1BCB-DC43-76F93B83E275}"/>
              </a:ext>
            </a:extLst>
          </p:cNvPr>
          <p:cNvSpPr txBox="1"/>
          <p:nvPr/>
        </p:nvSpPr>
        <p:spPr>
          <a:xfrm>
            <a:off x="6963484" y="258812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178260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8" grpId="0" animBg="1"/>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b="1" dirty="0"/>
              <a:t>ØVELSER</a:t>
            </a:r>
            <a:endParaRPr lang="da-DK"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90452" y="246820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1943794" y="4408247"/>
            <a:ext cx="7717508"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Du sidder VEST med: ♠︎ K76</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B3</a:t>
            </a:r>
            <a:r>
              <a:rPr lang="da-DK" sz="2400" b="1" dirty="0">
                <a:solidFill>
                  <a:srgbClr val="FFC00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DB105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KD5</a:t>
            </a:r>
          </a:p>
          <a:p>
            <a:r>
              <a:rPr lang="da-DK" sz="2400" b="1" dirty="0">
                <a:latin typeface="Arial" panose="020B0604020202020204" pitchFamily="34" charset="0"/>
                <a:cs typeface="Arial" panose="020B0604020202020204" pitchFamily="34" charset="0"/>
              </a:rPr>
              <a:t>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66697" y="248711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5" name="Tekstfelt 4">
            <a:extLst>
              <a:ext uri="{FF2B5EF4-FFF2-40B4-BE49-F238E27FC236}">
                <a16:creationId xmlns:a16="http://schemas.microsoft.com/office/drawing/2014/main" id="{CC7290C3-3B39-7341-35CD-B21047DAE623}"/>
              </a:ext>
            </a:extLst>
          </p:cNvPr>
          <p:cNvSpPr txBox="1"/>
          <p:nvPr/>
        </p:nvSpPr>
        <p:spPr>
          <a:xfrm>
            <a:off x="5141773" y="246820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889134A0-547A-F154-8697-79F51490FB21}"/>
              </a:ext>
            </a:extLst>
          </p:cNvPr>
          <p:cNvSpPr txBox="1"/>
          <p:nvPr/>
        </p:nvSpPr>
        <p:spPr>
          <a:xfrm>
            <a:off x="7016849" y="248711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432D0FAA-1A01-0377-5A5A-0D2102740D1E}"/>
              </a:ext>
            </a:extLst>
          </p:cNvPr>
          <p:cNvSpPr txBox="1"/>
          <p:nvPr/>
        </p:nvSpPr>
        <p:spPr>
          <a:xfrm>
            <a:off x="7016849" y="2481660"/>
            <a:ext cx="738879" cy="461665"/>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59446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5" grpId="0" animBg="1"/>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b="1" dirty="0"/>
              <a:t>ØVELSER</a:t>
            </a:r>
            <a:endParaRPr lang="da-DK"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57922" y="250758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821778" y="3880730"/>
            <a:ext cx="694391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Du sidder VEST  ♠︎ K764</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B3</a:t>
            </a:r>
            <a:r>
              <a:rPr lang="da-DK" sz="2400" b="1" dirty="0">
                <a:solidFill>
                  <a:srgbClr val="FFC00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DB105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D532</a:t>
            </a:r>
          </a:p>
          <a:p>
            <a:r>
              <a:rPr lang="da-DK" sz="2400" b="1" dirty="0">
                <a:latin typeface="Arial" panose="020B0604020202020204" pitchFamily="34" charset="0"/>
                <a:cs typeface="Arial" panose="020B0604020202020204" pitchFamily="34" charset="0"/>
              </a:rPr>
              <a:t>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07484" y="250758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5" name="Tekstfelt 4">
            <a:extLst>
              <a:ext uri="{FF2B5EF4-FFF2-40B4-BE49-F238E27FC236}">
                <a16:creationId xmlns:a16="http://schemas.microsoft.com/office/drawing/2014/main" id="{CC7290C3-3B39-7341-35CD-B21047DAE623}"/>
              </a:ext>
            </a:extLst>
          </p:cNvPr>
          <p:cNvSpPr txBox="1"/>
          <p:nvPr/>
        </p:nvSpPr>
        <p:spPr>
          <a:xfrm>
            <a:off x="5062175" y="251560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C28253BE-D4B8-D22C-47ED-D4F2FF9ECCFA}"/>
              </a:ext>
            </a:extLst>
          </p:cNvPr>
          <p:cNvSpPr txBox="1"/>
          <p:nvPr/>
        </p:nvSpPr>
        <p:spPr>
          <a:xfrm>
            <a:off x="8057553" y="2192441"/>
            <a:ext cx="4025590"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Jeg anbefaler at man ikke springer/overmelder på en jævn hånd med otte eller flere tabere!</a:t>
            </a:r>
          </a:p>
        </p:txBody>
      </p:sp>
      <p:sp>
        <p:nvSpPr>
          <p:cNvPr id="8" name="Tekstfelt 7">
            <a:extLst>
              <a:ext uri="{FF2B5EF4-FFF2-40B4-BE49-F238E27FC236}">
                <a16:creationId xmlns:a16="http://schemas.microsoft.com/office/drawing/2014/main" id="{E274A4B0-14B1-60A9-4FAE-1E4DA2C1A6C7}"/>
              </a:ext>
            </a:extLst>
          </p:cNvPr>
          <p:cNvSpPr txBox="1"/>
          <p:nvPr/>
        </p:nvSpPr>
        <p:spPr>
          <a:xfrm>
            <a:off x="8057553" y="4190923"/>
            <a:ext cx="4025590" cy="163121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Eneste undtagelse</a:t>
            </a:r>
          </a:p>
          <a:p>
            <a:r>
              <a:rPr lang="da-DK" sz="2000" b="1" dirty="0">
                <a:latin typeface="Arial" panose="020B0604020202020204" pitchFamily="34" charset="0"/>
                <a:cs typeface="Arial" panose="020B0604020202020204" pitchFamily="34" charset="0"/>
              </a:rPr>
              <a:t>♠︎ E10764</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32</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E105 ♣︎ K53 </a:t>
            </a:r>
          </a:p>
          <a:p>
            <a:r>
              <a:rPr lang="da-DK" sz="2000" b="1" dirty="0">
                <a:latin typeface="Arial" panose="020B0604020202020204" pitchFamily="34" charset="0"/>
                <a:cs typeface="Arial" panose="020B0604020202020204" pitchFamily="34" charset="0"/>
              </a:rPr>
              <a:t>her må der springes – men hvorfor?</a:t>
            </a:r>
          </a:p>
          <a:p>
            <a:r>
              <a:rPr lang="da-DK" sz="2000" b="1" dirty="0">
                <a:latin typeface="Arial" panose="020B0604020202020204" pitchFamily="34" charset="0"/>
                <a:cs typeface="Arial" panose="020B0604020202020204" pitchFamily="34" charset="0"/>
              </a:rPr>
              <a:t> </a:t>
            </a:r>
          </a:p>
        </p:txBody>
      </p:sp>
      <p:sp>
        <p:nvSpPr>
          <p:cNvPr id="10" name="Tekstfelt 9">
            <a:extLst>
              <a:ext uri="{FF2B5EF4-FFF2-40B4-BE49-F238E27FC236}">
                <a16:creationId xmlns:a16="http://schemas.microsoft.com/office/drawing/2014/main" id="{E819E9B1-814F-37F2-4B41-56661CDC0575}"/>
              </a:ext>
            </a:extLst>
          </p:cNvPr>
          <p:cNvSpPr txBox="1"/>
          <p:nvPr/>
        </p:nvSpPr>
        <p:spPr>
          <a:xfrm>
            <a:off x="6941046" y="250757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432D0FAA-1A01-0377-5A5A-0D2102740D1E}"/>
              </a:ext>
            </a:extLst>
          </p:cNvPr>
          <p:cNvSpPr txBox="1"/>
          <p:nvPr/>
        </p:nvSpPr>
        <p:spPr>
          <a:xfrm>
            <a:off x="6941046" y="25156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63974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5" grpId="0" animBg="1"/>
      <p:bldP spid="6" grpId="0" animBg="1"/>
      <p:bldP spid="8" grpId="0" animBg="1"/>
      <p:bldP spid="10"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C30D3D-D891-0A28-FB72-4774D692E70A}"/>
              </a:ext>
            </a:extLst>
          </p:cNvPr>
          <p:cNvSpPr>
            <a:spLocks noGrp="1"/>
          </p:cNvSpPr>
          <p:nvPr>
            <p:ph type="title"/>
          </p:nvPr>
        </p:nvSpPr>
        <p:spPr>
          <a:xfrm>
            <a:off x="1451579" y="804520"/>
            <a:ext cx="9603275" cy="969852"/>
          </a:xfrm>
        </p:spPr>
        <p:txBody>
          <a:bodyPr>
            <a:noAutofit/>
          </a:bodyPr>
          <a:lstStyle/>
          <a:p>
            <a:r>
              <a:rPr lang="da-DK" sz="2400" b="1" dirty="0"/>
              <a:t>I DAG ER VI I KORTVURDERING OG I GRUNDSYSTEMET</a:t>
            </a:r>
          </a:p>
        </p:txBody>
      </p:sp>
      <p:sp>
        <p:nvSpPr>
          <p:cNvPr id="3" name="Pladsholder til indhold 2">
            <a:extLst>
              <a:ext uri="{FF2B5EF4-FFF2-40B4-BE49-F238E27FC236}">
                <a16:creationId xmlns:a16="http://schemas.microsoft.com/office/drawing/2014/main" id="{F09C611F-459D-71B4-2960-D66826447E13}"/>
              </a:ext>
            </a:extLst>
          </p:cNvPr>
          <p:cNvSpPr>
            <a:spLocks noGrp="1"/>
          </p:cNvSpPr>
          <p:nvPr>
            <p:ph idx="1"/>
          </p:nvPr>
        </p:nvSpPr>
        <p:spPr/>
        <p:txBody>
          <a:bodyPr/>
          <a:lstStyle/>
          <a:p>
            <a:pPr>
              <a:buFontTx/>
              <a:buChar char="-"/>
            </a:pPr>
            <a:r>
              <a:rPr lang="da-DK" b="1" dirty="0"/>
              <a:t>INGEN KONVENTIONER</a:t>
            </a:r>
          </a:p>
          <a:p>
            <a:pPr>
              <a:buFontTx/>
              <a:buChar char="-"/>
            </a:pPr>
            <a:endParaRPr lang="da-DK" b="1" dirty="0"/>
          </a:p>
          <a:p>
            <a:pPr>
              <a:buFontTx/>
              <a:buChar char="-"/>
            </a:pPr>
            <a:r>
              <a:rPr lang="da-DK" b="1" dirty="0"/>
              <a:t>ALENE KORTVURDERING OG MELDETEKNIK DER INVOLVERER DET LILLE RØDE SKILT I VORES MELDEKASSE</a:t>
            </a:r>
          </a:p>
          <a:p>
            <a:pPr>
              <a:buFontTx/>
              <a:buChar char="-"/>
            </a:pPr>
            <a:endParaRPr lang="da-DK" b="1" dirty="0"/>
          </a:p>
          <a:p>
            <a:pPr>
              <a:buFontTx/>
              <a:buChar char="-"/>
            </a:pPr>
            <a:r>
              <a:rPr lang="da-DK" b="1" dirty="0"/>
              <a:t>DOG KRYDRET MED LIDT SPILFØRING OG MODSPIL VED SPILBORDET</a:t>
            </a:r>
          </a:p>
        </p:txBody>
      </p:sp>
    </p:spTree>
    <p:extLst>
      <p:ext uri="{BB962C8B-B14F-4D97-AF65-F5344CB8AC3E}">
        <p14:creationId xmlns:p14="http://schemas.microsoft.com/office/powerpoint/2010/main" val="273980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b="1" dirty="0"/>
              <a:t>ØVELSER</a:t>
            </a:r>
            <a:endParaRPr lang="da-DK"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90453" y="248730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1724975" y="4722822"/>
            <a:ext cx="694391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Du sidder VEST ♠︎ KB764</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B3</a:t>
            </a:r>
            <a:r>
              <a:rPr lang="da-DK" sz="2400" b="1" dirty="0">
                <a:solidFill>
                  <a:srgbClr val="FFC00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DB105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D532 </a:t>
            </a:r>
          </a:p>
          <a:p>
            <a:endParaRPr lang="da-DK" sz="2400" b="1" dirty="0">
              <a:latin typeface="Arial" panose="020B0604020202020204" pitchFamily="34" charset="0"/>
              <a:cs typeface="Arial" panose="020B0604020202020204" pitchFamily="34" charset="0"/>
            </a:endParaRPr>
          </a:p>
        </p:txBody>
      </p:sp>
      <p:sp>
        <p:nvSpPr>
          <p:cNvPr id="15" name="Tekstfelt 14">
            <a:extLst>
              <a:ext uri="{FF2B5EF4-FFF2-40B4-BE49-F238E27FC236}">
                <a16:creationId xmlns:a16="http://schemas.microsoft.com/office/drawing/2014/main" id="{BF47BBF1-05B2-7F93-708A-278D00DD836E}"/>
              </a:ext>
            </a:extLst>
          </p:cNvPr>
          <p:cNvSpPr txBox="1"/>
          <p:nvPr/>
        </p:nvSpPr>
        <p:spPr>
          <a:xfrm>
            <a:off x="3266698" y="248730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5" name="Tekstfelt 4">
            <a:extLst>
              <a:ext uri="{FF2B5EF4-FFF2-40B4-BE49-F238E27FC236}">
                <a16:creationId xmlns:a16="http://schemas.microsoft.com/office/drawing/2014/main" id="{CC7290C3-3B39-7341-35CD-B21047DAE623}"/>
              </a:ext>
            </a:extLst>
          </p:cNvPr>
          <p:cNvSpPr txBox="1"/>
          <p:nvPr/>
        </p:nvSpPr>
        <p:spPr>
          <a:xfrm>
            <a:off x="5062410" y="248730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EC106AEA-BA64-B353-3406-6F421D13D6CD}"/>
              </a:ext>
            </a:extLst>
          </p:cNvPr>
          <p:cNvSpPr txBox="1"/>
          <p:nvPr/>
        </p:nvSpPr>
        <p:spPr>
          <a:xfrm>
            <a:off x="7966630" y="2280443"/>
            <a:ext cx="4025590"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spring med en 5+ farve og otte tabere</a:t>
            </a:r>
          </a:p>
        </p:txBody>
      </p:sp>
      <p:sp>
        <p:nvSpPr>
          <p:cNvPr id="8" name="Tekstfelt 7">
            <a:extLst>
              <a:ext uri="{FF2B5EF4-FFF2-40B4-BE49-F238E27FC236}">
                <a16:creationId xmlns:a16="http://schemas.microsoft.com/office/drawing/2014/main" id="{78F3555E-7DE2-1913-735C-470F586127B7}"/>
              </a:ext>
            </a:extLst>
          </p:cNvPr>
          <p:cNvSpPr txBox="1"/>
          <p:nvPr/>
        </p:nvSpPr>
        <p:spPr>
          <a:xfrm>
            <a:off x="6858122" y="246511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432D0FAA-1A01-0377-5A5A-0D2102740D1E}"/>
              </a:ext>
            </a:extLst>
          </p:cNvPr>
          <p:cNvSpPr txBox="1"/>
          <p:nvPr/>
        </p:nvSpPr>
        <p:spPr>
          <a:xfrm>
            <a:off x="6858122" y="24709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85178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5" grpId="0" animBg="1"/>
      <p:bldP spid="6" grpId="0" animBg="1"/>
      <p:bldP spid="8"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a:bodyPr>
          <a:lstStyle/>
          <a:p>
            <a:r>
              <a:rPr lang="da-DK" b="1" dirty="0"/>
              <a:t>ØVELSER</a:t>
            </a:r>
            <a:endParaRPr lang="da-DK"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82208" y="252876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827315" y="5032845"/>
            <a:ext cx="8001000"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Du sidder VEST med: ♠︎ KB764</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32 </a:t>
            </a:r>
            <a:r>
              <a:rPr lang="da-DK" sz="2400" b="1" dirty="0">
                <a:solidFill>
                  <a:srgbClr val="FFC00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KD105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DB53</a:t>
            </a:r>
          </a:p>
          <a:p>
            <a:r>
              <a:rPr lang="da-DK" sz="2400" b="1" dirty="0">
                <a:latin typeface="Arial" panose="020B0604020202020204" pitchFamily="34" charset="0"/>
                <a:cs typeface="Arial" panose="020B0604020202020204" pitchFamily="34" charset="0"/>
              </a:rPr>
              <a:t>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35224" y="252876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5" name="Tekstfelt 4">
            <a:extLst>
              <a:ext uri="{FF2B5EF4-FFF2-40B4-BE49-F238E27FC236}">
                <a16:creationId xmlns:a16="http://schemas.microsoft.com/office/drawing/2014/main" id="{CC7290C3-3B39-7341-35CD-B21047DAE623}"/>
              </a:ext>
            </a:extLst>
          </p:cNvPr>
          <p:cNvSpPr txBox="1"/>
          <p:nvPr/>
        </p:nvSpPr>
        <p:spPr>
          <a:xfrm>
            <a:off x="5122583" y="251501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EC106AEA-BA64-B353-3406-6F421D13D6CD}"/>
              </a:ext>
            </a:extLst>
          </p:cNvPr>
          <p:cNvSpPr txBox="1"/>
          <p:nvPr/>
        </p:nvSpPr>
        <p:spPr>
          <a:xfrm>
            <a:off x="8080235" y="2279617"/>
            <a:ext cx="402559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spring til 3 trinnet – eller udgang med en 5+ farve og 7 tabere</a:t>
            </a:r>
          </a:p>
        </p:txBody>
      </p:sp>
      <p:sp>
        <p:nvSpPr>
          <p:cNvPr id="8" name="Tekstfelt 7">
            <a:extLst>
              <a:ext uri="{FF2B5EF4-FFF2-40B4-BE49-F238E27FC236}">
                <a16:creationId xmlns:a16="http://schemas.microsoft.com/office/drawing/2014/main" id="{881E66AF-6BEF-05AF-66A7-F98B5C1042F2}"/>
              </a:ext>
            </a:extLst>
          </p:cNvPr>
          <p:cNvSpPr txBox="1"/>
          <p:nvPr/>
        </p:nvSpPr>
        <p:spPr>
          <a:xfrm>
            <a:off x="7009942" y="250091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432D0FAA-1A01-0377-5A5A-0D2102740D1E}"/>
              </a:ext>
            </a:extLst>
          </p:cNvPr>
          <p:cNvSpPr txBox="1"/>
          <p:nvPr/>
        </p:nvSpPr>
        <p:spPr>
          <a:xfrm>
            <a:off x="7009942" y="250090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233509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5" grpId="0" animBg="1"/>
      <p:bldP spid="6" grpId="0" animBg="1"/>
      <p:bldP spid="8"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E495D1-84FD-E249-2F44-D2C4EDC67585}"/>
              </a:ext>
            </a:extLst>
          </p:cNvPr>
          <p:cNvSpPr>
            <a:spLocks noGrp="1"/>
          </p:cNvSpPr>
          <p:nvPr>
            <p:ph type="title"/>
          </p:nvPr>
        </p:nvSpPr>
        <p:spPr/>
        <p:txBody>
          <a:bodyPr/>
          <a:lstStyle/>
          <a:p>
            <a:r>
              <a:rPr lang="da-DK" b="1" dirty="0"/>
              <a:t>Spørgsmål til oplysningsdoblingen?</a:t>
            </a:r>
          </a:p>
        </p:txBody>
      </p:sp>
      <p:sp>
        <p:nvSpPr>
          <p:cNvPr id="3" name="Pladsholder til indhold 2">
            <a:extLst>
              <a:ext uri="{FF2B5EF4-FFF2-40B4-BE49-F238E27FC236}">
                <a16:creationId xmlns:a16="http://schemas.microsoft.com/office/drawing/2014/main" id="{FB8182D9-DB3E-8B35-8344-BED781E888B4}"/>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295656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9D6D8-C8D2-89D8-A40A-7BDE121032C2}"/>
              </a:ext>
            </a:extLst>
          </p:cNvPr>
          <p:cNvSpPr>
            <a:spLocks noGrp="1"/>
          </p:cNvSpPr>
          <p:nvPr>
            <p:ph type="title"/>
          </p:nvPr>
        </p:nvSpPr>
        <p:spPr/>
        <p:txBody>
          <a:bodyPr/>
          <a:lstStyle/>
          <a:p>
            <a:r>
              <a:rPr lang="da-DK" b="1" dirty="0"/>
              <a:t>Gentagen oplysningsdobling</a:t>
            </a:r>
          </a:p>
        </p:txBody>
      </p:sp>
      <p:sp>
        <p:nvSpPr>
          <p:cNvPr id="3" name="Pladsholder til indhold 2">
            <a:extLst>
              <a:ext uri="{FF2B5EF4-FFF2-40B4-BE49-F238E27FC236}">
                <a16:creationId xmlns:a16="http://schemas.microsoft.com/office/drawing/2014/main" id="{46EA5A7C-C3BA-C0D7-47A7-70BF521F61C2}"/>
              </a:ext>
            </a:extLst>
          </p:cNvPr>
          <p:cNvSpPr>
            <a:spLocks noGrp="1"/>
          </p:cNvSpPr>
          <p:nvPr>
            <p:ph idx="1"/>
          </p:nvPr>
        </p:nvSpPr>
        <p:spPr>
          <a:xfrm>
            <a:off x="1451579" y="2015732"/>
            <a:ext cx="9603275" cy="3960525"/>
          </a:xfrm>
        </p:spPr>
        <p:txBody>
          <a:bodyPr>
            <a:normAutofit fontScale="92500" lnSpcReduction="20000"/>
          </a:bodyPr>
          <a:lstStyle/>
          <a:p>
            <a:pPr marL="0" indent="0">
              <a:buNone/>
            </a:pPr>
            <a:r>
              <a:rPr lang="da-DK" sz="3200" b="1" dirty="0"/>
              <a:t>Viser en hånd med støtte til </a:t>
            </a:r>
            <a:r>
              <a:rPr lang="da-DK" sz="3200" b="1" dirty="0" err="1"/>
              <a:t>umeldte</a:t>
            </a:r>
            <a:r>
              <a:rPr lang="da-DK" sz="3200" b="1" dirty="0"/>
              <a:t> farver og maksimalt 6 tabere</a:t>
            </a:r>
          </a:p>
          <a:p>
            <a:pPr marL="0" indent="0">
              <a:buNone/>
            </a:pPr>
            <a:endParaRPr lang="da-DK" sz="3200" b="1" dirty="0"/>
          </a:p>
          <a:p>
            <a:pPr marL="0" indent="0">
              <a:buNone/>
            </a:pPr>
            <a:r>
              <a:rPr lang="da-DK" sz="3200" b="1" dirty="0"/>
              <a:t>På tretrinnet er der oftest fem tabere – altså en ret spilstærk hånd!</a:t>
            </a:r>
          </a:p>
          <a:p>
            <a:pPr marL="0" indent="0">
              <a:buNone/>
            </a:pPr>
            <a:endParaRPr lang="da-DK" sz="3200" b="1" dirty="0"/>
          </a:p>
          <a:p>
            <a:pPr marL="0" indent="0">
              <a:buNone/>
            </a:pPr>
            <a:r>
              <a:rPr lang="da-DK" sz="3200" b="1" dirty="0"/>
              <a:t>Der er korthed i modstandernes farver</a:t>
            </a:r>
          </a:p>
        </p:txBody>
      </p:sp>
    </p:spTree>
    <p:extLst>
      <p:ext uri="{BB962C8B-B14F-4D97-AF65-F5344CB8AC3E}">
        <p14:creationId xmlns:p14="http://schemas.microsoft.com/office/powerpoint/2010/main" val="589650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Gentagen oplysningsdobling</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b="1" dirty="0"/>
              <a:t> 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451579" y="4621387"/>
            <a:ext cx="652261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ØST med: </a:t>
            </a:r>
          </a:p>
          <a:p>
            <a:r>
              <a:rPr lang="da-DK" sz="3600" b="1" dirty="0">
                <a:latin typeface="Arial" panose="020B0604020202020204" pitchFamily="34" charset="0"/>
                <a:cs typeface="Arial" panose="020B0604020202020204" pitchFamily="34" charset="0"/>
              </a:rPr>
              <a:t>♠︎ DB63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98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K85 </a:t>
            </a:r>
            <a:r>
              <a:rPr lang="da-DK" sz="3600" b="1" dirty="0">
                <a:solidFill>
                  <a:srgbClr val="00B050"/>
                </a:solidFill>
                <a:latin typeface="Arial" panose="020B0604020202020204" pitchFamily="34" charset="0"/>
                <a:cs typeface="Arial" panose="020B0604020202020204" pitchFamily="34" charset="0"/>
              </a:rPr>
              <a:t>♣︎ </a:t>
            </a:r>
            <a:r>
              <a:rPr lang="da-DK" sz="3600" b="1" dirty="0">
                <a:latin typeface="Arial" panose="020B0604020202020204" pitchFamily="34" charset="0"/>
                <a:cs typeface="Arial" panose="020B0604020202020204" pitchFamily="34" charset="0"/>
              </a:rPr>
              <a:t>ED43</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F683EE4B-F386-0978-6A11-3A81B38E9E50}"/>
              </a:ext>
            </a:extLst>
          </p:cNvPr>
          <p:cNvSpPr txBox="1"/>
          <p:nvPr/>
        </p:nvSpPr>
        <p:spPr>
          <a:xfrm>
            <a:off x="1631404" y="3851373"/>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C502505F-AD76-C686-7507-38BA039D216A}"/>
              </a:ext>
            </a:extLst>
          </p:cNvPr>
          <p:cNvSpPr txBox="1"/>
          <p:nvPr/>
        </p:nvSpPr>
        <p:spPr>
          <a:xfrm>
            <a:off x="3276307" y="310536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0" name="Tekstfelt 9">
            <a:extLst>
              <a:ext uri="{FF2B5EF4-FFF2-40B4-BE49-F238E27FC236}">
                <a16:creationId xmlns:a16="http://schemas.microsoft.com/office/drawing/2014/main" id="{00750FDD-205D-62CE-6BB6-9CF2F43D7131}"/>
              </a:ext>
            </a:extLst>
          </p:cNvPr>
          <p:cNvSpPr txBox="1"/>
          <p:nvPr/>
        </p:nvSpPr>
        <p:spPr>
          <a:xfrm>
            <a:off x="5036796" y="309651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5276CF7C-3896-D35D-1A1F-3D9CFE78210A}"/>
              </a:ext>
            </a:extLst>
          </p:cNvPr>
          <p:cNvSpPr txBox="1"/>
          <p:nvPr/>
        </p:nvSpPr>
        <p:spPr>
          <a:xfrm>
            <a:off x="6974857" y="3096512"/>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5" name="Tekstfelt 14">
            <a:extLst>
              <a:ext uri="{FF2B5EF4-FFF2-40B4-BE49-F238E27FC236}">
                <a16:creationId xmlns:a16="http://schemas.microsoft.com/office/drawing/2014/main" id="{0153ABAB-963A-1E45-D56A-A6E4F018D039}"/>
              </a:ext>
            </a:extLst>
          </p:cNvPr>
          <p:cNvSpPr txBox="1"/>
          <p:nvPr/>
        </p:nvSpPr>
        <p:spPr>
          <a:xfrm>
            <a:off x="1451579" y="4624378"/>
            <a:ext cx="652261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ØST med: </a:t>
            </a:r>
          </a:p>
          <a:p>
            <a:r>
              <a:rPr lang="da-DK" sz="3600" b="1" dirty="0">
                <a:latin typeface="Arial" panose="020B0604020202020204" pitchFamily="34" charset="0"/>
                <a:cs typeface="Arial" panose="020B0604020202020204" pitchFamily="34" charset="0"/>
              </a:rPr>
              <a:t>♠︎ KD63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9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KB85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EB103</a:t>
            </a:r>
          </a:p>
        </p:txBody>
      </p:sp>
      <p:sp>
        <p:nvSpPr>
          <p:cNvPr id="12" name="Tekstfelt 11">
            <a:extLst>
              <a:ext uri="{FF2B5EF4-FFF2-40B4-BE49-F238E27FC236}">
                <a16:creationId xmlns:a16="http://schemas.microsoft.com/office/drawing/2014/main" id="{E410B2F0-8EA2-D629-6742-A5C15C1FDC7D}"/>
              </a:ext>
            </a:extLst>
          </p:cNvPr>
          <p:cNvSpPr txBox="1"/>
          <p:nvPr/>
        </p:nvSpPr>
        <p:spPr>
          <a:xfrm>
            <a:off x="3250288" y="385935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B53FBAB0-C411-0B51-BBF8-F0FABEA41713}"/>
              </a:ext>
            </a:extLst>
          </p:cNvPr>
          <p:cNvSpPr txBox="1"/>
          <p:nvPr/>
        </p:nvSpPr>
        <p:spPr>
          <a:xfrm>
            <a:off x="3250288" y="385049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7B54AC78-0DEC-6824-D77E-B92A90B24058}"/>
              </a:ext>
            </a:extLst>
          </p:cNvPr>
          <p:cNvSpPr txBox="1"/>
          <p:nvPr/>
        </p:nvSpPr>
        <p:spPr>
          <a:xfrm>
            <a:off x="3250287" y="386234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557094A7-75A2-DF97-E677-B9D81EC62D5E}"/>
              </a:ext>
            </a:extLst>
          </p:cNvPr>
          <p:cNvSpPr txBox="1"/>
          <p:nvPr/>
        </p:nvSpPr>
        <p:spPr>
          <a:xfrm>
            <a:off x="3250286" y="385935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7" name="Tekstfelt 16">
            <a:extLst>
              <a:ext uri="{FF2B5EF4-FFF2-40B4-BE49-F238E27FC236}">
                <a16:creationId xmlns:a16="http://schemas.microsoft.com/office/drawing/2014/main" id="{9C8A1586-3513-1223-6888-6415A558325F}"/>
              </a:ext>
            </a:extLst>
          </p:cNvPr>
          <p:cNvSpPr txBox="1"/>
          <p:nvPr/>
        </p:nvSpPr>
        <p:spPr>
          <a:xfrm>
            <a:off x="9333172" y="4621386"/>
            <a:ext cx="2456057"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Hvad melder du med denne hånd?</a:t>
            </a:r>
          </a:p>
        </p:txBody>
      </p:sp>
      <p:cxnSp>
        <p:nvCxnSpPr>
          <p:cNvPr id="19" name="Lige pilforbindelse 18">
            <a:extLst>
              <a:ext uri="{FF2B5EF4-FFF2-40B4-BE49-F238E27FC236}">
                <a16:creationId xmlns:a16="http://schemas.microsoft.com/office/drawing/2014/main" id="{50432A00-7BBE-7750-3D9C-427301CBE65B}"/>
              </a:ext>
            </a:extLst>
          </p:cNvPr>
          <p:cNvCxnSpPr/>
          <p:nvPr/>
        </p:nvCxnSpPr>
        <p:spPr>
          <a:xfrm flipH="1">
            <a:off x="8066315" y="5221550"/>
            <a:ext cx="1186543" cy="0"/>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sp>
        <p:nvSpPr>
          <p:cNvPr id="20" name="Tekstfelt 19">
            <a:extLst>
              <a:ext uri="{FF2B5EF4-FFF2-40B4-BE49-F238E27FC236}">
                <a16:creationId xmlns:a16="http://schemas.microsoft.com/office/drawing/2014/main" id="{C99C4864-11C7-1296-998F-9C2EE0215F4C}"/>
              </a:ext>
            </a:extLst>
          </p:cNvPr>
          <p:cNvSpPr txBox="1"/>
          <p:nvPr/>
        </p:nvSpPr>
        <p:spPr>
          <a:xfrm>
            <a:off x="5036795" y="3858542"/>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1" name="Tekstfelt 20">
            <a:extLst>
              <a:ext uri="{FF2B5EF4-FFF2-40B4-BE49-F238E27FC236}">
                <a16:creationId xmlns:a16="http://schemas.microsoft.com/office/drawing/2014/main" id="{94E0A928-AE74-BE63-10F8-012FD9084E88}"/>
              </a:ext>
            </a:extLst>
          </p:cNvPr>
          <p:cNvSpPr txBox="1"/>
          <p:nvPr/>
        </p:nvSpPr>
        <p:spPr>
          <a:xfrm>
            <a:off x="6974856" y="3866526"/>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00B050"/>
              </a:solidFill>
              <a:ea typeface="Apple Symbols" panose="02000000000000000000" pitchFamily="2" charset="-79"/>
              <a:cs typeface="Apple Symbols" panose="02000000000000000000" pitchFamily="2" charset="-79"/>
            </a:endParaRPr>
          </a:p>
        </p:txBody>
      </p:sp>
      <p:sp>
        <p:nvSpPr>
          <p:cNvPr id="22" name="Tekstfelt 21">
            <a:extLst>
              <a:ext uri="{FF2B5EF4-FFF2-40B4-BE49-F238E27FC236}">
                <a16:creationId xmlns:a16="http://schemas.microsoft.com/office/drawing/2014/main" id="{9F0C7544-3002-1F54-2374-E28C57695FDF}"/>
              </a:ext>
            </a:extLst>
          </p:cNvPr>
          <p:cNvSpPr txBox="1"/>
          <p:nvPr/>
        </p:nvSpPr>
        <p:spPr>
          <a:xfrm>
            <a:off x="9198388" y="2127015"/>
            <a:ext cx="245605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Hvad betyder 2NT her?</a:t>
            </a:r>
          </a:p>
        </p:txBody>
      </p:sp>
      <p:cxnSp>
        <p:nvCxnSpPr>
          <p:cNvPr id="23" name="Lige pilforbindelse 22">
            <a:extLst>
              <a:ext uri="{FF2B5EF4-FFF2-40B4-BE49-F238E27FC236}">
                <a16:creationId xmlns:a16="http://schemas.microsoft.com/office/drawing/2014/main" id="{534773FA-CC3F-DDEE-464F-50A3723A4C96}"/>
              </a:ext>
            </a:extLst>
          </p:cNvPr>
          <p:cNvCxnSpPr>
            <a:cxnSpLocks/>
          </p:cNvCxnSpPr>
          <p:nvPr/>
        </p:nvCxnSpPr>
        <p:spPr>
          <a:xfrm flipH="1">
            <a:off x="7859486" y="2943533"/>
            <a:ext cx="1301246" cy="1145841"/>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9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1000" fill="hold"/>
                                        <p:tgtEl>
                                          <p:spTgt spid="19"/>
                                        </p:tgtEl>
                                        <p:attrNameLst>
                                          <p:attrName>ppt_w</p:attrName>
                                        </p:attrNameLst>
                                      </p:cBhvr>
                                      <p:tavLst>
                                        <p:tav tm="0">
                                          <p:val>
                                            <p:strVal val="#ppt_w*0.70"/>
                                          </p:val>
                                        </p:tav>
                                        <p:tav tm="100000">
                                          <p:val>
                                            <p:strVal val="#ppt_w"/>
                                          </p:val>
                                        </p:tav>
                                      </p:tavLst>
                                    </p:anim>
                                    <p:anim calcmode="lin" valueType="num">
                                      <p:cBhvr>
                                        <p:cTn id="62" dur="1000" fill="hold"/>
                                        <p:tgtEl>
                                          <p:spTgt spid="19"/>
                                        </p:tgtEl>
                                        <p:attrNameLst>
                                          <p:attrName>ppt_h</p:attrName>
                                        </p:attrNameLst>
                                      </p:cBhvr>
                                      <p:tavLst>
                                        <p:tav tm="0">
                                          <p:val>
                                            <p:strVal val="#ppt_h"/>
                                          </p:val>
                                        </p:tav>
                                        <p:tav tm="100000">
                                          <p:val>
                                            <p:strVal val="#ppt_h"/>
                                          </p:val>
                                        </p:tav>
                                      </p:tavLst>
                                    </p:anim>
                                    <p:animEffect transition="in" filter="fade">
                                      <p:cBhvr>
                                        <p:cTn id="63" dur="1000"/>
                                        <p:tgtEl>
                                          <p:spTgt spid="19"/>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1" fill="hold" grpId="1"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heel(1)">
                                      <p:cBhvr>
                                        <p:cTn id="68" dur="20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additive="base">
                                        <p:cTn id="79" dur="500" fill="hold"/>
                                        <p:tgtEl>
                                          <p:spTgt spid="11"/>
                                        </p:tgtEl>
                                        <p:attrNameLst>
                                          <p:attrName>ppt_x</p:attrName>
                                        </p:attrNameLst>
                                      </p:cBhvr>
                                      <p:tavLst>
                                        <p:tav tm="0">
                                          <p:val>
                                            <p:strVal val="#ppt_x"/>
                                          </p:val>
                                        </p:tav>
                                        <p:tav tm="100000">
                                          <p:val>
                                            <p:strVal val="#ppt_x"/>
                                          </p:val>
                                        </p:tav>
                                      </p:tavLst>
                                    </p:anim>
                                    <p:anim calcmode="lin" valueType="num">
                                      <p:cBhvr additive="base">
                                        <p:cTn id="8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nodeType="click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p:cTn id="103" dur="1000" fill="hold"/>
                                        <p:tgtEl>
                                          <p:spTgt spid="23"/>
                                        </p:tgtEl>
                                        <p:attrNameLst>
                                          <p:attrName>ppt_w</p:attrName>
                                        </p:attrNameLst>
                                      </p:cBhvr>
                                      <p:tavLst>
                                        <p:tav tm="0">
                                          <p:val>
                                            <p:strVal val="#ppt_w*0.70"/>
                                          </p:val>
                                        </p:tav>
                                        <p:tav tm="100000">
                                          <p:val>
                                            <p:strVal val="#ppt_w"/>
                                          </p:val>
                                        </p:tav>
                                      </p:tavLst>
                                    </p:anim>
                                    <p:anim calcmode="lin" valueType="num">
                                      <p:cBhvr>
                                        <p:cTn id="104" dur="1000" fill="hold"/>
                                        <p:tgtEl>
                                          <p:spTgt spid="23"/>
                                        </p:tgtEl>
                                        <p:attrNameLst>
                                          <p:attrName>ppt_h</p:attrName>
                                        </p:attrNameLst>
                                      </p:cBhvr>
                                      <p:tavLst>
                                        <p:tav tm="0">
                                          <p:val>
                                            <p:strVal val="#ppt_h"/>
                                          </p:val>
                                        </p:tav>
                                        <p:tav tm="100000">
                                          <p:val>
                                            <p:strVal val="#ppt_h"/>
                                          </p:val>
                                        </p:tav>
                                      </p:tavLst>
                                    </p:anim>
                                    <p:animEffect transition="in" filter="fade">
                                      <p:cBhvr>
                                        <p:cTn id="105"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5" grpId="0" animBg="1"/>
      <p:bldP spid="6" grpId="0" animBg="1"/>
      <p:bldP spid="10" grpId="0" animBg="1"/>
      <p:bldP spid="13" grpId="0" animBg="1"/>
      <p:bldP spid="15" grpId="1" animBg="1"/>
      <p:bldP spid="12" grpId="0" animBg="1"/>
      <p:bldP spid="4" grpId="0" animBg="1"/>
      <p:bldP spid="7" grpId="0" animBg="1"/>
      <p:bldP spid="11" grpId="0" animBg="1"/>
      <p:bldP spid="17" grpId="0" animBg="1"/>
      <p:bldP spid="20" grpId="0" animBg="1"/>
      <p:bldP spid="21" grpId="0" animBg="1"/>
      <p:bldP spid="2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Gentagen oplysningsdobling</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b="1" dirty="0"/>
              <a:t> 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45293" y="4607034"/>
            <a:ext cx="580605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med </a:t>
            </a:r>
          </a:p>
          <a:p>
            <a:r>
              <a:rPr lang="da-DK" sz="3600" b="1" dirty="0">
                <a:latin typeface="Arial" panose="020B0604020202020204" pitchFamily="34" charset="0"/>
                <a:cs typeface="Arial" panose="020B0604020202020204" pitchFamily="34" charset="0"/>
              </a:rPr>
              <a:t>♠︎ DB</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98754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KD85 </a:t>
            </a:r>
            <a:r>
              <a:rPr lang="da-DK" sz="3600" b="1" dirty="0">
                <a:solidFill>
                  <a:srgbClr val="00B050"/>
                </a:solidFill>
                <a:latin typeface="Arial" panose="020B0604020202020204" pitchFamily="34" charset="0"/>
                <a:cs typeface="Arial" panose="020B0604020202020204" pitchFamily="34" charset="0"/>
              </a:rPr>
              <a:t>♣︎ </a:t>
            </a:r>
            <a:r>
              <a:rPr lang="da-DK" sz="3600" b="1" dirty="0">
                <a:latin typeface="Arial" panose="020B0604020202020204" pitchFamily="34" charset="0"/>
                <a:cs typeface="Arial" panose="020B0604020202020204" pitchFamily="34" charset="0"/>
              </a:rPr>
              <a:t>43</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6" name="Tekstfelt 5">
            <a:extLst>
              <a:ext uri="{FF2B5EF4-FFF2-40B4-BE49-F238E27FC236}">
                <a16:creationId xmlns:a16="http://schemas.microsoft.com/office/drawing/2014/main" id="{C502505F-AD76-C686-7507-38BA039D216A}"/>
              </a:ext>
            </a:extLst>
          </p:cNvPr>
          <p:cNvSpPr txBox="1"/>
          <p:nvPr/>
        </p:nvSpPr>
        <p:spPr>
          <a:xfrm>
            <a:off x="3276307" y="310536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Tekstfelt 6">
            <a:extLst>
              <a:ext uri="{FF2B5EF4-FFF2-40B4-BE49-F238E27FC236}">
                <a16:creationId xmlns:a16="http://schemas.microsoft.com/office/drawing/2014/main" id="{7B54AC78-0DEC-6824-D77E-B92A90B24058}"/>
              </a:ext>
            </a:extLst>
          </p:cNvPr>
          <p:cNvSpPr txBox="1"/>
          <p:nvPr/>
        </p:nvSpPr>
        <p:spPr>
          <a:xfrm>
            <a:off x="6974856" y="38691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0" name="Tekstfelt 19">
            <a:extLst>
              <a:ext uri="{FF2B5EF4-FFF2-40B4-BE49-F238E27FC236}">
                <a16:creationId xmlns:a16="http://schemas.microsoft.com/office/drawing/2014/main" id="{C99C4864-11C7-1296-998F-9C2EE0215F4C}"/>
              </a:ext>
            </a:extLst>
          </p:cNvPr>
          <p:cNvSpPr txBox="1"/>
          <p:nvPr/>
        </p:nvSpPr>
        <p:spPr>
          <a:xfrm>
            <a:off x="5036795" y="3858542"/>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2" name="Tekstfelt 21">
            <a:extLst>
              <a:ext uri="{FF2B5EF4-FFF2-40B4-BE49-F238E27FC236}">
                <a16:creationId xmlns:a16="http://schemas.microsoft.com/office/drawing/2014/main" id="{9F0C7544-3002-1F54-2374-E28C57695FDF}"/>
              </a:ext>
            </a:extLst>
          </p:cNvPr>
          <p:cNvSpPr txBox="1"/>
          <p:nvPr/>
        </p:nvSpPr>
        <p:spPr>
          <a:xfrm>
            <a:off x="9198389" y="2127015"/>
            <a:ext cx="140429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Din tur!</a:t>
            </a:r>
          </a:p>
        </p:txBody>
      </p:sp>
      <p:cxnSp>
        <p:nvCxnSpPr>
          <p:cNvPr id="23" name="Lige pilforbindelse 22">
            <a:extLst>
              <a:ext uri="{FF2B5EF4-FFF2-40B4-BE49-F238E27FC236}">
                <a16:creationId xmlns:a16="http://schemas.microsoft.com/office/drawing/2014/main" id="{534773FA-CC3F-DDEE-464F-50A3723A4C96}"/>
              </a:ext>
            </a:extLst>
          </p:cNvPr>
          <p:cNvCxnSpPr>
            <a:cxnSpLocks/>
          </p:cNvCxnSpPr>
          <p:nvPr/>
        </p:nvCxnSpPr>
        <p:spPr>
          <a:xfrm flipH="1">
            <a:off x="7859486" y="2943533"/>
            <a:ext cx="1301246" cy="1145841"/>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sp>
        <p:nvSpPr>
          <p:cNvPr id="14" name="Tekstfelt 13">
            <a:extLst>
              <a:ext uri="{FF2B5EF4-FFF2-40B4-BE49-F238E27FC236}">
                <a16:creationId xmlns:a16="http://schemas.microsoft.com/office/drawing/2014/main" id="{216886E7-BF80-1805-50EB-7250BDD0D6F6}"/>
              </a:ext>
            </a:extLst>
          </p:cNvPr>
          <p:cNvSpPr txBox="1"/>
          <p:nvPr/>
        </p:nvSpPr>
        <p:spPr>
          <a:xfrm>
            <a:off x="5036794" y="310536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6" name="Tekstfelt 15">
            <a:extLst>
              <a:ext uri="{FF2B5EF4-FFF2-40B4-BE49-F238E27FC236}">
                <a16:creationId xmlns:a16="http://schemas.microsoft.com/office/drawing/2014/main" id="{E7761FED-9ED7-CA8D-127D-593E2EF0B906}"/>
              </a:ext>
            </a:extLst>
          </p:cNvPr>
          <p:cNvSpPr txBox="1"/>
          <p:nvPr/>
        </p:nvSpPr>
        <p:spPr>
          <a:xfrm>
            <a:off x="6974856" y="310536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B2FD6D51-074E-7BE1-04D9-0CA8EE057308}"/>
              </a:ext>
            </a:extLst>
          </p:cNvPr>
          <p:cNvSpPr txBox="1"/>
          <p:nvPr/>
        </p:nvSpPr>
        <p:spPr>
          <a:xfrm>
            <a:off x="1631405" y="384115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4" name="Tekstfelt 23">
            <a:extLst>
              <a:ext uri="{FF2B5EF4-FFF2-40B4-BE49-F238E27FC236}">
                <a16:creationId xmlns:a16="http://schemas.microsoft.com/office/drawing/2014/main" id="{5460232A-D2FD-8994-56AF-77602BF2C6B7}"/>
              </a:ext>
            </a:extLst>
          </p:cNvPr>
          <p:cNvSpPr txBox="1"/>
          <p:nvPr/>
        </p:nvSpPr>
        <p:spPr>
          <a:xfrm>
            <a:off x="3264297" y="384115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5" name="Tekstfelt 24">
            <a:extLst>
              <a:ext uri="{FF2B5EF4-FFF2-40B4-BE49-F238E27FC236}">
                <a16:creationId xmlns:a16="http://schemas.microsoft.com/office/drawing/2014/main" id="{DF86A4BD-B193-6C18-4B16-BC7F2379C9CF}"/>
              </a:ext>
            </a:extLst>
          </p:cNvPr>
          <p:cNvSpPr txBox="1"/>
          <p:nvPr/>
        </p:nvSpPr>
        <p:spPr>
          <a:xfrm>
            <a:off x="6974855" y="38691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6" name="Tekstfelt 25">
            <a:extLst>
              <a:ext uri="{FF2B5EF4-FFF2-40B4-BE49-F238E27FC236}">
                <a16:creationId xmlns:a16="http://schemas.microsoft.com/office/drawing/2014/main" id="{9F3D32DF-7FE4-592B-498A-F1697DAD8CEF}"/>
              </a:ext>
            </a:extLst>
          </p:cNvPr>
          <p:cNvSpPr txBox="1"/>
          <p:nvPr/>
        </p:nvSpPr>
        <p:spPr>
          <a:xfrm>
            <a:off x="6240656" y="4607034"/>
            <a:ext cx="580605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havde</a:t>
            </a:r>
          </a:p>
          <a:p>
            <a:r>
              <a:rPr lang="da-DK" sz="3600" b="1" dirty="0">
                <a:latin typeface="Arial" panose="020B0604020202020204" pitchFamily="34" charset="0"/>
                <a:cs typeface="Arial" panose="020B0604020202020204" pitchFamily="34" charset="0"/>
              </a:rPr>
              <a:t>♠︎ E954</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EKB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E932 </a:t>
            </a:r>
            <a:r>
              <a:rPr lang="da-DK" sz="3600" b="1" dirty="0">
                <a:solidFill>
                  <a:srgbClr val="00B050"/>
                </a:solidFill>
                <a:latin typeface="Arial" panose="020B0604020202020204" pitchFamily="34" charset="0"/>
                <a:cs typeface="Arial" panose="020B0604020202020204" pitchFamily="34" charset="0"/>
              </a:rPr>
              <a:t>♣︎ </a:t>
            </a:r>
            <a:r>
              <a:rPr lang="da-DK" sz="3600" b="1" dirty="0">
                <a:latin typeface="Arial" panose="020B0604020202020204" pitchFamily="34" charset="0"/>
                <a:cs typeface="Arial" panose="020B0604020202020204" pitchFamily="34" charset="0"/>
              </a:rPr>
              <a:t>K3</a:t>
            </a:r>
          </a:p>
        </p:txBody>
      </p:sp>
      <p:sp>
        <p:nvSpPr>
          <p:cNvPr id="27" name="Tekstfelt 26">
            <a:extLst>
              <a:ext uri="{FF2B5EF4-FFF2-40B4-BE49-F238E27FC236}">
                <a16:creationId xmlns:a16="http://schemas.microsoft.com/office/drawing/2014/main" id="{37134ECB-A242-CD2B-E136-A890F638CA8F}"/>
              </a:ext>
            </a:extLst>
          </p:cNvPr>
          <p:cNvSpPr txBox="1"/>
          <p:nvPr/>
        </p:nvSpPr>
        <p:spPr>
          <a:xfrm>
            <a:off x="6974854" y="310401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67634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5" presetClass="entr" presetSubtype="0" fill="hold"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1000" fill="hold"/>
                                        <p:tgtEl>
                                          <p:spTgt spid="23"/>
                                        </p:tgtEl>
                                        <p:attrNameLst>
                                          <p:attrName>ppt_w</p:attrName>
                                        </p:attrNameLst>
                                      </p:cBhvr>
                                      <p:tavLst>
                                        <p:tav tm="0">
                                          <p:val>
                                            <p:strVal val="#ppt_w*0.70"/>
                                          </p:val>
                                        </p:tav>
                                        <p:tav tm="100000">
                                          <p:val>
                                            <p:strVal val="#ppt_w"/>
                                          </p:val>
                                        </p:tav>
                                      </p:tavLst>
                                    </p:anim>
                                    <p:anim calcmode="lin" valueType="num">
                                      <p:cBhvr>
                                        <p:cTn id="74" dur="1000" fill="hold"/>
                                        <p:tgtEl>
                                          <p:spTgt spid="23"/>
                                        </p:tgtEl>
                                        <p:attrNameLst>
                                          <p:attrName>ppt_h</p:attrName>
                                        </p:attrNameLst>
                                      </p:cBhvr>
                                      <p:tavLst>
                                        <p:tav tm="0">
                                          <p:val>
                                            <p:strVal val="#ppt_h"/>
                                          </p:val>
                                        </p:tav>
                                        <p:tav tm="100000">
                                          <p:val>
                                            <p:strVal val="#ppt_h"/>
                                          </p:val>
                                        </p:tav>
                                      </p:tavLst>
                                    </p:anim>
                                    <p:animEffect transition="in" filter="fade">
                                      <p:cBhvr>
                                        <p:cTn id="75" dur="10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additive="base">
                                        <p:cTn id="80" dur="500" fill="hold"/>
                                        <p:tgtEl>
                                          <p:spTgt spid="25"/>
                                        </p:tgtEl>
                                        <p:attrNameLst>
                                          <p:attrName>ppt_x</p:attrName>
                                        </p:attrNameLst>
                                      </p:cBhvr>
                                      <p:tavLst>
                                        <p:tav tm="0">
                                          <p:val>
                                            <p:strVal val="#ppt_x"/>
                                          </p:val>
                                        </p:tav>
                                        <p:tav tm="100000">
                                          <p:val>
                                            <p:strVal val="#ppt_x"/>
                                          </p:val>
                                        </p:tav>
                                      </p:tavLst>
                                    </p:anim>
                                    <p:anim calcmode="lin" valueType="num">
                                      <p:cBhvr additive="base">
                                        <p:cTn id="81"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 calcmode="lin" valueType="num">
                                      <p:cBhvr additive="base">
                                        <p:cTn id="86" dur="500" fill="hold"/>
                                        <p:tgtEl>
                                          <p:spTgt spid="26"/>
                                        </p:tgtEl>
                                        <p:attrNameLst>
                                          <p:attrName>ppt_x</p:attrName>
                                        </p:attrNameLst>
                                      </p:cBhvr>
                                      <p:tavLst>
                                        <p:tav tm="0">
                                          <p:val>
                                            <p:strVal val="#ppt_x"/>
                                          </p:val>
                                        </p:tav>
                                        <p:tav tm="100000">
                                          <p:val>
                                            <p:strVal val="#ppt_x"/>
                                          </p:val>
                                        </p:tav>
                                      </p:tavLst>
                                    </p:anim>
                                    <p:anim calcmode="lin" valueType="num">
                                      <p:cBhvr additive="base">
                                        <p:cTn id="87"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6" grpId="0" animBg="1"/>
      <p:bldP spid="7" grpId="0" animBg="1"/>
      <p:bldP spid="20" grpId="0" animBg="1"/>
      <p:bldP spid="22" grpId="0" animBg="1"/>
      <p:bldP spid="14" grpId="0" animBg="1"/>
      <p:bldP spid="16" grpId="0" animBg="1"/>
      <p:bldP spid="18" grpId="0" animBg="1"/>
      <p:bldP spid="24" grpId="0" animBg="1"/>
      <p:bldP spid="25" grpId="0" animBg="1"/>
      <p:bldP spid="26" grpId="0" animBg="1"/>
      <p:bldP spid="2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1AC00-C449-71D6-818F-55B0A3B338ED}"/>
              </a:ext>
            </a:extLst>
          </p:cNvPr>
          <p:cNvSpPr>
            <a:spLocks noGrp="1"/>
          </p:cNvSpPr>
          <p:nvPr>
            <p:ph type="title"/>
          </p:nvPr>
        </p:nvSpPr>
        <p:spPr/>
        <p:txBody>
          <a:bodyPr/>
          <a:lstStyle/>
          <a:p>
            <a:r>
              <a:rPr lang="da-DK" b="1" dirty="0"/>
              <a:t>Spørgsmål til den gentagne oplysningsdobling?</a:t>
            </a:r>
          </a:p>
        </p:txBody>
      </p:sp>
      <p:sp>
        <p:nvSpPr>
          <p:cNvPr id="3" name="Pladsholder til indhold 2">
            <a:extLst>
              <a:ext uri="{FF2B5EF4-FFF2-40B4-BE49-F238E27FC236}">
                <a16:creationId xmlns:a16="http://schemas.microsoft.com/office/drawing/2014/main" id="{C5B17715-54A5-1DE2-7DE4-D630E24CF483}"/>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2278852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Den Negative dobling</a:t>
            </a:r>
          </a:p>
        </p:txBody>
      </p:sp>
      <p:sp>
        <p:nvSpPr>
          <p:cNvPr id="3" name="Tekstfelt 2">
            <a:extLst>
              <a:ext uri="{FF2B5EF4-FFF2-40B4-BE49-F238E27FC236}">
                <a16:creationId xmlns:a16="http://schemas.microsoft.com/office/drawing/2014/main" id="{5E62B3F6-2413-6C44-954E-97244F8F5DE0}"/>
              </a:ext>
            </a:extLst>
          </p:cNvPr>
          <p:cNvSpPr txBox="1"/>
          <p:nvPr/>
        </p:nvSpPr>
        <p:spPr>
          <a:xfrm>
            <a:off x="1240729" y="1853754"/>
            <a:ext cx="9499692" cy="1200329"/>
          </a:xfrm>
          <a:prstGeom prst="rect">
            <a:avLst/>
          </a:prstGeom>
          <a:noFill/>
          <a:ln>
            <a:noFill/>
          </a:ln>
        </p:spPr>
        <p:txBody>
          <a:bodyPr wrap="square" rtlCol="0">
            <a:spAutoFit/>
          </a:bodyPr>
          <a:lstStyle/>
          <a:p>
            <a:pPr marL="354013" indent="-265113"/>
            <a:r>
              <a:rPr lang="da-DK" b="1" dirty="0"/>
              <a:t>Efter en naturlig majormelding i 2. hånd viser en dobling mindst 4 kort i anden major</a:t>
            </a:r>
          </a:p>
          <a:p>
            <a:pPr>
              <a:tabLst>
                <a:tab pos="722313" algn="l"/>
                <a:tab pos="1608138" algn="l"/>
                <a:tab pos="2419350" algn="l"/>
                <a:tab pos="7170738" algn="l"/>
              </a:tabLst>
            </a:pPr>
            <a:endParaRPr lang="da-DK" b="1" dirty="0"/>
          </a:p>
          <a:p>
            <a:pPr>
              <a:tabLst>
                <a:tab pos="722313" algn="l"/>
                <a:tab pos="1608138" algn="l"/>
                <a:tab pos="2419350" algn="l"/>
                <a:tab pos="7170738" algn="l"/>
              </a:tabLst>
            </a:pPr>
            <a:r>
              <a:rPr lang="da-DK" b="1" dirty="0"/>
              <a:t>Vest   	  Nord	   Øst	</a:t>
            </a:r>
          </a:p>
          <a:p>
            <a:pPr>
              <a:tabLst>
                <a:tab pos="722313" algn="l"/>
                <a:tab pos="1608138" algn="l"/>
                <a:tab pos="2419350" algn="l"/>
                <a:tab pos="7170738" algn="l"/>
              </a:tabLst>
            </a:pPr>
            <a:r>
              <a:rPr lang="da-DK" dirty="0"/>
              <a:t>			</a:t>
            </a:r>
          </a:p>
        </p:txBody>
      </p:sp>
      <p:sp>
        <p:nvSpPr>
          <p:cNvPr id="6" name="Pladsholder til indhold 5">
            <a:extLst>
              <a:ext uri="{FF2B5EF4-FFF2-40B4-BE49-F238E27FC236}">
                <a16:creationId xmlns:a16="http://schemas.microsoft.com/office/drawing/2014/main" id="{0130EF8E-8C18-E542-810F-0B4ED62413A6}"/>
              </a:ext>
            </a:extLst>
          </p:cNvPr>
          <p:cNvSpPr txBox="1">
            <a:spLocks/>
          </p:cNvSpPr>
          <p:nvPr/>
        </p:nvSpPr>
        <p:spPr>
          <a:xfrm>
            <a:off x="4076070" y="3361070"/>
            <a:ext cx="7097378" cy="2588859"/>
          </a:xfrm>
          <a:prstGeom prst="rect">
            <a:avLst/>
          </a:prstGeom>
          <a:noFill/>
          <a:ln>
            <a:noFill/>
          </a:ln>
        </p:spPr>
        <p:style>
          <a:lnRef idx="0">
            <a:scrgbClr r="0" g="0" b="0"/>
          </a:lnRef>
          <a:fillRef idx="0">
            <a:scrgbClr r="0" g="0" b="0"/>
          </a:fillRef>
          <a:effectRef idx="0">
            <a:scrgbClr r="0" g="0" b="0"/>
          </a:effectRef>
          <a:fontRef idx="minor">
            <a:schemeClr val="dk1"/>
          </a:fontRef>
        </p:style>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a:t>
            </a:r>
            <a:r>
              <a:rPr lang="da-DK" dirty="0"/>
              <a:t>	</a:t>
            </a:r>
          </a:p>
          <a:p>
            <a:pPr marL="0" indent="0">
              <a:buNone/>
              <a:tabLst>
                <a:tab pos="722313" algn="l"/>
                <a:tab pos="1608138" algn="l"/>
                <a:tab pos="2419350" algn="l"/>
                <a:tab pos="7354888" algn="l"/>
              </a:tabLst>
            </a:pP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r>
              <a:rPr lang="da-DK" sz="2400" dirty="0">
                <a:solidFill>
                  <a:srgbClr val="FF0000"/>
                </a:solidFill>
              </a:rPr>
              <a:t>	</a:t>
            </a: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dirty="0"/>
              <a:t>	D</a:t>
            </a:r>
          </a:p>
          <a:p>
            <a:pPr marL="0" indent="0">
              <a:buNone/>
              <a:tabLst>
                <a:tab pos="722313" algn="l"/>
                <a:tab pos="1608138" algn="l"/>
                <a:tab pos="2419350" algn="l"/>
              </a:tabLst>
            </a:pP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r>
              <a:rPr lang="da-DK" sz="2400" dirty="0">
                <a:solidFill>
                  <a:srgbClr val="FF0000"/>
                </a:solidFill>
              </a:rPr>
              <a:t>	</a:t>
            </a: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 </a:t>
            </a:r>
            <a:r>
              <a:rPr lang="da-DK" dirty="0"/>
              <a:t>	D</a:t>
            </a:r>
          </a:p>
          <a:p>
            <a:pPr marL="0" indent="0">
              <a:buNone/>
              <a:tabLst>
                <a:tab pos="722313" algn="l"/>
                <a:tab pos="1608138" algn="l"/>
                <a:tab pos="2419350" algn="l"/>
              </a:tabLst>
            </a:pP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r>
              <a:rPr lang="da-DK" sz="2400" dirty="0">
                <a:solidFill>
                  <a:srgbClr val="FF0000"/>
                </a:solidFill>
              </a:rPr>
              <a:t>	</a:t>
            </a: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 </a:t>
            </a:r>
            <a:r>
              <a:rPr lang="da-DK" dirty="0"/>
              <a:t>	D</a:t>
            </a:r>
          </a:p>
          <a:p>
            <a:pPr marL="0" indent="0">
              <a:buNone/>
              <a:tabLst>
                <a:tab pos="722313" algn="l"/>
                <a:tab pos="1608138" algn="l"/>
                <a:tab pos="2419350" algn="l"/>
              </a:tabLst>
            </a:pP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r>
              <a:rPr lang="da-DK" sz="2400" dirty="0">
                <a:solidFill>
                  <a:srgbClr val="FF0000"/>
                </a:solidFill>
              </a:rPr>
              <a:t>	</a:t>
            </a: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 </a:t>
            </a:r>
            <a:r>
              <a:rPr lang="da-DK" dirty="0"/>
              <a:t>	D</a:t>
            </a:r>
          </a:p>
          <a:p>
            <a:pPr marL="0" indent="0">
              <a:buNone/>
              <a:tabLst>
                <a:tab pos="722313" algn="l"/>
                <a:tab pos="1608138" algn="l"/>
                <a:tab pos="2419350" algn="l"/>
              </a:tabLst>
            </a:pPr>
            <a:endParaRPr lang="da-DK" dirty="0"/>
          </a:p>
          <a:p>
            <a:pPr marL="0" indent="0">
              <a:buNone/>
              <a:tabLst>
                <a:tab pos="722313" algn="l"/>
                <a:tab pos="1608138" algn="l"/>
                <a:tab pos="2419350" algn="l"/>
              </a:tabLst>
            </a:pPr>
            <a:endParaRPr lang="da-DK" dirty="0"/>
          </a:p>
          <a:p>
            <a:pPr marL="0" indent="0">
              <a:buNone/>
              <a:tabLst>
                <a:tab pos="722313" algn="l"/>
                <a:tab pos="1608138" algn="l"/>
                <a:tab pos="2419350" algn="l"/>
              </a:tabLst>
            </a:pPr>
            <a:endParaRPr lang="da-DK" dirty="0"/>
          </a:p>
          <a:p>
            <a:pPr marL="0" indent="0">
              <a:buNone/>
              <a:tabLst>
                <a:tab pos="722313" algn="l"/>
                <a:tab pos="1608138" algn="l"/>
                <a:tab pos="2419350" algn="l"/>
              </a:tabLst>
            </a:pPr>
            <a:endParaRPr lang="da-DK" dirty="0"/>
          </a:p>
          <a:p>
            <a:pPr marL="0" indent="0">
              <a:buNone/>
              <a:tabLst>
                <a:tab pos="722313" algn="l"/>
                <a:tab pos="1608138" algn="l"/>
                <a:tab pos="2419350" algn="l"/>
              </a:tabLst>
            </a:pPr>
            <a:endParaRPr lang="da-DK" dirty="0"/>
          </a:p>
        </p:txBody>
      </p:sp>
      <p:sp>
        <p:nvSpPr>
          <p:cNvPr id="11" name="Pladsholder til indhold 10"/>
          <p:cNvSpPr>
            <a:spLocks noGrp="1"/>
          </p:cNvSpPr>
          <p:nvPr>
            <p:ph idx="1"/>
          </p:nvPr>
        </p:nvSpPr>
        <p:spPr>
          <a:xfrm>
            <a:off x="6194913" y="3947004"/>
            <a:ext cx="4859941" cy="2079498"/>
          </a:xfrm>
        </p:spPr>
        <p:style>
          <a:lnRef idx="2">
            <a:schemeClr val="accent2"/>
          </a:lnRef>
          <a:fillRef idx="1">
            <a:schemeClr val="lt1"/>
          </a:fillRef>
          <a:effectRef idx="0">
            <a:schemeClr val="accent2"/>
          </a:effectRef>
          <a:fontRef idx="minor">
            <a:schemeClr val="dk1"/>
          </a:fontRef>
        </p:style>
        <p:txBody>
          <a:bodyPr>
            <a:normAutofit/>
          </a:bodyPr>
          <a:lstStyle/>
          <a:p>
            <a:pPr marL="88900" indent="0">
              <a:buNone/>
            </a:pPr>
            <a:r>
              <a:rPr lang="da-DK" dirty="0"/>
              <a:t>Dobling på 1-trinnet lover mindst 6 hp.</a:t>
            </a:r>
          </a:p>
          <a:p>
            <a:pPr marL="88900" indent="0">
              <a:buNone/>
            </a:pPr>
            <a:r>
              <a:rPr lang="da-DK" dirty="0"/>
              <a:t>Dobling på 2-trinnet lover mindst 8 hp.</a:t>
            </a:r>
          </a:p>
          <a:p>
            <a:pPr marL="88900" indent="0">
              <a:buNone/>
            </a:pPr>
            <a:r>
              <a:rPr lang="da-DK" dirty="0"/>
              <a:t>Dobling på 3-trinnet lover mindst 10 hp.</a:t>
            </a:r>
          </a:p>
          <a:p>
            <a:pPr marL="88900" indent="0">
              <a:buNone/>
            </a:pPr>
            <a:r>
              <a:rPr lang="da-DK" dirty="0"/>
              <a:t>Dobling på 4-trinnet lover mindst 12 hp.</a:t>
            </a:r>
          </a:p>
          <a:p>
            <a:pPr marL="354013" indent="-265113"/>
            <a:endParaRPr lang="da-DK" dirty="0"/>
          </a:p>
          <a:p>
            <a:pPr marL="354013" indent="-265113"/>
            <a:endParaRPr lang="da-DK" dirty="0"/>
          </a:p>
          <a:p>
            <a:pPr marL="354013" indent="-265113"/>
            <a:endParaRPr lang="da-DK" dirty="0"/>
          </a:p>
          <a:p>
            <a:pPr marL="88900" indent="0">
              <a:buNone/>
            </a:pPr>
            <a:endParaRPr lang="da-DK" dirty="0"/>
          </a:p>
          <a:p>
            <a:pPr>
              <a:buNone/>
            </a:pPr>
            <a:endParaRPr lang="da-DK" dirty="0"/>
          </a:p>
        </p:txBody>
      </p:sp>
      <p:sp>
        <p:nvSpPr>
          <p:cNvPr id="5" name="Tekstfelt 4">
            <a:extLst>
              <a:ext uri="{FF2B5EF4-FFF2-40B4-BE49-F238E27FC236}">
                <a16:creationId xmlns:a16="http://schemas.microsoft.com/office/drawing/2014/main" id="{B66897AC-408F-8200-99E7-BDD6FAC6B6F1}"/>
              </a:ext>
            </a:extLst>
          </p:cNvPr>
          <p:cNvSpPr txBox="1"/>
          <p:nvPr/>
        </p:nvSpPr>
        <p:spPr>
          <a:xfrm>
            <a:off x="1205913" y="280962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7" name="Tekstfelt 6">
            <a:extLst>
              <a:ext uri="{FF2B5EF4-FFF2-40B4-BE49-F238E27FC236}">
                <a16:creationId xmlns:a16="http://schemas.microsoft.com/office/drawing/2014/main" id="{7325F920-1111-C540-46F8-8B8B15DC32DB}"/>
              </a:ext>
            </a:extLst>
          </p:cNvPr>
          <p:cNvSpPr txBox="1"/>
          <p:nvPr/>
        </p:nvSpPr>
        <p:spPr>
          <a:xfrm>
            <a:off x="2113198" y="280962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6BB728CA-918A-A1F3-3060-DD7A3D94C04B}"/>
              </a:ext>
            </a:extLst>
          </p:cNvPr>
          <p:cNvSpPr txBox="1"/>
          <p:nvPr/>
        </p:nvSpPr>
        <p:spPr>
          <a:xfrm>
            <a:off x="3020483" y="2809621"/>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9" name="Tekstfelt 8">
            <a:extLst>
              <a:ext uri="{FF2B5EF4-FFF2-40B4-BE49-F238E27FC236}">
                <a16:creationId xmlns:a16="http://schemas.microsoft.com/office/drawing/2014/main" id="{5118EBDC-30AE-1D90-A76D-D3622EBAA994}"/>
              </a:ext>
            </a:extLst>
          </p:cNvPr>
          <p:cNvSpPr txBox="1"/>
          <p:nvPr/>
        </p:nvSpPr>
        <p:spPr>
          <a:xfrm>
            <a:off x="6846699" y="2788954"/>
            <a:ext cx="3232103"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viser en hjerterfarve</a:t>
            </a:r>
          </a:p>
        </p:txBody>
      </p:sp>
      <p:cxnSp>
        <p:nvCxnSpPr>
          <p:cNvPr id="4" name="Lige pilforbindelse 3">
            <a:extLst>
              <a:ext uri="{FF2B5EF4-FFF2-40B4-BE49-F238E27FC236}">
                <a16:creationId xmlns:a16="http://schemas.microsoft.com/office/drawing/2014/main" id="{06D484B9-EF24-BD7B-1145-879108850876}"/>
              </a:ext>
            </a:extLst>
          </p:cNvPr>
          <p:cNvCxnSpPr>
            <a:cxnSpLocks/>
          </p:cNvCxnSpPr>
          <p:nvPr/>
        </p:nvCxnSpPr>
        <p:spPr>
          <a:xfrm flipH="1">
            <a:off x="3927768" y="2957477"/>
            <a:ext cx="2799174" cy="0"/>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9174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1000" fill="hold"/>
                                        <p:tgtEl>
                                          <p:spTgt spid="4"/>
                                        </p:tgtEl>
                                        <p:attrNameLst>
                                          <p:attrName>ppt_w</p:attrName>
                                        </p:attrNameLst>
                                      </p:cBhvr>
                                      <p:tavLst>
                                        <p:tav tm="0">
                                          <p:val>
                                            <p:strVal val="#ppt_w*0.70"/>
                                          </p:val>
                                        </p:tav>
                                        <p:tav tm="100000">
                                          <p:val>
                                            <p:strVal val="#ppt_w"/>
                                          </p:val>
                                        </p:tav>
                                      </p:tavLst>
                                    </p:anim>
                                    <p:anim calcmode="lin" valueType="num">
                                      <p:cBhvr>
                                        <p:cTn id="32" dur="1000" fill="hold"/>
                                        <p:tgtEl>
                                          <p:spTgt spid="4"/>
                                        </p:tgtEl>
                                        <p:attrNameLst>
                                          <p:attrName>ppt_h</p:attrName>
                                        </p:attrNameLst>
                                      </p:cBhvr>
                                      <p:tavLst>
                                        <p:tav tm="0">
                                          <p:val>
                                            <p:strVal val="#ppt_h"/>
                                          </p:val>
                                        </p:tav>
                                        <p:tav tm="100000">
                                          <p:val>
                                            <p:strVal val="#ppt_h"/>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47" dur="500"/>
                                        <p:tgtEl>
                                          <p:spTgt spid="11">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1">
                                            <p:txEl>
                                              <p:pRg st="2" end="2"/>
                                            </p:txEl>
                                          </p:spTgt>
                                        </p:tgtEl>
                                        <p:attrNameLst>
                                          <p:attrName>style.visibility</p:attrName>
                                        </p:attrNameLst>
                                      </p:cBhvr>
                                      <p:to>
                                        <p:strVal val="visible"/>
                                      </p:to>
                                    </p:set>
                                    <p:animEffect transition="in" filter="randombar(horizontal)">
                                      <p:cBhvr>
                                        <p:cTn id="52" dur="500"/>
                                        <p:tgtEl>
                                          <p:spTgt spid="11">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Effect transition="in" filter="randombar(horizontal)">
                                      <p:cBhvr>
                                        <p:cTn id="5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uiExpand="1" build="p"/>
      <p:bldP spid="5" grpId="0" animBg="1"/>
      <p:bldP spid="7" grpId="0" animBg="1"/>
      <p:bldP spid="8" grpId="0" animBg="1"/>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sz="2700" b="1" dirty="0"/>
              <a:t>dobling er mindst 4 kort i </a:t>
            </a:r>
            <a:r>
              <a:rPr lang="da-DK" sz="2700" b="1" dirty="0" err="1"/>
              <a:t>umeldte</a:t>
            </a:r>
            <a:r>
              <a:rPr lang="da-DK" sz="2700" b="1" dirty="0"/>
              <a:t> major/</a:t>
            </a:r>
            <a:r>
              <a:rPr lang="da-DK" sz="2700" b="1" dirty="0" err="1"/>
              <a:t>minor</a:t>
            </a:r>
            <a:br>
              <a:rPr lang="da-DK" dirty="0"/>
            </a:br>
            <a:endParaRPr lang="da-DK" dirty="0"/>
          </a:p>
        </p:txBody>
      </p:sp>
      <p:sp>
        <p:nvSpPr>
          <p:cNvPr id="3" name="Tekstfelt 2">
            <a:extLst>
              <a:ext uri="{FF2B5EF4-FFF2-40B4-BE49-F238E27FC236}">
                <a16:creationId xmlns:a16="http://schemas.microsoft.com/office/drawing/2014/main" id="{5E62B3F6-2413-6C44-954E-97244F8F5DE0}"/>
              </a:ext>
            </a:extLst>
          </p:cNvPr>
          <p:cNvSpPr txBox="1"/>
          <p:nvPr/>
        </p:nvSpPr>
        <p:spPr>
          <a:xfrm>
            <a:off x="1312432" y="1853754"/>
            <a:ext cx="10209008" cy="3970318"/>
          </a:xfrm>
          <a:prstGeom prst="rect">
            <a:avLst/>
          </a:prstGeom>
          <a:noFill/>
          <a:ln>
            <a:noFill/>
          </a:ln>
        </p:spPr>
        <p:txBody>
          <a:bodyPr wrap="square" rtlCol="0">
            <a:spAutoFit/>
          </a:bodyPr>
          <a:lstStyle/>
          <a:p>
            <a:pPr>
              <a:tabLst>
                <a:tab pos="722313" algn="l"/>
                <a:tab pos="1608138" algn="l"/>
                <a:tab pos="2419350" algn="l"/>
                <a:tab pos="7170738" algn="l"/>
              </a:tabLst>
            </a:pP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r>
              <a:rPr lang="da-DK" sz="2400" b="1" dirty="0"/>
              <a:t>Vest        Nord        Øst</a:t>
            </a: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r>
              <a:rPr lang="da-DK" sz="2400" b="1" dirty="0"/>
              <a:t>Vest        Nord        Øst</a:t>
            </a: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endParaRPr lang="da-DK" b="1" dirty="0"/>
          </a:p>
          <a:p>
            <a:pPr>
              <a:tabLst>
                <a:tab pos="722313" algn="l"/>
                <a:tab pos="1608138" algn="l"/>
                <a:tab pos="2419350" algn="l"/>
                <a:tab pos="7170738" algn="l"/>
              </a:tabLst>
            </a:pPr>
            <a:r>
              <a:rPr lang="da-DK" sz="2400" b="1" dirty="0"/>
              <a:t>Vest        Nord        Øst</a:t>
            </a:r>
            <a:endParaRPr lang="da-DK" b="1" dirty="0"/>
          </a:p>
          <a:p>
            <a:pPr>
              <a:tabLst>
                <a:tab pos="722313" algn="l"/>
                <a:tab pos="1608138" algn="l"/>
                <a:tab pos="2419350" algn="l"/>
                <a:tab pos="7170738" algn="l"/>
              </a:tabLst>
            </a:pPr>
            <a:endParaRPr lang="da-DK" b="1" dirty="0"/>
          </a:p>
          <a:p>
            <a:pPr marL="354013" indent="-265113"/>
            <a:endParaRPr lang="da-DK" dirty="0"/>
          </a:p>
        </p:txBody>
      </p:sp>
      <p:sp>
        <p:nvSpPr>
          <p:cNvPr id="7" name="Tekstfelt 6">
            <a:extLst>
              <a:ext uri="{FF2B5EF4-FFF2-40B4-BE49-F238E27FC236}">
                <a16:creationId xmlns:a16="http://schemas.microsoft.com/office/drawing/2014/main" id="{34BAE3CD-D91F-0A54-FDAD-EFA479C4B780}"/>
              </a:ext>
            </a:extLst>
          </p:cNvPr>
          <p:cNvSpPr txBox="1"/>
          <p:nvPr/>
        </p:nvSpPr>
        <p:spPr>
          <a:xfrm>
            <a:off x="1312432" y="296733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2100D680-13EA-67DC-B5DA-2547BF05E24E}"/>
              </a:ext>
            </a:extLst>
          </p:cNvPr>
          <p:cNvSpPr txBox="1"/>
          <p:nvPr/>
        </p:nvSpPr>
        <p:spPr>
          <a:xfrm>
            <a:off x="2721534" y="296733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C4EA1604-EE69-FCA3-4D82-DCC6622F6F0B}"/>
              </a:ext>
            </a:extLst>
          </p:cNvPr>
          <p:cNvSpPr txBox="1"/>
          <p:nvPr/>
        </p:nvSpPr>
        <p:spPr>
          <a:xfrm>
            <a:off x="4130636" y="296733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0" name="Tekstfelt 9">
            <a:extLst>
              <a:ext uri="{FF2B5EF4-FFF2-40B4-BE49-F238E27FC236}">
                <a16:creationId xmlns:a16="http://schemas.microsoft.com/office/drawing/2014/main" id="{780C3B46-E198-A4D3-42BC-FF00DD8D49F9}"/>
              </a:ext>
            </a:extLst>
          </p:cNvPr>
          <p:cNvSpPr txBox="1"/>
          <p:nvPr/>
        </p:nvSpPr>
        <p:spPr>
          <a:xfrm>
            <a:off x="5422071" y="2973754"/>
            <a:ext cx="382385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Viser mindst fire hjerter</a:t>
            </a:r>
          </a:p>
        </p:txBody>
      </p:sp>
      <p:sp>
        <p:nvSpPr>
          <p:cNvPr id="12" name="Tekstfelt 11">
            <a:extLst>
              <a:ext uri="{FF2B5EF4-FFF2-40B4-BE49-F238E27FC236}">
                <a16:creationId xmlns:a16="http://schemas.microsoft.com/office/drawing/2014/main" id="{1B91992F-B371-82B5-8EDE-4F11DC4E3D81}"/>
              </a:ext>
            </a:extLst>
          </p:cNvPr>
          <p:cNvSpPr txBox="1"/>
          <p:nvPr/>
        </p:nvSpPr>
        <p:spPr>
          <a:xfrm>
            <a:off x="2682311" y="413979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ACB38AA1-3E10-78B3-7338-6D6E510B3304}"/>
              </a:ext>
            </a:extLst>
          </p:cNvPr>
          <p:cNvSpPr txBox="1"/>
          <p:nvPr/>
        </p:nvSpPr>
        <p:spPr>
          <a:xfrm>
            <a:off x="1312431" y="413979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4" name="Tekstfelt 13">
            <a:extLst>
              <a:ext uri="{FF2B5EF4-FFF2-40B4-BE49-F238E27FC236}">
                <a16:creationId xmlns:a16="http://schemas.microsoft.com/office/drawing/2014/main" id="{3F752401-3690-6824-B593-FDDB9D0E9EFC}"/>
              </a:ext>
            </a:extLst>
          </p:cNvPr>
          <p:cNvSpPr txBox="1"/>
          <p:nvPr/>
        </p:nvSpPr>
        <p:spPr>
          <a:xfrm>
            <a:off x="4052191" y="413979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5" name="Tekstfelt 14">
            <a:extLst>
              <a:ext uri="{FF2B5EF4-FFF2-40B4-BE49-F238E27FC236}">
                <a16:creationId xmlns:a16="http://schemas.microsoft.com/office/drawing/2014/main" id="{9D53E298-D37D-1EEF-71DF-D47C85C3975D}"/>
              </a:ext>
            </a:extLst>
          </p:cNvPr>
          <p:cNvSpPr txBox="1"/>
          <p:nvPr/>
        </p:nvSpPr>
        <p:spPr>
          <a:xfrm>
            <a:off x="5422071" y="4139792"/>
            <a:ext cx="6606643"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Viser mindst fire kort i begge major farver! </a:t>
            </a:r>
          </a:p>
        </p:txBody>
      </p:sp>
      <p:sp>
        <p:nvSpPr>
          <p:cNvPr id="16" name="Tekstfelt 15">
            <a:extLst>
              <a:ext uri="{FF2B5EF4-FFF2-40B4-BE49-F238E27FC236}">
                <a16:creationId xmlns:a16="http://schemas.microsoft.com/office/drawing/2014/main" id="{9E26D0E3-7B74-FA2E-2B08-98CEF9F84592}"/>
              </a:ext>
            </a:extLst>
          </p:cNvPr>
          <p:cNvSpPr txBox="1"/>
          <p:nvPr/>
        </p:nvSpPr>
        <p:spPr>
          <a:xfrm>
            <a:off x="1312431" y="528524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04FE0902-2850-0EE4-E2BF-C5B5F849A426}"/>
              </a:ext>
            </a:extLst>
          </p:cNvPr>
          <p:cNvSpPr txBox="1"/>
          <p:nvPr/>
        </p:nvSpPr>
        <p:spPr>
          <a:xfrm>
            <a:off x="2644517" y="533140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EE79E089-9F56-AD3D-2626-A4D30CFE89FC}"/>
              </a:ext>
            </a:extLst>
          </p:cNvPr>
          <p:cNvSpPr txBox="1"/>
          <p:nvPr/>
        </p:nvSpPr>
        <p:spPr>
          <a:xfrm>
            <a:off x="4052191" y="536240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0" name="Tekstfelt 19">
            <a:extLst>
              <a:ext uri="{FF2B5EF4-FFF2-40B4-BE49-F238E27FC236}">
                <a16:creationId xmlns:a16="http://schemas.microsoft.com/office/drawing/2014/main" id="{38068A62-6CA4-E22E-18D7-FE922A3200EA}"/>
              </a:ext>
            </a:extLst>
          </p:cNvPr>
          <p:cNvSpPr txBox="1"/>
          <p:nvPr/>
        </p:nvSpPr>
        <p:spPr>
          <a:xfrm>
            <a:off x="5422071" y="5312250"/>
            <a:ext cx="6606643"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Viser mindst fire kort i begge </a:t>
            </a:r>
            <a:r>
              <a:rPr lang="da-DK" sz="2400" b="1" dirty="0" err="1"/>
              <a:t>minor</a:t>
            </a:r>
            <a:r>
              <a:rPr lang="da-DK" sz="2400" b="1" dirty="0"/>
              <a:t> farver! </a:t>
            </a:r>
          </a:p>
        </p:txBody>
      </p:sp>
    </p:spTree>
    <p:extLst>
      <p:ext uri="{BB962C8B-B14F-4D97-AF65-F5344CB8AC3E}">
        <p14:creationId xmlns:p14="http://schemas.microsoft.com/office/powerpoint/2010/main" val="8759065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P spid="14" grpId="0" animBg="1"/>
      <p:bldP spid="15" grpId="0" animBg="1"/>
      <p:bldP spid="16" grpId="0" animBg="1"/>
      <p:bldP spid="18" grpId="0" animBg="1"/>
      <p:bldP spid="19" grpId="0" animBg="1"/>
      <p:bldP spid="2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Negativ dobling</a:t>
            </a:r>
            <a:br>
              <a:rPr lang="da-DK" dirty="0"/>
            </a:br>
            <a:r>
              <a:rPr lang="da-DK" sz="2400" dirty="0"/>
              <a:t>Når svarer genmelder sin majorfarve</a:t>
            </a:r>
          </a:p>
        </p:txBody>
      </p:sp>
      <p:sp>
        <p:nvSpPr>
          <p:cNvPr id="7" name="Pladsholder til indhold 6">
            <a:extLst>
              <a:ext uri="{FF2B5EF4-FFF2-40B4-BE49-F238E27FC236}">
                <a16:creationId xmlns:a16="http://schemas.microsoft.com/office/drawing/2014/main" id="{1AED4C3D-B938-4744-BC15-924FCCAE8C9F}"/>
              </a:ext>
            </a:extLst>
          </p:cNvPr>
          <p:cNvSpPr>
            <a:spLocks noGrp="1"/>
          </p:cNvSpPr>
          <p:nvPr>
            <p:ph idx="1"/>
          </p:nvPr>
        </p:nvSpPr>
        <p:spPr>
          <a:xfrm>
            <a:off x="1451579" y="1905057"/>
            <a:ext cx="9603275" cy="2793265"/>
          </a:xfrm>
        </p:spPr>
        <p:txBody>
          <a:bodyPr>
            <a:spAutoFit/>
          </a:bodyPr>
          <a:lstStyle/>
          <a:p>
            <a:pPr marL="0" indent="0">
              <a:buNone/>
            </a:pPr>
            <a:r>
              <a:rPr lang="da-DK" sz="2400" dirty="0"/>
              <a:t>Når Dobler senere melder sin majorfarve (eller ny farve) er det svagt med mindst fem farve. </a:t>
            </a:r>
          </a:p>
          <a:p>
            <a:pPr marL="0" indent="0">
              <a:buNone/>
              <a:tabLst>
                <a:tab pos="722313" algn="l"/>
                <a:tab pos="1608138" algn="l"/>
                <a:tab pos="2419350" algn="l"/>
                <a:tab pos="7170738" algn="l"/>
              </a:tabLst>
            </a:pPr>
            <a:r>
              <a:rPr lang="da-DK" sz="1800" b="1" dirty="0"/>
              <a:t>NORD	ØST	        SYD            VEST </a:t>
            </a:r>
          </a:p>
          <a:p>
            <a:pPr marL="0" indent="0">
              <a:buNone/>
              <a:tabLst>
                <a:tab pos="722313" algn="l"/>
                <a:tab pos="1608138" algn="l"/>
                <a:tab pos="2419350" algn="l"/>
                <a:tab pos="7170738" algn="l"/>
              </a:tabLst>
            </a:pPr>
            <a:endParaRPr lang="da-DK" sz="1800" b="1" dirty="0"/>
          </a:p>
          <a:p>
            <a:pPr marL="0" indent="0">
              <a:buNone/>
              <a:tabLst>
                <a:tab pos="722313" algn="l"/>
                <a:tab pos="1608138" algn="l"/>
                <a:tab pos="2419350" algn="l"/>
                <a:tab pos="7170738" algn="l"/>
              </a:tabLst>
            </a:pPr>
            <a:endParaRPr lang="da-DK" sz="1800" b="1" dirty="0"/>
          </a:p>
          <a:p>
            <a:pPr marL="0" indent="0">
              <a:buNone/>
              <a:tabLst>
                <a:tab pos="722313" algn="l"/>
                <a:tab pos="1608138" algn="l"/>
                <a:tab pos="2419350" algn="l"/>
                <a:tab pos="7170738" algn="l"/>
              </a:tabLst>
            </a:pPr>
            <a:r>
              <a:rPr lang="da-DK" sz="1800" dirty="0"/>
              <a:t>	</a:t>
            </a:r>
          </a:p>
        </p:txBody>
      </p:sp>
      <p:sp>
        <p:nvSpPr>
          <p:cNvPr id="4" name="Tekstfelt 3">
            <a:extLst>
              <a:ext uri="{FF2B5EF4-FFF2-40B4-BE49-F238E27FC236}">
                <a16:creationId xmlns:a16="http://schemas.microsoft.com/office/drawing/2014/main" id="{24B5BB99-4B4E-77A2-9594-D0EEEB7D52A5}"/>
              </a:ext>
            </a:extLst>
          </p:cNvPr>
          <p:cNvSpPr txBox="1"/>
          <p:nvPr/>
        </p:nvSpPr>
        <p:spPr>
          <a:xfrm>
            <a:off x="1451577" y="342900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3B009D8C-2B5D-6527-C2AD-2E729619E458}"/>
              </a:ext>
            </a:extLst>
          </p:cNvPr>
          <p:cNvSpPr txBox="1"/>
          <p:nvPr/>
        </p:nvSpPr>
        <p:spPr>
          <a:xfrm>
            <a:off x="3029669" y="34527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8A7896B2-0B6C-6F67-8126-D6B4E36FEEE3}"/>
              </a:ext>
            </a:extLst>
          </p:cNvPr>
          <p:cNvSpPr txBox="1"/>
          <p:nvPr/>
        </p:nvSpPr>
        <p:spPr>
          <a:xfrm>
            <a:off x="4364363" y="346589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9" name="Tekstfelt 8">
            <a:extLst>
              <a:ext uri="{FF2B5EF4-FFF2-40B4-BE49-F238E27FC236}">
                <a16:creationId xmlns:a16="http://schemas.microsoft.com/office/drawing/2014/main" id="{275F79C8-2EC8-0922-2726-0F14BB2EE8F0}"/>
              </a:ext>
            </a:extLst>
          </p:cNvPr>
          <p:cNvSpPr txBox="1"/>
          <p:nvPr/>
        </p:nvSpPr>
        <p:spPr>
          <a:xfrm>
            <a:off x="5692036" y="342899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1" name="Tekstfelt 10">
            <a:extLst>
              <a:ext uri="{FF2B5EF4-FFF2-40B4-BE49-F238E27FC236}">
                <a16:creationId xmlns:a16="http://schemas.microsoft.com/office/drawing/2014/main" id="{FB959A92-2C2B-9F55-64C2-135AD10DF76B}"/>
              </a:ext>
            </a:extLst>
          </p:cNvPr>
          <p:cNvSpPr txBox="1"/>
          <p:nvPr/>
        </p:nvSpPr>
        <p:spPr>
          <a:xfrm>
            <a:off x="1461063" y="423665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2" name="Tekstfelt 11">
            <a:extLst>
              <a:ext uri="{FF2B5EF4-FFF2-40B4-BE49-F238E27FC236}">
                <a16:creationId xmlns:a16="http://schemas.microsoft.com/office/drawing/2014/main" id="{80478FED-F230-651F-364A-0D93D5FEBF1D}"/>
              </a:ext>
            </a:extLst>
          </p:cNvPr>
          <p:cNvSpPr txBox="1"/>
          <p:nvPr/>
        </p:nvSpPr>
        <p:spPr>
          <a:xfrm>
            <a:off x="3034292" y="423665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3" name="Tekstfelt 12">
            <a:extLst>
              <a:ext uri="{FF2B5EF4-FFF2-40B4-BE49-F238E27FC236}">
                <a16:creationId xmlns:a16="http://schemas.microsoft.com/office/drawing/2014/main" id="{DC89A0CB-EB8E-3F25-9545-8EFC027F3F34}"/>
              </a:ext>
            </a:extLst>
          </p:cNvPr>
          <p:cNvSpPr txBox="1"/>
          <p:nvPr/>
        </p:nvSpPr>
        <p:spPr>
          <a:xfrm>
            <a:off x="4369106" y="423665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F2A6AB9C-D327-DD98-C0A1-D195AD5A4A6D}"/>
              </a:ext>
            </a:extLst>
          </p:cNvPr>
          <p:cNvSpPr txBox="1"/>
          <p:nvPr/>
        </p:nvSpPr>
        <p:spPr>
          <a:xfrm>
            <a:off x="6852702" y="2999975"/>
            <a:ext cx="526309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Hvorfor er 2 hjerter en svag melding?</a:t>
            </a:r>
          </a:p>
        </p:txBody>
      </p:sp>
      <p:sp>
        <p:nvSpPr>
          <p:cNvPr id="15" name="Tekstfelt 14">
            <a:extLst>
              <a:ext uri="{FF2B5EF4-FFF2-40B4-BE49-F238E27FC236}">
                <a16:creationId xmlns:a16="http://schemas.microsoft.com/office/drawing/2014/main" id="{83DBFB20-4310-3AC2-9ADA-C9CA86DBF10C}"/>
              </a:ext>
            </a:extLst>
          </p:cNvPr>
          <p:cNvSpPr txBox="1"/>
          <p:nvPr/>
        </p:nvSpPr>
        <p:spPr>
          <a:xfrm>
            <a:off x="1053839" y="5462182"/>
            <a:ext cx="960327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VIGTIGT PRINCIP: Dobling efterfulgt af en farvemelding er svagt</a:t>
            </a:r>
          </a:p>
        </p:txBody>
      </p:sp>
      <p:sp>
        <p:nvSpPr>
          <p:cNvPr id="3" name="Tekstfelt 2">
            <a:extLst>
              <a:ext uri="{FF2B5EF4-FFF2-40B4-BE49-F238E27FC236}">
                <a16:creationId xmlns:a16="http://schemas.microsoft.com/office/drawing/2014/main" id="{725CECDA-C000-4F1E-726F-07F9AFE767C8}"/>
              </a:ext>
            </a:extLst>
          </p:cNvPr>
          <p:cNvSpPr txBox="1"/>
          <p:nvPr/>
        </p:nvSpPr>
        <p:spPr>
          <a:xfrm>
            <a:off x="6731360" y="4112182"/>
            <a:ext cx="5263097"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solidFill>
                  <a:schemeClr val="tx1"/>
                </a:solidFill>
              </a:rPr>
              <a:t>Var du stærk havde du meldt:</a:t>
            </a:r>
          </a:p>
        </p:txBody>
      </p:sp>
      <p:sp>
        <p:nvSpPr>
          <p:cNvPr id="8" name="Tekstfelt 7">
            <a:extLst>
              <a:ext uri="{FF2B5EF4-FFF2-40B4-BE49-F238E27FC236}">
                <a16:creationId xmlns:a16="http://schemas.microsoft.com/office/drawing/2014/main" id="{803AC544-E7E8-BE9C-98AF-DD4CB39A4919}"/>
              </a:ext>
            </a:extLst>
          </p:cNvPr>
          <p:cNvSpPr txBox="1"/>
          <p:nvPr/>
        </p:nvSpPr>
        <p:spPr>
          <a:xfrm>
            <a:off x="4357342" y="346216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cxnSp>
        <p:nvCxnSpPr>
          <p:cNvPr id="10" name="Lige pilforbindelse 9">
            <a:extLst>
              <a:ext uri="{FF2B5EF4-FFF2-40B4-BE49-F238E27FC236}">
                <a16:creationId xmlns:a16="http://schemas.microsoft.com/office/drawing/2014/main" id="{5ADB2DD9-82B4-2B33-C6D7-9E731E0D67E3}"/>
              </a:ext>
            </a:extLst>
          </p:cNvPr>
          <p:cNvCxnSpPr>
            <a:cxnSpLocks/>
          </p:cNvCxnSpPr>
          <p:nvPr/>
        </p:nvCxnSpPr>
        <p:spPr>
          <a:xfrm flipH="1" flipV="1">
            <a:off x="5158131" y="3830972"/>
            <a:ext cx="1532567" cy="506340"/>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sp>
        <p:nvSpPr>
          <p:cNvPr id="17" name="Tekstfelt 16">
            <a:extLst>
              <a:ext uri="{FF2B5EF4-FFF2-40B4-BE49-F238E27FC236}">
                <a16:creationId xmlns:a16="http://schemas.microsoft.com/office/drawing/2014/main" id="{B7B01A5B-4C38-BB21-9768-0DAFB09C56B0}"/>
              </a:ext>
            </a:extLst>
          </p:cNvPr>
          <p:cNvSpPr txBox="1"/>
          <p:nvPr/>
        </p:nvSpPr>
        <p:spPr>
          <a:xfrm>
            <a:off x="4259190" y="4093414"/>
            <a:ext cx="898941" cy="830997"/>
          </a:xfrm>
          <a:prstGeom prst="rect">
            <a:avLst/>
          </a:prstGeom>
          <a:solidFill>
            <a:schemeClr val="bg2"/>
          </a:solid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da-DK" sz="2400" dirty="0">
              <a:solidFill>
                <a:srgbClr val="FF0000"/>
              </a:solidFill>
              <a:ea typeface="Apple Symbols" panose="02000000000000000000" pitchFamily="2" charset="-79"/>
              <a:cs typeface="Apple Symbols" panose="02000000000000000000" pitchFamily="2" charset="-79"/>
            </a:endParaRPr>
          </a:p>
          <a:p>
            <a:pPr algn="ct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0877052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additive="base">
                                        <p:cTn id="59" dur="500" fill="hold"/>
                                        <p:tgtEl>
                                          <p:spTgt spid="3"/>
                                        </p:tgtEl>
                                        <p:attrNameLst>
                                          <p:attrName>ppt_x</p:attrName>
                                        </p:attrNameLst>
                                      </p:cBhvr>
                                      <p:tavLst>
                                        <p:tav tm="0">
                                          <p:val>
                                            <p:strVal val="#ppt_x"/>
                                          </p:val>
                                        </p:tav>
                                        <p:tav tm="100000">
                                          <p:val>
                                            <p:strVal val="#ppt_x"/>
                                          </p:val>
                                        </p:tav>
                                      </p:tavLst>
                                    </p:anim>
                                    <p:anim calcmode="lin" valueType="num">
                                      <p:cBhvr additive="base">
                                        <p:cTn id="6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nodeType="click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p:cTn id="65" dur="1000" fill="hold"/>
                                        <p:tgtEl>
                                          <p:spTgt spid="10"/>
                                        </p:tgtEl>
                                        <p:attrNameLst>
                                          <p:attrName>ppt_w</p:attrName>
                                        </p:attrNameLst>
                                      </p:cBhvr>
                                      <p:tavLst>
                                        <p:tav tm="0">
                                          <p:val>
                                            <p:strVal val="#ppt_w*0.70"/>
                                          </p:val>
                                        </p:tav>
                                        <p:tav tm="100000">
                                          <p:val>
                                            <p:strVal val="#ppt_w"/>
                                          </p:val>
                                        </p:tav>
                                      </p:tavLst>
                                    </p:anim>
                                    <p:anim calcmode="lin" valueType="num">
                                      <p:cBhvr>
                                        <p:cTn id="66" dur="1000" fill="hold"/>
                                        <p:tgtEl>
                                          <p:spTgt spid="10"/>
                                        </p:tgtEl>
                                        <p:attrNameLst>
                                          <p:attrName>ppt_h</p:attrName>
                                        </p:attrNameLst>
                                      </p:cBhvr>
                                      <p:tavLst>
                                        <p:tav tm="0">
                                          <p:val>
                                            <p:strVal val="#ppt_h"/>
                                          </p:val>
                                        </p:tav>
                                        <p:tav tm="100000">
                                          <p:val>
                                            <p:strVal val="#ppt_h"/>
                                          </p:val>
                                        </p:tav>
                                      </p:tavLst>
                                    </p:anim>
                                    <p:animEffect transition="in" filter="fade">
                                      <p:cBhvr>
                                        <p:cTn id="67" dur="10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additive="base">
                                        <p:cTn id="72" dur="500" fill="hold"/>
                                        <p:tgtEl>
                                          <p:spTgt spid="17"/>
                                        </p:tgtEl>
                                        <p:attrNameLst>
                                          <p:attrName>ppt_x</p:attrName>
                                        </p:attrNameLst>
                                      </p:cBhvr>
                                      <p:tavLst>
                                        <p:tav tm="0">
                                          <p:val>
                                            <p:strVal val="#ppt_x"/>
                                          </p:val>
                                        </p:tav>
                                        <p:tav tm="100000">
                                          <p:val>
                                            <p:strVal val="#ppt_x"/>
                                          </p:val>
                                        </p:tav>
                                      </p:tavLst>
                                    </p:anim>
                                    <p:anim calcmode="lin" valueType="num">
                                      <p:cBhvr additive="base">
                                        <p:cTn id="7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5"/>
                                        </p:tgtEl>
                                        <p:attrNameLst>
                                          <p:attrName>style.visibility</p:attrName>
                                        </p:attrNameLst>
                                      </p:cBhvr>
                                      <p:to>
                                        <p:strVal val="visible"/>
                                      </p:to>
                                    </p:set>
                                    <p:anim calcmode="lin" valueType="num">
                                      <p:cBhvr additive="base">
                                        <p:cTn id="84" dur="500" fill="hold"/>
                                        <p:tgtEl>
                                          <p:spTgt spid="15"/>
                                        </p:tgtEl>
                                        <p:attrNameLst>
                                          <p:attrName>ppt_x</p:attrName>
                                        </p:attrNameLst>
                                      </p:cBhvr>
                                      <p:tavLst>
                                        <p:tav tm="0">
                                          <p:val>
                                            <p:strVal val="#ppt_x"/>
                                          </p:val>
                                        </p:tav>
                                        <p:tav tm="100000">
                                          <p:val>
                                            <p:strVal val="#ppt_x"/>
                                          </p:val>
                                        </p:tav>
                                      </p:tavLst>
                                    </p:anim>
                                    <p:anim calcmode="lin" valueType="num">
                                      <p:cBhvr additive="base">
                                        <p:cTn id="8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1" nodeType="clickEffect">
                                  <p:stCondLst>
                                    <p:cond delay="0"/>
                                  </p:stCondLst>
                                  <p:childTnLst>
                                    <p:set>
                                      <p:cBhvr>
                                        <p:cTn id="89"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1" grpId="0" animBg="1"/>
      <p:bldP spid="12" grpId="0" animBg="1"/>
      <p:bldP spid="13" grpId="0" animBg="1"/>
      <p:bldP spid="14" grpId="0" animBg="1"/>
      <p:bldP spid="15" grpId="0" animBg="1"/>
      <p:bldP spid="3" grpId="0" animBg="1"/>
      <p:bldP spid="8" grpId="0" animBg="1"/>
      <p:bldP spid="17" grpId="0" animBg="1"/>
      <p:bldP spid="1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85D488-F390-C22B-312A-0EE0625AC75A}"/>
              </a:ext>
            </a:extLst>
          </p:cNvPr>
          <p:cNvSpPr>
            <a:spLocks noGrp="1"/>
          </p:cNvSpPr>
          <p:nvPr>
            <p:ph type="title"/>
          </p:nvPr>
        </p:nvSpPr>
        <p:spPr/>
        <p:txBody>
          <a:bodyPr/>
          <a:lstStyle/>
          <a:p>
            <a:r>
              <a:rPr lang="da-DK" b="1" dirty="0"/>
              <a:t>Dagens program</a:t>
            </a:r>
          </a:p>
        </p:txBody>
      </p:sp>
      <p:sp>
        <p:nvSpPr>
          <p:cNvPr id="3" name="Pladsholder til indhold 2">
            <a:extLst>
              <a:ext uri="{FF2B5EF4-FFF2-40B4-BE49-F238E27FC236}">
                <a16:creationId xmlns:a16="http://schemas.microsoft.com/office/drawing/2014/main" id="{2B4111FB-3671-027B-1252-7863D34769DC}"/>
              </a:ext>
            </a:extLst>
          </p:cNvPr>
          <p:cNvSpPr>
            <a:spLocks noGrp="1"/>
          </p:cNvSpPr>
          <p:nvPr>
            <p:ph idx="1"/>
          </p:nvPr>
        </p:nvSpPr>
        <p:spPr>
          <a:xfrm>
            <a:off x="1451579" y="1853754"/>
            <a:ext cx="3965247" cy="4296675"/>
          </a:xfrm>
        </p:spPr>
        <p:txBody>
          <a:bodyPr>
            <a:normAutofit/>
          </a:bodyPr>
          <a:lstStyle/>
          <a:p>
            <a:pPr marL="0" indent="0">
              <a:buNone/>
            </a:pPr>
            <a:r>
              <a:rPr lang="da-DK" b="1" dirty="0"/>
              <a:t>Kort om taberberegningen</a:t>
            </a:r>
          </a:p>
          <a:p>
            <a:pPr marL="0" indent="0">
              <a:buNone/>
            </a:pPr>
            <a:r>
              <a:rPr lang="da-DK" b="1" dirty="0"/>
              <a:t>Oplysningsdobling</a:t>
            </a:r>
          </a:p>
          <a:p>
            <a:pPr marL="0" indent="0">
              <a:buNone/>
            </a:pPr>
            <a:r>
              <a:rPr lang="da-DK" b="1" dirty="0"/>
              <a:t>Den gentagne oplysningsdobling</a:t>
            </a:r>
          </a:p>
          <a:p>
            <a:pPr marL="0" indent="0">
              <a:buNone/>
            </a:pPr>
            <a:r>
              <a:rPr lang="da-DK" b="1" dirty="0"/>
              <a:t>Den negative dobling</a:t>
            </a:r>
          </a:p>
          <a:p>
            <a:pPr marL="0" indent="0">
              <a:buNone/>
            </a:pPr>
            <a:r>
              <a:rPr lang="da-DK" b="1" dirty="0"/>
              <a:t>Fitvisende dobling</a:t>
            </a:r>
          </a:p>
          <a:p>
            <a:pPr marL="0" indent="0">
              <a:buNone/>
            </a:pPr>
            <a:r>
              <a:rPr lang="da-DK" b="1" dirty="0"/>
              <a:t>Konkurrencedobling</a:t>
            </a:r>
          </a:p>
          <a:p>
            <a:pPr marL="0" indent="0">
              <a:buNone/>
            </a:pPr>
            <a:r>
              <a:rPr lang="da-DK" b="1" dirty="0"/>
              <a:t>Genåbningsdobling</a:t>
            </a:r>
          </a:p>
          <a:p>
            <a:pPr marL="0" indent="0">
              <a:buNone/>
            </a:pPr>
            <a:r>
              <a:rPr lang="da-DK" b="1" dirty="0"/>
              <a:t>Strafdobling</a:t>
            </a:r>
            <a:endParaRPr lang="da-DK" dirty="0"/>
          </a:p>
          <a:p>
            <a:endParaRPr lang="da-DK" dirty="0"/>
          </a:p>
        </p:txBody>
      </p:sp>
      <p:sp>
        <p:nvSpPr>
          <p:cNvPr id="4" name="Pladsholder til indhold 2">
            <a:extLst>
              <a:ext uri="{FF2B5EF4-FFF2-40B4-BE49-F238E27FC236}">
                <a16:creationId xmlns:a16="http://schemas.microsoft.com/office/drawing/2014/main" id="{5B002E87-660E-8FCD-A489-1E430B1007E5}"/>
              </a:ext>
            </a:extLst>
          </p:cNvPr>
          <p:cNvSpPr txBox="1">
            <a:spLocks/>
          </p:cNvSpPr>
          <p:nvPr/>
        </p:nvSpPr>
        <p:spPr>
          <a:xfrm>
            <a:off x="6374761" y="2037012"/>
            <a:ext cx="3965247"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r>
              <a:rPr lang="da-DK" b="1" dirty="0"/>
              <a:t>Den simple indmelding</a:t>
            </a:r>
          </a:p>
          <a:p>
            <a:pPr marL="0" indent="0">
              <a:buFont typeface="Arial" panose="020B0604020202020204" pitchFamily="34" charset="0"/>
              <a:buNone/>
            </a:pPr>
            <a:r>
              <a:rPr lang="da-DK" b="1" dirty="0"/>
              <a:t>Balancering på højt niveau</a:t>
            </a:r>
          </a:p>
          <a:p>
            <a:pPr marL="0" indent="0">
              <a:buFont typeface="Arial" panose="020B0604020202020204" pitchFamily="34" charset="0"/>
              <a:buNone/>
            </a:pPr>
            <a:r>
              <a:rPr lang="da-DK" b="1" dirty="0"/>
              <a:t>Og lidt afslapning med lidt bridgespil</a:t>
            </a:r>
          </a:p>
          <a:p>
            <a:pPr marL="0" indent="0">
              <a:buFont typeface="Arial" panose="020B0604020202020204" pitchFamily="34" charset="0"/>
              <a:buNone/>
            </a:pPr>
            <a:r>
              <a:rPr lang="da-DK" b="1" dirty="0"/>
              <a:t>Glemte helt frokost og kaffe</a:t>
            </a:r>
          </a:p>
          <a:p>
            <a:pPr marL="0" indent="0">
              <a:buFont typeface="Arial" panose="020B0604020202020204" pitchFamily="34" charset="0"/>
              <a:buNone/>
            </a:pPr>
            <a:r>
              <a:rPr lang="da-DK" b="1" dirty="0"/>
              <a:t>Når vi ikke det hele så når vi resten næste gang!</a:t>
            </a:r>
          </a:p>
          <a:p>
            <a:pPr marL="0" indent="0">
              <a:buFont typeface="Arial" panose="020B0604020202020204" pitchFamily="34" charset="0"/>
              <a:buNone/>
            </a:pPr>
            <a:endParaRPr lang="da-DK" b="1" dirty="0"/>
          </a:p>
          <a:p>
            <a:pPr marL="0" indent="0">
              <a:buFont typeface="Arial" panose="020B0604020202020204" pitchFamily="34" charset="0"/>
              <a:buNone/>
            </a:pPr>
            <a:endParaRPr lang="da-DK" b="1" dirty="0"/>
          </a:p>
        </p:txBody>
      </p:sp>
    </p:spTree>
    <p:extLst>
      <p:ext uri="{BB962C8B-B14F-4D97-AF65-F5344CB8AC3E}">
        <p14:creationId xmlns:p14="http://schemas.microsoft.com/office/powerpoint/2010/main" val="36484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 calcmode="lin" valueType="num">
                                      <p:cBhvr additive="base">
                                        <p:cTn id="5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 end="1"/>
                                            </p:txEl>
                                          </p:spTgt>
                                        </p:tgtEl>
                                        <p:attrNameLst>
                                          <p:attrName>style.visibility</p:attrName>
                                        </p:attrNameLst>
                                      </p:cBhvr>
                                      <p:to>
                                        <p:strVal val="visible"/>
                                      </p:to>
                                    </p:set>
                                    <p:anim calcmode="lin" valueType="num">
                                      <p:cBhvr additive="base">
                                        <p:cTn id="6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2" end="2"/>
                                            </p:txEl>
                                          </p:spTgt>
                                        </p:tgtEl>
                                        <p:attrNameLst>
                                          <p:attrName>style.visibility</p:attrName>
                                        </p:attrNameLst>
                                      </p:cBhvr>
                                      <p:to>
                                        <p:strVal val="visible"/>
                                      </p:to>
                                    </p:set>
                                    <p:anim calcmode="lin" valueType="num">
                                      <p:cBhvr additive="base">
                                        <p:cTn id="6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3" end="3"/>
                                            </p:txEl>
                                          </p:spTgt>
                                        </p:tgtEl>
                                        <p:attrNameLst>
                                          <p:attrName>style.visibility</p:attrName>
                                        </p:attrNameLst>
                                      </p:cBhvr>
                                      <p:to>
                                        <p:strVal val="visible"/>
                                      </p:to>
                                    </p:set>
                                    <p:anim calcmode="lin" valueType="num">
                                      <p:cBhvr additive="base">
                                        <p:cTn id="7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4" end="4"/>
                                            </p:txEl>
                                          </p:spTgt>
                                        </p:tgtEl>
                                        <p:attrNameLst>
                                          <p:attrName>style.visibility</p:attrName>
                                        </p:attrNameLst>
                                      </p:cBhvr>
                                      <p:to>
                                        <p:strVal val="visible"/>
                                      </p:to>
                                    </p:set>
                                    <p:anim calcmode="lin" valueType="num">
                                      <p:cBhvr additive="base">
                                        <p:cTn id="7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7BC25-EB9B-5248-BA79-78F09E8B37B2}"/>
              </a:ext>
            </a:extLst>
          </p:cNvPr>
          <p:cNvSpPr>
            <a:spLocks noGrp="1"/>
          </p:cNvSpPr>
          <p:nvPr>
            <p:ph type="title"/>
          </p:nvPr>
        </p:nvSpPr>
        <p:spPr>
          <a:xfrm>
            <a:off x="1354302" y="648876"/>
            <a:ext cx="9603275" cy="1049235"/>
          </a:xfrm>
        </p:spPr>
        <p:txBody>
          <a:bodyPr>
            <a:normAutofit/>
          </a:bodyPr>
          <a:lstStyle/>
          <a:p>
            <a:r>
              <a:rPr lang="da-DK" b="1" dirty="0"/>
              <a:t>Negativ dobling</a:t>
            </a:r>
            <a:br>
              <a:rPr lang="da-DK" dirty="0"/>
            </a:br>
            <a:r>
              <a:rPr lang="da-DK" sz="2400" dirty="0"/>
              <a:t>Når svarer melder sin majorfarve</a:t>
            </a:r>
          </a:p>
        </p:txBody>
      </p:sp>
      <p:sp>
        <p:nvSpPr>
          <p:cNvPr id="7" name="Pladsholder til indhold 6">
            <a:extLst>
              <a:ext uri="{FF2B5EF4-FFF2-40B4-BE49-F238E27FC236}">
                <a16:creationId xmlns:a16="http://schemas.microsoft.com/office/drawing/2014/main" id="{1AED4C3D-B938-4744-BC15-924FCCAE8C9F}"/>
              </a:ext>
            </a:extLst>
          </p:cNvPr>
          <p:cNvSpPr>
            <a:spLocks noGrp="1"/>
          </p:cNvSpPr>
          <p:nvPr>
            <p:ph idx="1"/>
          </p:nvPr>
        </p:nvSpPr>
        <p:spPr>
          <a:xfrm>
            <a:off x="1451579" y="1905057"/>
            <a:ext cx="9603275" cy="2810706"/>
          </a:xfrm>
        </p:spPr>
        <p:txBody>
          <a:bodyPr>
            <a:spAutoFit/>
          </a:bodyPr>
          <a:lstStyle/>
          <a:p>
            <a:pPr marL="0" indent="0">
              <a:buNone/>
            </a:pPr>
            <a:r>
              <a:rPr lang="da-DK" sz="2400" dirty="0"/>
              <a:t>Når syd melder sin majorfarve er det 10+ </a:t>
            </a:r>
            <a:r>
              <a:rPr lang="da-DK" sz="2400" dirty="0" err="1"/>
              <a:t>hp</a:t>
            </a:r>
            <a:r>
              <a:rPr lang="da-DK" sz="2400" dirty="0"/>
              <a:t> med mindst fem farve. </a:t>
            </a:r>
          </a:p>
          <a:p>
            <a:pPr marL="0" indent="0">
              <a:buNone/>
            </a:pPr>
            <a:endParaRPr lang="da-DK" sz="1800" b="1" dirty="0"/>
          </a:p>
          <a:p>
            <a:pPr marL="0" indent="0">
              <a:buNone/>
            </a:pPr>
            <a:r>
              <a:rPr lang="da-DK" sz="1800" b="1" dirty="0"/>
              <a:t>NORD	           ØST	   SYD            VEST </a:t>
            </a:r>
          </a:p>
          <a:p>
            <a:pPr marL="0" indent="0">
              <a:buNone/>
              <a:tabLst>
                <a:tab pos="722313" algn="l"/>
                <a:tab pos="1608138" algn="l"/>
                <a:tab pos="2419350" algn="l"/>
                <a:tab pos="7170738" algn="l"/>
              </a:tabLst>
            </a:pPr>
            <a:endParaRPr lang="da-DK" sz="1800" b="1" dirty="0"/>
          </a:p>
          <a:p>
            <a:pPr marL="0" indent="0">
              <a:buNone/>
              <a:tabLst>
                <a:tab pos="722313" algn="l"/>
                <a:tab pos="1608138" algn="l"/>
                <a:tab pos="2419350" algn="l"/>
                <a:tab pos="7170738" algn="l"/>
              </a:tabLst>
            </a:pPr>
            <a:endParaRPr lang="da-DK" sz="1800" b="1" dirty="0"/>
          </a:p>
          <a:p>
            <a:pPr marL="0" indent="0">
              <a:buNone/>
              <a:tabLst>
                <a:tab pos="722313" algn="l"/>
                <a:tab pos="1608138" algn="l"/>
                <a:tab pos="2419350" algn="l"/>
                <a:tab pos="7170738" algn="l"/>
              </a:tabLst>
            </a:pPr>
            <a:r>
              <a:rPr lang="da-DK" sz="1800" dirty="0"/>
              <a:t>	</a:t>
            </a:r>
          </a:p>
        </p:txBody>
      </p:sp>
      <p:sp>
        <p:nvSpPr>
          <p:cNvPr id="4" name="Tekstfelt 3">
            <a:extLst>
              <a:ext uri="{FF2B5EF4-FFF2-40B4-BE49-F238E27FC236}">
                <a16:creationId xmlns:a16="http://schemas.microsoft.com/office/drawing/2014/main" id="{24B5BB99-4B4E-77A2-9594-D0EEEB7D52A5}"/>
              </a:ext>
            </a:extLst>
          </p:cNvPr>
          <p:cNvSpPr txBox="1"/>
          <p:nvPr/>
        </p:nvSpPr>
        <p:spPr>
          <a:xfrm>
            <a:off x="1451577" y="342900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3B009D8C-2B5D-6527-C2AD-2E729619E458}"/>
              </a:ext>
            </a:extLst>
          </p:cNvPr>
          <p:cNvSpPr txBox="1"/>
          <p:nvPr/>
        </p:nvSpPr>
        <p:spPr>
          <a:xfrm>
            <a:off x="3029669" y="34527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275F79C8-2EC8-0922-2726-0F14BB2EE8F0}"/>
              </a:ext>
            </a:extLst>
          </p:cNvPr>
          <p:cNvSpPr txBox="1"/>
          <p:nvPr/>
        </p:nvSpPr>
        <p:spPr>
          <a:xfrm>
            <a:off x="5692036" y="342899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2" name="Tekstfelt 11">
            <a:extLst>
              <a:ext uri="{FF2B5EF4-FFF2-40B4-BE49-F238E27FC236}">
                <a16:creationId xmlns:a16="http://schemas.microsoft.com/office/drawing/2014/main" id="{80478FED-F230-651F-364A-0D93D5FEBF1D}"/>
              </a:ext>
            </a:extLst>
          </p:cNvPr>
          <p:cNvSpPr txBox="1"/>
          <p:nvPr/>
        </p:nvSpPr>
        <p:spPr>
          <a:xfrm>
            <a:off x="3039155" y="423707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3" name="Tekstfelt 12">
            <a:extLst>
              <a:ext uri="{FF2B5EF4-FFF2-40B4-BE49-F238E27FC236}">
                <a16:creationId xmlns:a16="http://schemas.microsoft.com/office/drawing/2014/main" id="{DC89A0CB-EB8E-3F25-9545-8EFC027F3F34}"/>
              </a:ext>
            </a:extLst>
          </p:cNvPr>
          <p:cNvSpPr txBox="1"/>
          <p:nvPr/>
        </p:nvSpPr>
        <p:spPr>
          <a:xfrm>
            <a:off x="4360852" y="34527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F2A6AB9C-D327-DD98-C0A1-D195AD5A4A6D}"/>
              </a:ext>
            </a:extLst>
          </p:cNvPr>
          <p:cNvSpPr txBox="1"/>
          <p:nvPr/>
        </p:nvSpPr>
        <p:spPr>
          <a:xfrm>
            <a:off x="6819505" y="3352055"/>
            <a:ext cx="3876385"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dirty="0"/>
              <a:t>Hvorfor er 3 hjerter udgangskrav?</a:t>
            </a:r>
          </a:p>
        </p:txBody>
      </p:sp>
      <p:sp>
        <p:nvSpPr>
          <p:cNvPr id="3" name="Tekstfelt 2">
            <a:extLst>
              <a:ext uri="{FF2B5EF4-FFF2-40B4-BE49-F238E27FC236}">
                <a16:creationId xmlns:a16="http://schemas.microsoft.com/office/drawing/2014/main" id="{ADE44BA3-B21D-2139-2A1B-7FEABFAA3D26}"/>
              </a:ext>
            </a:extLst>
          </p:cNvPr>
          <p:cNvSpPr txBox="1"/>
          <p:nvPr/>
        </p:nvSpPr>
        <p:spPr>
          <a:xfrm>
            <a:off x="1451577" y="419844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353B0868-BF39-5CDC-4DA1-E52E323152D1}"/>
              </a:ext>
            </a:extLst>
          </p:cNvPr>
          <p:cNvSpPr txBox="1"/>
          <p:nvPr/>
        </p:nvSpPr>
        <p:spPr>
          <a:xfrm>
            <a:off x="4360851" y="423665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DB3760AD-51A1-93CF-546E-054C67907736}"/>
              </a:ext>
            </a:extLst>
          </p:cNvPr>
          <p:cNvSpPr txBox="1"/>
          <p:nvPr/>
        </p:nvSpPr>
        <p:spPr>
          <a:xfrm>
            <a:off x="1467513" y="5515338"/>
            <a:ext cx="960327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VIGTIGT PRINCIP: Farve efterfulgt af en farvemelding er stærkt</a:t>
            </a:r>
          </a:p>
        </p:txBody>
      </p:sp>
    </p:spTree>
    <p:extLst>
      <p:ext uri="{BB962C8B-B14F-4D97-AF65-F5344CB8AC3E}">
        <p14:creationId xmlns:p14="http://schemas.microsoft.com/office/powerpoint/2010/main" val="1809628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2" grpId="0" animBg="1"/>
      <p:bldP spid="13" grpId="0" animBg="1"/>
      <p:bldP spid="14" grpId="0" animBg="1"/>
      <p:bldP spid="3" grpId="0" animBg="1"/>
      <p:bldP spid="8" grpId="0" animBg="1"/>
      <p:bldP spid="1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CA99B7-CE21-6E43-A729-77EBDD7A866C}"/>
              </a:ext>
            </a:extLst>
          </p:cNvPr>
          <p:cNvSpPr>
            <a:spLocks noGrp="1"/>
          </p:cNvSpPr>
          <p:nvPr>
            <p:ph type="title"/>
          </p:nvPr>
        </p:nvSpPr>
        <p:spPr/>
        <p:txBody>
          <a:bodyPr/>
          <a:lstStyle/>
          <a:p>
            <a:r>
              <a:rPr lang="da-DK" dirty="0"/>
              <a:t>Negativ dobling, øvelser		1-2</a:t>
            </a:r>
          </a:p>
        </p:txBody>
      </p:sp>
      <p:sp>
        <p:nvSpPr>
          <p:cNvPr id="5" name="Pladsholder til indhold 6">
            <a:extLst>
              <a:ext uri="{FF2B5EF4-FFF2-40B4-BE49-F238E27FC236}">
                <a16:creationId xmlns:a16="http://schemas.microsoft.com/office/drawing/2014/main" id="{70BFD6D5-C4F1-7647-861F-F39F82CA3E1E}"/>
              </a:ext>
            </a:extLst>
          </p:cNvPr>
          <p:cNvSpPr txBox="1">
            <a:spLocks/>
          </p:cNvSpPr>
          <p:nvPr/>
        </p:nvSpPr>
        <p:spPr>
          <a:xfrm>
            <a:off x="2465324" y="4058599"/>
            <a:ext cx="4968552" cy="1944216"/>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E5 </a:t>
            </a:r>
            <a:r>
              <a:rPr lang="da-DK" sz="3200" dirty="0">
                <a:solidFill>
                  <a:srgbClr val="FF0000"/>
                </a:solidFill>
                <a:sym typeface="Symbol"/>
              </a:rPr>
              <a:t></a:t>
            </a:r>
            <a:r>
              <a:rPr lang="da-DK" sz="3200" dirty="0">
                <a:sym typeface="Symbol"/>
              </a:rPr>
              <a:t>KD9743 </a:t>
            </a:r>
            <a:r>
              <a:rPr lang="da-DK" sz="3200" dirty="0">
                <a:solidFill>
                  <a:srgbClr val="FFC000"/>
                </a:solidFill>
                <a:sym typeface="Symbol"/>
              </a:rPr>
              <a:t></a:t>
            </a:r>
            <a:r>
              <a:rPr lang="da-DK" sz="3200" dirty="0">
                <a:sym typeface="Symbol"/>
              </a:rPr>
              <a:t>DT7 </a:t>
            </a:r>
            <a:r>
              <a:rPr lang="da-DK" sz="3200" dirty="0">
                <a:solidFill>
                  <a:srgbClr val="00B050"/>
                </a:solidFill>
                <a:sym typeface="Symbol"/>
              </a:rPr>
              <a:t></a:t>
            </a:r>
            <a:r>
              <a:rPr lang="da-DK" sz="3200" dirty="0">
                <a:sym typeface="Symbol"/>
              </a:rPr>
              <a:t>64</a:t>
            </a:r>
          </a:p>
          <a:p>
            <a:pPr>
              <a:buFont typeface="Arial" panose="020B0604020202020204" pitchFamily="34" charset="0"/>
              <a:buNone/>
            </a:pPr>
            <a:r>
              <a:rPr lang="da-DK" sz="3200" dirty="0">
                <a:sym typeface="Symbol"/>
              </a:rPr>
              <a:t>54 </a:t>
            </a:r>
            <a:r>
              <a:rPr lang="da-DK" sz="3200" dirty="0">
                <a:solidFill>
                  <a:srgbClr val="FF0000"/>
                </a:solidFill>
                <a:sym typeface="Symbol"/>
              </a:rPr>
              <a:t></a:t>
            </a:r>
            <a:r>
              <a:rPr lang="da-DK" sz="3200" dirty="0">
                <a:sym typeface="Symbol"/>
              </a:rPr>
              <a:t>KD9743 </a:t>
            </a:r>
            <a:r>
              <a:rPr lang="da-DK" sz="3200" dirty="0">
                <a:solidFill>
                  <a:srgbClr val="FFC000"/>
                </a:solidFill>
                <a:sym typeface="Symbol"/>
              </a:rPr>
              <a:t></a:t>
            </a:r>
            <a:r>
              <a:rPr lang="da-DK" sz="3200" dirty="0">
                <a:sym typeface="Symbol"/>
              </a:rPr>
              <a:t>DT7 </a:t>
            </a:r>
            <a:r>
              <a:rPr lang="da-DK" sz="3200" dirty="0">
                <a:solidFill>
                  <a:srgbClr val="00B050"/>
                </a:solidFill>
                <a:sym typeface="Symbol"/>
              </a:rPr>
              <a:t></a:t>
            </a:r>
            <a:r>
              <a:rPr lang="da-DK" sz="3200" dirty="0">
                <a:sym typeface="Symbol"/>
              </a:rPr>
              <a:t>64</a:t>
            </a:r>
          </a:p>
          <a:p>
            <a:pPr>
              <a:buFont typeface="Arial" panose="020B0604020202020204" pitchFamily="34" charset="0"/>
              <a:buNone/>
            </a:pPr>
            <a:endParaRPr lang="da-DK" dirty="0">
              <a:sym typeface="Symbol"/>
            </a:endParaRPr>
          </a:p>
          <a:p>
            <a:endParaRPr lang="da-DK" dirty="0"/>
          </a:p>
        </p:txBody>
      </p:sp>
      <p:sp>
        <p:nvSpPr>
          <p:cNvPr id="7" name="Pladsholder til indhold 5">
            <a:extLst>
              <a:ext uri="{FF2B5EF4-FFF2-40B4-BE49-F238E27FC236}">
                <a16:creationId xmlns:a16="http://schemas.microsoft.com/office/drawing/2014/main" id="{3567789A-95A3-9847-8A37-4C4D9684ECE6}"/>
              </a:ext>
            </a:extLst>
          </p:cNvPr>
          <p:cNvSpPr txBox="1">
            <a:spLocks/>
          </p:cNvSpPr>
          <p:nvPr/>
        </p:nvSpPr>
        <p:spPr>
          <a:xfrm>
            <a:off x="1451580" y="1989584"/>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4" name="Tekstfelt 3">
            <a:extLst>
              <a:ext uri="{FF2B5EF4-FFF2-40B4-BE49-F238E27FC236}">
                <a16:creationId xmlns:a16="http://schemas.microsoft.com/office/drawing/2014/main" id="{C3205677-B94B-15C4-32B8-1F8343FAD2F7}"/>
              </a:ext>
            </a:extLst>
          </p:cNvPr>
          <p:cNvSpPr txBox="1"/>
          <p:nvPr/>
        </p:nvSpPr>
        <p:spPr>
          <a:xfrm>
            <a:off x="1451579" y="267122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C8887767-E595-70EE-6F34-DA04068E50C3}"/>
              </a:ext>
            </a:extLst>
          </p:cNvPr>
          <p:cNvSpPr txBox="1"/>
          <p:nvPr/>
        </p:nvSpPr>
        <p:spPr>
          <a:xfrm>
            <a:off x="3081512" y="267122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255D0F3F-20FC-5715-3F73-DF9761D71431}"/>
              </a:ext>
            </a:extLst>
          </p:cNvPr>
          <p:cNvSpPr txBox="1"/>
          <p:nvPr/>
        </p:nvSpPr>
        <p:spPr>
          <a:xfrm>
            <a:off x="4691010" y="267121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E420884A-C1ED-4FA9-B717-CC66D8191071}"/>
              </a:ext>
            </a:extLst>
          </p:cNvPr>
          <p:cNvSpPr txBox="1"/>
          <p:nvPr/>
        </p:nvSpPr>
        <p:spPr>
          <a:xfrm>
            <a:off x="8109722" y="490028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C7BB1357-96D4-7E8B-443C-185B8720AE6B}"/>
              </a:ext>
            </a:extLst>
          </p:cNvPr>
          <p:cNvSpPr txBox="1"/>
          <p:nvPr/>
        </p:nvSpPr>
        <p:spPr>
          <a:xfrm>
            <a:off x="8118431" y="405859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9993660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728A43-D6F5-9042-9B35-406AFA445C49}"/>
              </a:ext>
            </a:extLst>
          </p:cNvPr>
          <p:cNvSpPr>
            <a:spLocks noGrp="1"/>
          </p:cNvSpPr>
          <p:nvPr>
            <p:ph type="title"/>
          </p:nvPr>
        </p:nvSpPr>
        <p:spPr/>
        <p:txBody>
          <a:bodyPr/>
          <a:lstStyle/>
          <a:p>
            <a:r>
              <a:rPr lang="da-DK" dirty="0"/>
              <a:t>Negativ dobling, øvelser		3-4		</a:t>
            </a:r>
            <a:br>
              <a:rPr lang="da-DK" dirty="0"/>
            </a:br>
            <a:endParaRPr lang="da-DK" dirty="0"/>
          </a:p>
        </p:txBody>
      </p:sp>
      <p:sp>
        <p:nvSpPr>
          <p:cNvPr id="8" name="Pladsholder til indhold 6">
            <a:extLst>
              <a:ext uri="{FF2B5EF4-FFF2-40B4-BE49-F238E27FC236}">
                <a16:creationId xmlns:a16="http://schemas.microsoft.com/office/drawing/2014/main" id="{52AC9961-5C72-3A46-B9BD-30700D110D2F}"/>
              </a:ext>
            </a:extLst>
          </p:cNvPr>
          <p:cNvSpPr txBox="1">
            <a:spLocks/>
          </p:cNvSpPr>
          <p:nvPr/>
        </p:nvSpPr>
        <p:spPr>
          <a:xfrm>
            <a:off x="2374551" y="3808837"/>
            <a:ext cx="4968552" cy="2103589"/>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ED72 </a:t>
            </a:r>
            <a:r>
              <a:rPr lang="da-DK" sz="3200" dirty="0">
                <a:solidFill>
                  <a:srgbClr val="FF0000"/>
                </a:solidFill>
                <a:sym typeface="Symbol"/>
              </a:rPr>
              <a:t></a:t>
            </a:r>
            <a:r>
              <a:rPr lang="da-DK" sz="3200" dirty="0">
                <a:sym typeface="Symbol"/>
              </a:rPr>
              <a:t>KT74 </a:t>
            </a:r>
            <a:r>
              <a:rPr lang="da-DK" sz="3200" dirty="0">
                <a:solidFill>
                  <a:srgbClr val="FFC000"/>
                </a:solidFill>
                <a:sym typeface="Symbol"/>
              </a:rPr>
              <a:t></a:t>
            </a:r>
            <a:r>
              <a:rPr lang="da-DK" sz="3200" dirty="0">
                <a:sym typeface="Symbol"/>
              </a:rPr>
              <a:t>65 </a:t>
            </a:r>
            <a:r>
              <a:rPr lang="da-DK" sz="3200" dirty="0">
                <a:solidFill>
                  <a:srgbClr val="00B050"/>
                </a:solidFill>
                <a:sym typeface="Symbol"/>
              </a:rPr>
              <a:t></a:t>
            </a:r>
            <a:r>
              <a:rPr lang="da-DK" sz="3200" dirty="0">
                <a:sym typeface="Symbol"/>
              </a:rPr>
              <a:t>B74</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KBT5 </a:t>
            </a:r>
            <a:r>
              <a:rPr lang="da-DK" sz="3200" dirty="0">
                <a:solidFill>
                  <a:srgbClr val="FF0000"/>
                </a:solidFill>
                <a:sym typeface="Symbol"/>
              </a:rPr>
              <a:t></a:t>
            </a:r>
            <a:r>
              <a:rPr lang="da-DK" sz="3200" dirty="0">
                <a:sym typeface="Symbol"/>
              </a:rPr>
              <a:t>D72 </a:t>
            </a:r>
            <a:r>
              <a:rPr lang="da-DK" sz="3200" dirty="0">
                <a:solidFill>
                  <a:srgbClr val="FFC000"/>
                </a:solidFill>
                <a:sym typeface="Symbol"/>
              </a:rPr>
              <a:t></a:t>
            </a:r>
            <a:r>
              <a:rPr lang="da-DK" sz="3200" dirty="0">
                <a:sym typeface="Symbol"/>
              </a:rPr>
              <a:t>95 </a:t>
            </a:r>
            <a:r>
              <a:rPr lang="da-DK" sz="3200" dirty="0">
                <a:solidFill>
                  <a:srgbClr val="00B050"/>
                </a:solidFill>
                <a:sym typeface="Symbol"/>
              </a:rPr>
              <a:t></a:t>
            </a:r>
            <a:r>
              <a:rPr lang="da-DK" sz="3200" dirty="0">
                <a:sym typeface="Symbol"/>
              </a:rPr>
              <a:t>E763</a:t>
            </a:r>
          </a:p>
          <a:p>
            <a:pPr>
              <a:buFont typeface="Arial" panose="020B0604020202020204" pitchFamily="34" charset="0"/>
              <a:buNone/>
            </a:pPr>
            <a:endParaRPr lang="da-DK" sz="2400" dirty="0">
              <a:sym typeface="Symbol"/>
            </a:endParaRPr>
          </a:p>
          <a:p>
            <a:endParaRPr lang="da-DK" dirty="0"/>
          </a:p>
        </p:txBody>
      </p:sp>
      <p:sp>
        <p:nvSpPr>
          <p:cNvPr id="3" name="Pladsholder til indhold 5">
            <a:extLst>
              <a:ext uri="{FF2B5EF4-FFF2-40B4-BE49-F238E27FC236}">
                <a16:creationId xmlns:a16="http://schemas.microsoft.com/office/drawing/2014/main" id="{04B70E7A-8BC2-2B9D-F43E-E56EF66B8AAC}"/>
              </a:ext>
            </a:extLst>
          </p:cNvPr>
          <p:cNvSpPr txBox="1">
            <a:spLocks/>
          </p:cNvSpPr>
          <p:nvPr/>
        </p:nvSpPr>
        <p:spPr>
          <a:xfrm>
            <a:off x="1451579" y="2493117"/>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4" name="Tekstfelt 3">
            <a:extLst>
              <a:ext uri="{FF2B5EF4-FFF2-40B4-BE49-F238E27FC236}">
                <a16:creationId xmlns:a16="http://schemas.microsoft.com/office/drawing/2014/main" id="{F6F21A56-1A0F-D29D-1F65-D7C2268F21A7}"/>
              </a:ext>
            </a:extLst>
          </p:cNvPr>
          <p:cNvSpPr txBox="1"/>
          <p:nvPr/>
        </p:nvSpPr>
        <p:spPr>
          <a:xfrm>
            <a:off x="1451578"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CF7D0E33-CCDE-4E13-7965-633791C2FEEB}"/>
              </a:ext>
            </a:extLst>
          </p:cNvPr>
          <p:cNvSpPr txBox="1"/>
          <p:nvPr/>
        </p:nvSpPr>
        <p:spPr>
          <a:xfrm>
            <a:off x="3081511"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6" name="Tekstfelt 5">
            <a:extLst>
              <a:ext uri="{FF2B5EF4-FFF2-40B4-BE49-F238E27FC236}">
                <a16:creationId xmlns:a16="http://schemas.microsoft.com/office/drawing/2014/main" id="{8957B169-F3A2-699E-D925-02DA67F2582F}"/>
              </a:ext>
            </a:extLst>
          </p:cNvPr>
          <p:cNvSpPr txBox="1"/>
          <p:nvPr/>
        </p:nvSpPr>
        <p:spPr>
          <a:xfrm>
            <a:off x="4691009" y="31747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721694D4-D74B-0A6D-BAE7-E7A732328F1D}"/>
              </a:ext>
            </a:extLst>
          </p:cNvPr>
          <p:cNvSpPr txBox="1"/>
          <p:nvPr/>
        </p:nvSpPr>
        <p:spPr>
          <a:xfrm>
            <a:off x="7855860" y="386724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A6D45F8D-0F8E-8519-7190-110BFEE4E141}"/>
              </a:ext>
            </a:extLst>
          </p:cNvPr>
          <p:cNvSpPr txBox="1"/>
          <p:nvPr/>
        </p:nvSpPr>
        <p:spPr>
          <a:xfrm>
            <a:off x="7855859" y="535207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6912268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anim calcmode="lin" valueType="num">
                                      <p:cBhvr additive="base">
                                        <p:cTn id="3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A13AC-A288-CD49-B346-24A284A456FD}"/>
              </a:ext>
            </a:extLst>
          </p:cNvPr>
          <p:cNvSpPr>
            <a:spLocks noGrp="1"/>
          </p:cNvSpPr>
          <p:nvPr>
            <p:ph type="title"/>
          </p:nvPr>
        </p:nvSpPr>
        <p:spPr/>
        <p:txBody>
          <a:bodyPr/>
          <a:lstStyle/>
          <a:p>
            <a:r>
              <a:rPr lang="da-DK" dirty="0"/>
              <a:t>Negativ dobling, øvelser		5-6</a:t>
            </a:r>
          </a:p>
        </p:txBody>
      </p:sp>
      <p:sp>
        <p:nvSpPr>
          <p:cNvPr id="4" name="Pladsholder til indhold 6">
            <a:extLst>
              <a:ext uri="{FF2B5EF4-FFF2-40B4-BE49-F238E27FC236}">
                <a16:creationId xmlns:a16="http://schemas.microsoft.com/office/drawing/2014/main" id="{C42A8FF1-E4C5-224E-8807-150B63D14354}"/>
              </a:ext>
            </a:extLst>
          </p:cNvPr>
          <p:cNvSpPr txBox="1">
            <a:spLocks/>
          </p:cNvSpPr>
          <p:nvPr/>
        </p:nvSpPr>
        <p:spPr>
          <a:xfrm>
            <a:off x="2206733" y="3849849"/>
            <a:ext cx="4968552" cy="2150484"/>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latin typeface="Apple Color Emoji" pitchFamily="2" charset="0"/>
                <a:ea typeface="Apple Color Emoji" pitchFamily="2" charset="0"/>
                <a:sym typeface="Symbol"/>
              </a:rPr>
              <a:t></a:t>
            </a:r>
            <a:r>
              <a:rPr lang="da-DK" sz="3200" dirty="0">
                <a:sym typeface="Symbol"/>
              </a:rPr>
              <a:t>72 </a:t>
            </a:r>
            <a:r>
              <a:rPr lang="da-DK" sz="3200" dirty="0">
                <a:solidFill>
                  <a:srgbClr val="FF0000"/>
                </a:solidFill>
                <a:sym typeface="Symbol"/>
              </a:rPr>
              <a:t></a:t>
            </a:r>
            <a:r>
              <a:rPr lang="da-DK" sz="3200" dirty="0">
                <a:sym typeface="Symbol"/>
              </a:rPr>
              <a:t>ET42 </a:t>
            </a:r>
            <a:r>
              <a:rPr lang="da-DK" sz="3200" dirty="0">
                <a:solidFill>
                  <a:srgbClr val="FFC000"/>
                </a:solidFill>
                <a:sym typeface="Symbol"/>
              </a:rPr>
              <a:t></a:t>
            </a:r>
            <a:r>
              <a:rPr lang="da-DK" sz="3200" dirty="0">
                <a:sym typeface="Symbol"/>
              </a:rPr>
              <a:t>KBT9 </a:t>
            </a:r>
            <a:r>
              <a:rPr lang="da-DK" sz="3200" dirty="0">
                <a:solidFill>
                  <a:srgbClr val="00B050"/>
                </a:solidFill>
                <a:sym typeface="Symbol"/>
              </a:rPr>
              <a:t></a:t>
            </a:r>
            <a:r>
              <a:rPr lang="da-DK" sz="3200" dirty="0">
                <a:sym typeface="Symbol"/>
              </a:rPr>
              <a:t>EB4</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KB982 </a:t>
            </a:r>
            <a:r>
              <a:rPr lang="da-DK" sz="3200" dirty="0">
                <a:solidFill>
                  <a:srgbClr val="FF0000"/>
                </a:solidFill>
                <a:sym typeface="Symbol"/>
              </a:rPr>
              <a:t></a:t>
            </a:r>
            <a:r>
              <a:rPr lang="da-DK" sz="3200" dirty="0">
                <a:sym typeface="Symbol"/>
              </a:rPr>
              <a:t>B43 </a:t>
            </a:r>
            <a:r>
              <a:rPr lang="da-DK" sz="3200" dirty="0">
                <a:solidFill>
                  <a:srgbClr val="FFC000"/>
                </a:solidFill>
                <a:sym typeface="Symbol"/>
              </a:rPr>
              <a:t></a:t>
            </a:r>
            <a:r>
              <a:rPr lang="da-DK" sz="3200" dirty="0">
                <a:sym typeface="Symbol"/>
              </a:rPr>
              <a:t>E543 </a:t>
            </a:r>
            <a:r>
              <a:rPr lang="da-DK" sz="3200" dirty="0">
                <a:solidFill>
                  <a:srgbClr val="00B050"/>
                </a:solidFill>
                <a:sym typeface="Symbol"/>
              </a:rPr>
              <a:t></a:t>
            </a:r>
            <a:r>
              <a:rPr lang="da-DK" sz="3200" dirty="0">
                <a:sym typeface="Symbol"/>
              </a:rPr>
              <a:t>3</a:t>
            </a:r>
          </a:p>
          <a:p>
            <a:pPr>
              <a:buFont typeface="Arial" panose="020B0604020202020204" pitchFamily="34" charset="0"/>
              <a:buNone/>
            </a:pPr>
            <a:endParaRPr lang="da-DK" dirty="0">
              <a:sym typeface="Symbol"/>
            </a:endParaRPr>
          </a:p>
          <a:p>
            <a:endParaRPr lang="da-DK" dirty="0"/>
          </a:p>
        </p:txBody>
      </p:sp>
      <p:sp>
        <p:nvSpPr>
          <p:cNvPr id="3" name="Pladsholder til indhold 5">
            <a:extLst>
              <a:ext uri="{FF2B5EF4-FFF2-40B4-BE49-F238E27FC236}">
                <a16:creationId xmlns:a16="http://schemas.microsoft.com/office/drawing/2014/main" id="{9F6D980E-6593-7484-6152-622F33CDEEAF}"/>
              </a:ext>
            </a:extLst>
          </p:cNvPr>
          <p:cNvSpPr txBox="1">
            <a:spLocks/>
          </p:cNvSpPr>
          <p:nvPr/>
        </p:nvSpPr>
        <p:spPr>
          <a:xfrm>
            <a:off x="1451579" y="2493117"/>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7" name="Tekstfelt 6">
            <a:extLst>
              <a:ext uri="{FF2B5EF4-FFF2-40B4-BE49-F238E27FC236}">
                <a16:creationId xmlns:a16="http://schemas.microsoft.com/office/drawing/2014/main" id="{01EA22EB-00B3-A348-8DC8-67BA6FCCBD7D}"/>
              </a:ext>
            </a:extLst>
          </p:cNvPr>
          <p:cNvSpPr txBox="1"/>
          <p:nvPr/>
        </p:nvSpPr>
        <p:spPr>
          <a:xfrm>
            <a:off x="1451578"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2ABDC0B5-1D6F-8670-A786-E54AB491C3B1}"/>
              </a:ext>
            </a:extLst>
          </p:cNvPr>
          <p:cNvSpPr txBox="1"/>
          <p:nvPr/>
        </p:nvSpPr>
        <p:spPr>
          <a:xfrm>
            <a:off x="3081511"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p>
        </p:txBody>
      </p:sp>
      <p:sp>
        <p:nvSpPr>
          <p:cNvPr id="9" name="Tekstfelt 8">
            <a:extLst>
              <a:ext uri="{FF2B5EF4-FFF2-40B4-BE49-F238E27FC236}">
                <a16:creationId xmlns:a16="http://schemas.microsoft.com/office/drawing/2014/main" id="{452F9231-8239-E027-9E43-2F68648409EE}"/>
              </a:ext>
            </a:extLst>
          </p:cNvPr>
          <p:cNvSpPr txBox="1"/>
          <p:nvPr/>
        </p:nvSpPr>
        <p:spPr>
          <a:xfrm>
            <a:off x="4691009" y="31747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7CCB8E8D-8B2B-BB50-5648-4505A9B03E45}"/>
              </a:ext>
            </a:extLst>
          </p:cNvPr>
          <p:cNvSpPr txBox="1"/>
          <p:nvPr/>
        </p:nvSpPr>
        <p:spPr>
          <a:xfrm>
            <a:off x="7907815" y="396075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58DA112B-70CE-021C-4161-07F37E8229F3}"/>
              </a:ext>
            </a:extLst>
          </p:cNvPr>
          <p:cNvSpPr txBox="1"/>
          <p:nvPr/>
        </p:nvSpPr>
        <p:spPr>
          <a:xfrm>
            <a:off x="7907814" y="5349873"/>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24782219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FC749F-A204-264D-8E36-DDDC1062196E}"/>
              </a:ext>
            </a:extLst>
          </p:cNvPr>
          <p:cNvSpPr>
            <a:spLocks noGrp="1"/>
          </p:cNvSpPr>
          <p:nvPr>
            <p:ph type="title"/>
          </p:nvPr>
        </p:nvSpPr>
        <p:spPr/>
        <p:txBody>
          <a:bodyPr/>
          <a:lstStyle/>
          <a:p>
            <a:r>
              <a:rPr lang="da-DK" dirty="0"/>
              <a:t>Negativ dobling øvelser		7-8</a:t>
            </a:r>
          </a:p>
        </p:txBody>
      </p:sp>
      <p:sp>
        <p:nvSpPr>
          <p:cNvPr id="4" name="Pladsholder til indhold 6">
            <a:extLst>
              <a:ext uri="{FF2B5EF4-FFF2-40B4-BE49-F238E27FC236}">
                <a16:creationId xmlns:a16="http://schemas.microsoft.com/office/drawing/2014/main" id="{E489A4BC-50BB-924D-B740-E44440AAADFF}"/>
              </a:ext>
            </a:extLst>
          </p:cNvPr>
          <p:cNvSpPr txBox="1">
            <a:spLocks/>
          </p:cNvSpPr>
          <p:nvPr/>
        </p:nvSpPr>
        <p:spPr>
          <a:xfrm>
            <a:off x="2736159" y="3780253"/>
            <a:ext cx="5387458" cy="2153335"/>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KT75 </a:t>
            </a:r>
            <a:r>
              <a:rPr lang="da-DK" sz="3200" dirty="0">
                <a:solidFill>
                  <a:srgbClr val="FF0000"/>
                </a:solidFill>
                <a:sym typeface="Symbol"/>
              </a:rPr>
              <a:t></a:t>
            </a:r>
            <a:r>
              <a:rPr lang="da-DK" sz="3200" dirty="0">
                <a:sym typeface="Symbol"/>
              </a:rPr>
              <a:t>2 </a:t>
            </a:r>
            <a:r>
              <a:rPr lang="da-DK" sz="3200" dirty="0">
                <a:solidFill>
                  <a:srgbClr val="FFC000"/>
                </a:solidFill>
                <a:sym typeface="Symbol"/>
              </a:rPr>
              <a:t></a:t>
            </a:r>
            <a:r>
              <a:rPr lang="da-DK" sz="3200" dirty="0">
                <a:sym typeface="Symbol"/>
              </a:rPr>
              <a:t>KBT95 </a:t>
            </a:r>
            <a:r>
              <a:rPr lang="da-DK" sz="3200" dirty="0">
                <a:solidFill>
                  <a:srgbClr val="00B050"/>
                </a:solidFill>
                <a:sym typeface="Symbol"/>
              </a:rPr>
              <a:t></a:t>
            </a:r>
            <a:r>
              <a:rPr lang="da-DK" sz="3200" dirty="0">
                <a:sym typeface="Symbol"/>
              </a:rPr>
              <a:t>EB4</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EDT982 </a:t>
            </a:r>
            <a:r>
              <a:rPr lang="da-DK" sz="3200" dirty="0">
                <a:solidFill>
                  <a:srgbClr val="FF0000"/>
                </a:solidFill>
                <a:sym typeface="Symbol"/>
              </a:rPr>
              <a:t></a:t>
            </a:r>
            <a:r>
              <a:rPr lang="da-DK" sz="3200" dirty="0">
                <a:sym typeface="Symbol"/>
              </a:rPr>
              <a:t>3 </a:t>
            </a:r>
            <a:r>
              <a:rPr lang="da-DK" sz="3200" dirty="0">
                <a:solidFill>
                  <a:srgbClr val="FFC000"/>
                </a:solidFill>
                <a:sym typeface="Symbol"/>
              </a:rPr>
              <a:t></a:t>
            </a:r>
            <a:r>
              <a:rPr lang="da-DK" sz="3200" dirty="0">
                <a:sym typeface="Symbol"/>
              </a:rPr>
              <a:t>EB3 </a:t>
            </a:r>
            <a:r>
              <a:rPr lang="da-DK" sz="3200" dirty="0">
                <a:solidFill>
                  <a:srgbClr val="00B050"/>
                </a:solidFill>
                <a:sym typeface="Symbol"/>
              </a:rPr>
              <a:t></a:t>
            </a:r>
            <a:r>
              <a:rPr lang="da-DK" sz="3200" dirty="0">
                <a:sym typeface="Symbol"/>
              </a:rPr>
              <a:t>543</a:t>
            </a:r>
          </a:p>
          <a:p>
            <a:pPr>
              <a:buFont typeface="Arial" panose="020B0604020202020204" pitchFamily="34" charset="0"/>
              <a:buNone/>
            </a:pPr>
            <a:endParaRPr lang="da-DK" dirty="0">
              <a:sym typeface="Symbol"/>
            </a:endParaRPr>
          </a:p>
          <a:p>
            <a:endParaRPr lang="da-DK" dirty="0"/>
          </a:p>
        </p:txBody>
      </p:sp>
      <p:sp>
        <p:nvSpPr>
          <p:cNvPr id="10" name="Tekstfelt 9">
            <a:extLst>
              <a:ext uri="{FF2B5EF4-FFF2-40B4-BE49-F238E27FC236}">
                <a16:creationId xmlns:a16="http://schemas.microsoft.com/office/drawing/2014/main" id="{DAC9F246-8E5B-2A39-ED55-C35A2CBFD149}"/>
              </a:ext>
            </a:extLst>
          </p:cNvPr>
          <p:cNvSpPr txBox="1"/>
          <p:nvPr/>
        </p:nvSpPr>
        <p:spPr>
          <a:xfrm>
            <a:off x="8453565" y="378025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C2E55B63-F508-F9A2-2A82-2C8EE032381C}"/>
              </a:ext>
            </a:extLst>
          </p:cNvPr>
          <p:cNvSpPr txBox="1"/>
          <p:nvPr/>
        </p:nvSpPr>
        <p:spPr>
          <a:xfrm>
            <a:off x="8453565" y="526916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2" name="Pladsholder til indhold 5">
            <a:extLst>
              <a:ext uri="{FF2B5EF4-FFF2-40B4-BE49-F238E27FC236}">
                <a16:creationId xmlns:a16="http://schemas.microsoft.com/office/drawing/2014/main" id="{156CD878-217D-61D7-4093-EA89F646D3C6}"/>
              </a:ext>
            </a:extLst>
          </p:cNvPr>
          <p:cNvSpPr txBox="1">
            <a:spLocks/>
          </p:cNvSpPr>
          <p:nvPr/>
        </p:nvSpPr>
        <p:spPr>
          <a:xfrm>
            <a:off x="1451579" y="2493117"/>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13" name="Tekstfelt 12">
            <a:extLst>
              <a:ext uri="{FF2B5EF4-FFF2-40B4-BE49-F238E27FC236}">
                <a16:creationId xmlns:a16="http://schemas.microsoft.com/office/drawing/2014/main" id="{7E2AEA84-71D4-56F5-4CA4-2E7254F0AE0E}"/>
              </a:ext>
            </a:extLst>
          </p:cNvPr>
          <p:cNvSpPr txBox="1"/>
          <p:nvPr/>
        </p:nvSpPr>
        <p:spPr>
          <a:xfrm>
            <a:off x="1451578"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4" name="Tekstfelt 13">
            <a:extLst>
              <a:ext uri="{FF2B5EF4-FFF2-40B4-BE49-F238E27FC236}">
                <a16:creationId xmlns:a16="http://schemas.microsoft.com/office/drawing/2014/main" id="{5D4FCE3E-B07C-4B4F-DADE-70C0CEAD319B}"/>
              </a:ext>
            </a:extLst>
          </p:cNvPr>
          <p:cNvSpPr txBox="1"/>
          <p:nvPr/>
        </p:nvSpPr>
        <p:spPr>
          <a:xfrm>
            <a:off x="3081511"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5" name="Tekstfelt 14">
            <a:extLst>
              <a:ext uri="{FF2B5EF4-FFF2-40B4-BE49-F238E27FC236}">
                <a16:creationId xmlns:a16="http://schemas.microsoft.com/office/drawing/2014/main" id="{8B7AC5B5-AE0D-A26F-E1BE-A3C19BFFDD7C}"/>
              </a:ext>
            </a:extLst>
          </p:cNvPr>
          <p:cNvSpPr txBox="1"/>
          <p:nvPr/>
        </p:nvSpPr>
        <p:spPr>
          <a:xfrm>
            <a:off x="4691009" y="31747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40838753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8BCA09-1A77-C948-89F4-CEA149E642B3}"/>
              </a:ext>
            </a:extLst>
          </p:cNvPr>
          <p:cNvSpPr>
            <a:spLocks noGrp="1"/>
          </p:cNvSpPr>
          <p:nvPr>
            <p:ph type="title"/>
          </p:nvPr>
        </p:nvSpPr>
        <p:spPr/>
        <p:txBody>
          <a:bodyPr/>
          <a:lstStyle/>
          <a:p>
            <a:r>
              <a:rPr lang="da-DK" dirty="0"/>
              <a:t>Negativ dobling, øvelser		9-10</a:t>
            </a:r>
          </a:p>
        </p:txBody>
      </p:sp>
      <p:sp>
        <p:nvSpPr>
          <p:cNvPr id="5" name="Pladsholder til indhold 6">
            <a:extLst>
              <a:ext uri="{FF2B5EF4-FFF2-40B4-BE49-F238E27FC236}">
                <a16:creationId xmlns:a16="http://schemas.microsoft.com/office/drawing/2014/main" id="{ECABE5B4-7E1E-734A-95E4-0D3F525AA667}"/>
              </a:ext>
            </a:extLst>
          </p:cNvPr>
          <p:cNvSpPr txBox="1">
            <a:spLocks/>
          </p:cNvSpPr>
          <p:nvPr/>
        </p:nvSpPr>
        <p:spPr>
          <a:xfrm>
            <a:off x="2810968" y="4031467"/>
            <a:ext cx="4968552" cy="2022014"/>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ED72 </a:t>
            </a:r>
            <a:r>
              <a:rPr lang="da-DK" sz="3200" dirty="0">
                <a:solidFill>
                  <a:srgbClr val="FF0000"/>
                </a:solidFill>
                <a:sym typeface="Symbol"/>
              </a:rPr>
              <a:t></a:t>
            </a:r>
            <a:r>
              <a:rPr lang="da-DK" sz="3200" dirty="0">
                <a:sym typeface="Symbol"/>
              </a:rPr>
              <a:t>KT7 </a:t>
            </a:r>
            <a:r>
              <a:rPr lang="da-DK" sz="3200" dirty="0">
                <a:solidFill>
                  <a:srgbClr val="FFC000"/>
                </a:solidFill>
                <a:sym typeface="Symbol"/>
              </a:rPr>
              <a:t></a:t>
            </a:r>
            <a:r>
              <a:rPr lang="da-DK" sz="3200" dirty="0">
                <a:sym typeface="Symbol"/>
              </a:rPr>
              <a:t>E65 </a:t>
            </a:r>
            <a:r>
              <a:rPr lang="da-DK" sz="3200" dirty="0">
                <a:solidFill>
                  <a:srgbClr val="00B050"/>
                </a:solidFill>
                <a:sym typeface="Symbol"/>
              </a:rPr>
              <a:t></a:t>
            </a:r>
            <a:r>
              <a:rPr lang="da-DK" sz="3200" dirty="0">
                <a:sym typeface="Symbol"/>
              </a:rPr>
              <a:t>K74</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KBT875 </a:t>
            </a:r>
            <a:r>
              <a:rPr lang="da-DK" sz="3200" dirty="0">
                <a:solidFill>
                  <a:srgbClr val="FF0000"/>
                </a:solidFill>
                <a:sym typeface="Symbol"/>
              </a:rPr>
              <a:t></a:t>
            </a:r>
            <a:r>
              <a:rPr lang="da-DK" sz="3200" dirty="0">
                <a:sym typeface="Symbol"/>
              </a:rPr>
              <a:t>D72 </a:t>
            </a:r>
            <a:r>
              <a:rPr lang="da-DK" sz="3200" dirty="0">
                <a:solidFill>
                  <a:srgbClr val="FFC000"/>
                </a:solidFill>
                <a:sym typeface="Symbol"/>
              </a:rPr>
              <a:t></a:t>
            </a:r>
            <a:r>
              <a:rPr lang="da-DK" sz="3200" dirty="0">
                <a:sym typeface="Symbol"/>
              </a:rPr>
              <a:t>E95 </a:t>
            </a:r>
            <a:r>
              <a:rPr lang="da-DK" sz="3200" dirty="0">
                <a:solidFill>
                  <a:srgbClr val="00B050"/>
                </a:solidFill>
                <a:sym typeface="Symbol"/>
              </a:rPr>
              <a:t></a:t>
            </a:r>
            <a:r>
              <a:rPr lang="da-DK" sz="3200" dirty="0">
                <a:sym typeface="Symbol"/>
              </a:rPr>
              <a:t>6</a:t>
            </a:r>
          </a:p>
          <a:p>
            <a:pPr>
              <a:buFont typeface="Arial" panose="020B0604020202020204" pitchFamily="34" charset="0"/>
              <a:buNone/>
            </a:pPr>
            <a:endParaRPr lang="da-DK" dirty="0">
              <a:sym typeface="Symbol"/>
            </a:endParaRPr>
          </a:p>
          <a:p>
            <a:endParaRPr lang="da-DK" dirty="0"/>
          </a:p>
        </p:txBody>
      </p:sp>
      <p:sp>
        <p:nvSpPr>
          <p:cNvPr id="3" name="Tekstfelt 2">
            <a:extLst>
              <a:ext uri="{FF2B5EF4-FFF2-40B4-BE49-F238E27FC236}">
                <a16:creationId xmlns:a16="http://schemas.microsoft.com/office/drawing/2014/main" id="{C318D75E-9EF5-655F-F881-EB20EADF229F}"/>
              </a:ext>
            </a:extLst>
          </p:cNvPr>
          <p:cNvSpPr txBox="1"/>
          <p:nvPr/>
        </p:nvSpPr>
        <p:spPr>
          <a:xfrm>
            <a:off x="8453564" y="414283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4" name="Pladsholder til indhold 5">
            <a:extLst>
              <a:ext uri="{FF2B5EF4-FFF2-40B4-BE49-F238E27FC236}">
                <a16:creationId xmlns:a16="http://schemas.microsoft.com/office/drawing/2014/main" id="{78987B3A-F7B5-A204-0CD4-699CDFB24CCB}"/>
              </a:ext>
            </a:extLst>
          </p:cNvPr>
          <p:cNvSpPr txBox="1">
            <a:spLocks/>
          </p:cNvSpPr>
          <p:nvPr/>
        </p:nvSpPr>
        <p:spPr>
          <a:xfrm>
            <a:off x="1451579" y="2493117"/>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8" name="Tekstfelt 7">
            <a:extLst>
              <a:ext uri="{FF2B5EF4-FFF2-40B4-BE49-F238E27FC236}">
                <a16:creationId xmlns:a16="http://schemas.microsoft.com/office/drawing/2014/main" id="{80163C51-86CB-71B8-0E35-BBB10EB632ED}"/>
              </a:ext>
            </a:extLst>
          </p:cNvPr>
          <p:cNvSpPr txBox="1"/>
          <p:nvPr/>
        </p:nvSpPr>
        <p:spPr>
          <a:xfrm>
            <a:off x="1451578"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B516C3E2-8DF3-2854-1810-A4064DB58FFB}"/>
              </a:ext>
            </a:extLst>
          </p:cNvPr>
          <p:cNvSpPr txBox="1"/>
          <p:nvPr/>
        </p:nvSpPr>
        <p:spPr>
          <a:xfrm>
            <a:off x="3081511" y="31747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DE209E49-5273-D54C-A286-EF116F81C00D}"/>
              </a:ext>
            </a:extLst>
          </p:cNvPr>
          <p:cNvSpPr txBox="1"/>
          <p:nvPr/>
        </p:nvSpPr>
        <p:spPr>
          <a:xfrm>
            <a:off x="4691009" y="31747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1F19CE30-AAD6-585B-B140-B65CBD091F33}"/>
              </a:ext>
            </a:extLst>
          </p:cNvPr>
          <p:cNvSpPr txBox="1"/>
          <p:nvPr/>
        </p:nvSpPr>
        <p:spPr>
          <a:xfrm>
            <a:off x="8453565" y="559181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689989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73810-2E19-8140-AD92-D53157570173}"/>
              </a:ext>
            </a:extLst>
          </p:cNvPr>
          <p:cNvSpPr>
            <a:spLocks noGrp="1"/>
          </p:cNvSpPr>
          <p:nvPr>
            <p:ph type="title"/>
          </p:nvPr>
        </p:nvSpPr>
        <p:spPr/>
        <p:txBody>
          <a:bodyPr/>
          <a:lstStyle/>
          <a:p>
            <a:r>
              <a:rPr lang="da-DK" dirty="0"/>
              <a:t>Negativ dobling, øvelser		11-12</a:t>
            </a:r>
          </a:p>
        </p:txBody>
      </p:sp>
      <p:sp>
        <p:nvSpPr>
          <p:cNvPr id="4" name="Pladsholder til indhold 6">
            <a:extLst>
              <a:ext uri="{FF2B5EF4-FFF2-40B4-BE49-F238E27FC236}">
                <a16:creationId xmlns:a16="http://schemas.microsoft.com/office/drawing/2014/main" id="{12D0DA64-4A00-3C4D-9944-A1FF954A3D99}"/>
              </a:ext>
            </a:extLst>
          </p:cNvPr>
          <p:cNvSpPr txBox="1">
            <a:spLocks/>
          </p:cNvSpPr>
          <p:nvPr/>
        </p:nvSpPr>
        <p:spPr>
          <a:xfrm>
            <a:off x="2610726" y="3744853"/>
            <a:ext cx="4968552" cy="2202083"/>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KD72 </a:t>
            </a:r>
            <a:r>
              <a:rPr lang="da-DK" sz="3200" dirty="0">
                <a:solidFill>
                  <a:srgbClr val="FF0000"/>
                </a:solidFill>
                <a:sym typeface="Symbol"/>
              </a:rPr>
              <a:t></a:t>
            </a:r>
            <a:r>
              <a:rPr lang="da-DK" sz="3200" dirty="0">
                <a:sym typeface="Symbol"/>
              </a:rPr>
              <a:t>4 </a:t>
            </a:r>
            <a:r>
              <a:rPr lang="da-DK" sz="3200" dirty="0">
                <a:solidFill>
                  <a:srgbClr val="FFC000"/>
                </a:solidFill>
                <a:sym typeface="Symbol"/>
              </a:rPr>
              <a:t></a:t>
            </a:r>
            <a:r>
              <a:rPr lang="da-DK" sz="3200" dirty="0">
                <a:sym typeface="Symbol"/>
              </a:rPr>
              <a:t>KDT876 </a:t>
            </a:r>
            <a:r>
              <a:rPr lang="da-DK" sz="3200" dirty="0">
                <a:solidFill>
                  <a:srgbClr val="00B050"/>
                </a:solidFill>
                <a:sym typeface="Symbol"/>
              </a:rPr>
              <a:t></a:t>
            </a:r>
            <a:r>
              <a:rPr lang="da-DK" sz="3200" dirty="0">
                <a:sym typeface="Symbol"/>
              </a:rPr>
              <a:t>E2</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KT82 </a:t>
            </a:r>
            <a:r>
              <a:rPr lang="da-DK" sz="3200" dirty="0">
                <a:solidFill>
                  <a:srgbClr val="FF0000"/>
                </a:solidFill>
                <a:sym typeface="Symbol"/>
              </a:rPr>
              <a:t></a:t>
            </a:r>
            <a:r>
              <a:rPr lang="da-DK" sz="3200" dirty="0">
                <a:sym typeface="Symbol"/>
              </a:rPr>
              <a:t>3 </a:t>
            </a:r>
            <a:r>
              <a:rPr lang="da-DK" sz="3200" dirty="0">
                <a:solidFill>
                  <a:srgbClr val="FFC000"/>
                </a:solidFill>
                <a:sym typeface="Symbol"/>
              </a:rPr>
              <a:t></a:t>
            </a:r>
            <a:r>
              <a:rPr lang="da-DK" sz="3200" dirty="0">
                <a:sym typeface="Symbol"/>
              </a:rPr>
              <a:t>EDB973 </a:t>
            </a:r>
            <a:r>
              <a:rPr lang="da-DK" sz="3200" dirty="0">
                <a:solidFill>
                  <a:srgbClr val="00B050"/>
                </a:solidFill>
                <a:sym typeface="Symbol"/>
              </a:rPr>
              <a:t></a:t>
            </a:r>
            <a:r>
              <a:rPr lang="da-DK" sz="3200" dirty="0">
                <a:sym typeface="Symbol"/>
              </a:rPr>
              <a:t>53</a:t>
            </a:r>
          </a:p>
          <a:p>
            <a:pPr>
              <a:buFont typeface="Arial" panose="020B0604020202020204" pitchFamily="34" charset="0"/>
              <a:buNone/>
            </a:pPr>
            <a:endParaRPr lang="da-DK" sz="3200" dirty="0">
              <a:sym typeface="Symbol"/>
            </a:endParaRPr>
          </a:p>
          <a:p>
            <a:endParaRPr lang="da-DK" dirty="0"/>
          </a:p>
        </p:txBody>
      </p:sp>
      <p:sp>
        <p:nvSpPr>
          <p:cNvPr id="3" name="Tekstfelt 2">
            <a:extLst>
              <a:ext uri="{FF2B5EF4-FFF2-40B4-BE49-F238E27FC236}">
                <a16:creationId xmlns:a16="http://schemas.microsoft.com/office/drawing/2014/main" id="{0E036637-B5DF-D5AB-211B-82BF66B72A6F}"/>
              </a:ext>
            </a:extLst>
          </p:cNvPr>
          <p:cNvSpPr txBox="1"/>
          <p:nvPr/>
        </p:nvSpPr>
        <p:spPr>
          <a:xfrm>
            <a:off x="8131852" y="529622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Pladsholder til indhold 5">
            <a:extLst>
              <a:ext uri="{FF2B5EF4-FFF2-40B4-BE49-F238E27FC236}">
                <a16:creationId xmlns:a16="http://schemas.microsoft.com/office/drawing/2014/main" id="{4A1E803B-7697-347E-27DF-9C0087DF91FF}"/>
              </a:ext>
            </a:extLst>
          </p:cNvPr>
          <p:cNvSpPr txBox="1">
            <a:spLocks/>
          </p:cNvSpPr>
          <p:nvPr/>
        </p:nvSpPr>
        <p:spPr>
          <a:xfrm>
            <a:off x="1358061" y="2256969"/>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8" name="Tekstfelt 7">
            <a:extLst>
              <a:ext uri="{FF2B5EF4-FFF2-40B4-BE49-F238E27FC236}">
                <a16:creationId xmlns:a16="http://schemas.microsoft.com/office/drawing/2014/main" id="{27171020-C354-52ED-846B-41FDBA563D44}"/>
              </a:ext>
            </a:extLst>
          </p:cNvPr>
          <p:cNvSpPr txBox="1"/>
          <p:nvPr/>
        </p:nvSpPr>
        <p:spPr>
          <a:xfrm>
            <a:off x="1449236" y="29157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E0A14F9B-4A35-38E2-E450-8BD12CA01D13}"/>
              </a:ext>
            </a:extLst>
          </p:cNvPr>
          <p:cNvSpPr txBox="1"/>
          <p:nvPr/>
        </p:nvSpPr>
        <p:spPr>
          <a:xfrm>
            <a:off x="3018170" y="294391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EC8E979D-2867-18D0-0F6A-076593AD1169}"/>
              </a:ext>
            </a:extLst>
          </p:cNvPr>
          <p:cNvSpPr txBox="1"/>
          <p:nvPr/>
        </p:nvSpPr>
        <p:spPr>
          <a:xfrm>
            <a:off x="4584761" y="29157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012DE203-D3AA-A1D1-E683-A34057C3ACBA}"/>
              </a:ext>
            </a:extLst>
          </p:cNvPr>
          <p:cNvSpPr txBox="1"/>
          <p:nvPr/>
        </p:nvSpPr>
        <p:spPr>
          <a:xfrm>
            <a:off x="8131851" y="37967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7434005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77430A-A788-E14B-A8A1-65DB20C922EA}"/>
              </a:ext>
            </a:extLst>
          </p:cNvPr>
          <p:cNvSpPr>
            <a:spLocks noGrp="1"/>
          </p:cNvSpPr>
          <p:nvPr>
            <p:ph type="title"/>
          </p:nvPr>
        </p:nvSpPr>
        <p:spPr/>
        <p:txBody>
          <a:bodyPr/>
          <a:lstStyle/>
          <a:p>
            <a:r>
              <a:rPr lang="da-DK" dirty="0"/>
              <a:t>Negativ dobling, øvelser		13-14</a:t>
            </a:r>
          </a:p>
        </p:txBody>
      </p:sp>
      <p:sp>
        <p:nvSpPr>
          <p:cNvPr id="4" name="Pladsholder til indhold 6">
            <a:extLst>
              <a:ext uri="{FF2B5EF4-FFF2-40B4-BE49-F238E27FC236}">
                <a16:creationId xmlns:a16="http://schemas.microsoft.com/office/drawing/2014/main" id="{739F59AF-6B7B-6042-8AC7-03942E59C176}"/>
              </a:ext>
            </a:extLst>
          </p:cNvPr>
          <p:cNvSpPr txBox="1">
            <a:spLocks/>
          </p:cNvSpPr>
          <p:nvPr/>
        </p:nvSpPr>
        <p:spPr>
          <a:xfrm>
            <a:off x="2265588" y="3786462"/>
            <a:ext cx="4968552" cy="2200521"/>
          </a:xfrm>
          <a:prstGeom prst="rect">
            <a:avLst/>
          </a:prstGeom>
        </p:spPr>
        <p:style>
          <a:lnRef idx="2">
            <a:schemeClr val="accent2"/>
          </a:lnRef>
          <a:fillRef idx="1">
            <a:schemeClr val="lt1"/>
          </a:fillRef>
          <a:effectRef idx="0">
            <a:schemeClr val="accent2"/>
          </a:effectRef>
          <a:fontRef idx="minor">
            <a:schemeClr val="dk1"/>
          </a:fontRef>
        </p:style>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200" dirty="0">
                <a:sym typeface="Symbol"/>
              </a:rPr>
              <a:t>KD752 </a:t>
            </a:r>
            <a:r>
              <a:rPr lang="da-DK" sz="3200" dirty="0">
                <a:solidFill>
                  <a:srgbClr val="FF0000"/>
                </a:solidFill>
                <a:sym typeface="Symbol"/>
              </a:rPr>
              <a:t></a:t>
            </a:r>
            <a:r>
              <a:rPr lang="da-DK" sz="3200" dirty="0">
                <a:sym typeface="Symbol"/>
              </a:rPr>
              <a:t>DB976 </a:t>
            </a:r>
            <a:r>
              <a:rPr lang="da-DK" sz="3200" dirty="0">
                <a:solidFill>
                  <a:srgbClr val="FFC000"/>
                </a:solidFill>
                <a:sym typeface="Symbol"/>
              </a:rPr>
              <a:t></a:t>
            </a:r>
            <a:r>
              <a:rPr lang="da-DK" sz="3200" dirty="0">
                <a:sym typeface="Symbol"/>
              </a:rPr>
              <a:t>76 </a:t>
            </a:r>
            <a:r>
              <a:rPr lang="da-DK" sz="3200" dirty="0">
                <a:solidFill>
                  <a:srgbClr val="00B050"/>
                </a:solidFill>
                <a:sym typeface="Symbol"/>
              </a:rPr>
              <a:t></a:t>
            </a:r>
            <a:r>
              <a:rPr lang="da-DK" sz="3200" dirty="0">
                <a:sym typeface="Symbol"/>
              </a:rPr>
              <a:t>2</a:t>
            </a:r>
          </a:p>
          <a:p>
            <a:pPr>
              <a:buFont typeface="Arial" panose="020B0604020202020204" pitchFamily="34" charset="0"/>
              <a:buNone/>
            </a:pPr>
            <a:endParaRPr lang="da-DK" sz="3200" dirty="0">
              <a:sym typeface="Symbol"/>
            </a:endParaRPr>
          </a:p>
          <a:p>
            <a:pPr>
              <a:buFont typeface="Arial" panose="020B0604020202020204" pitchFamily="34" charset="0"/>
              <a:buNone/>
            </a:pPr>
            <a:r>
              <a:rPr lang="da-DK" sz="3200" dirty="0">
                <a:sym typeface="Symbol"/>
              </a:rPr>
              <a:t>KT82 </a:t>
            </a:r>
            <a:r>
              <a:rPr lang="da-DK" sz="3200" dirty="0">
                <a:solidFill>
                  <a:srgbClr val="FF0000"/>
                </a:solidFill>
                <a:sym typeface="Symbol"/>
              </a:rPr>
              <a:t></a:t>
            </a:r>
            <a:r>
              <a:rPr lang="da-DK" sz="3200" dirty="0">
                <a:sym typeface="Symbol"/>
              </a:rPr>
              <a:t>EDB632 </a:t>
            </a:r>
            <a:r>
              <a:rPr lang="da-DK" sz="3200" dirty="0">
                <a:solidFill>
                  <a:srgbClr val="FFC000"/>
                </a:solidFill>
                <a:sym typeface="Symbol"/>
              </a:rPr>
              <a:t></a:t>
            </a:r>
            <a:r>
              <a:rPr lang="da-DK" sz="3200" dirty="0">
                <a:sym typeface="Symbol"/>
              </a:rPr>
              <a:t>E7 </a:t>
            </a:r>
            <a:r>
              <a:rPr lang="da-DK" sz="3200" dirty="0">
                <a:solidFill>
                  <a:srgbClr val="00B050"/>
                </a:solidFill>
                <a:sym typeface="Symbol"/>
              </a:rPr>
              <a:t></a:t>
            </a:r>
            <a:r>
              <a:rPr lang="da-DK" sz="3200" dirty="0">
                <a:sym typeface="Symbol"/>
              </a:rPr>
              <a:t>5</a:t>
            </a:r>
          </a:p>
          <a:p>
            <a:pPr>
              <a:buFont typeface="Arial" panose="020B0604020202020204" pitchFamily="34" charset="0"/>
              <a:buNone/>
            </a:pPr>
            <a:endParaRPr lang="da-DK" dirty="0">
              <a:sym typeface="Symbol"/>
            </a:endParaRPr>
          </a:p>
          <a:p>
            <a:endParaRPr lang="da-DK" dirty="0"/>
          </a:p>
        </p:txBody>
      </p:sp>
      <p:sp>
        <p:nvSpPr>
          <p:cNvPr id="3" name="Pladsholder til indhold 5">
            <a:extLst>
              <a:ext uri="{FF2B5EF4-FFF2-40B4-BE49-F238E27FC236}">
                <a16:creationId xmlns:a16="http://schemas.microsoft.com/office/drawing/2014/main" id="{0B17C1C2-6898-F6D8-B05D-2ABCB5FE8DE4}"/>
              </a:ext>
            </a:extLst>
          </p:cNvPr>
          <p:cNvSpPr txBox="1">
            <a:spLocks/>
          </p:cNvSpPr>
          <p:nvPr/>
        </p:nvSpPr>
        <p:spPr>
          <a:xfrm>
            <a:off x="1358061" y="2256969"/>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7" name="Tekstfelt 6">
            <a:extLst>
              <a:ext uri="{FF2B5EF4-FFF2-40B4-BE49-F238E27FC236}">
                <a16:creationId xmlns:a16="http://schemas.microsoft.com/office/drawing/2014/main" id="{79231F1B-C871-4B5E-306B-FC2CC3CEE761}"/>
              </a:ext>
            </a:extLst>
          </p:cNvPr>
          <p:cNvSpPr txBox="1"/>
          <p:nvPr/>
        </p:nvSpPr>
        <p:spPr>
          <a:xfrm>
            <a:off x="3027522" y="29157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6C2B95C8-909B-9A18-6F2E-B2D49B2A0213}"/>
              </a:ext>
            </a:extLst>
          </p:cNvPr>
          <p:cNvSpPr txBox="1"/>
          <p:nvPr/>
        </p:nvSpPr>
        <p:spPr>
          <a:xfrm>
            <a:off x="1407807" y="29157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r>
              <a:rPr lang="da-DK" sz="2400" dirty="0">
                <a:solidFill>
                  <a:srgbClr val="FF000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669A391B-43BB-5ED5-6277-C1C09025BD1E}"/>
              </a:ext>
            </a:extLst>
          </p:cNvPr>
          <p:cNvSpPr txBox="1"/>
          <p:nvPr/>
        </p:nvSpPr>
        <p:spPr>
          <a:xfrm>
            <a:off x="4584761" y="29157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4DAC9328-17A0-D457-8426-C98D3C8EC1DA}"/>
              </a:ext>
            </a:extLst>
          </p:cNvPr>
          <p:cNvSpPr txBox="1"/>
          <p:nvPr/>
        </p:nvSpPr>
        <p:spPr>
          <a:xfrm>
            <a:off x="7863378" y="528793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35BDB0DE-4791-9F06-7F13-D1503A952B49}"/>
              </a:ext>
            </a:extLst>
          </p:cNvPr>
          <p:cNvSpPr txBox="1"/>
          <p:nvPr/>
        </p:nvSpPr>
        <p:spPr>
          <a:xfrm>
            <a:off x="7863377" y="390361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4150527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Svar på negativ dobling</a:t>
            </a:r>
          </a:p>
        </p:txBody>
      </p:sp>
      <p:sp>
        <p:nvSpPr>
          <p:cNvPr id="7" name="Pladsholder til indhold 6"/>
          <p:cNvSpPr>
            <a:spLocks noGrp="1"/>
          </p:cNvSpPr>
          <p:nvPr>
            <p:ph idx="1"/>
          </p:nvPr>
        </p:nvSpPr>
        <p:spPr>
          <a:xfrm>
            <a:off x="1451579" y="2015733"/>
            <a:ext cx="9603275" cy="4037748"/>
          </a:xfrm>
        </p:spPr>
        <p:txBody>
          <a:bodyPr>
            <a:normAutofit/>
          </a:bodyPr>
          <a:lstStyle/>
          <a:p>
            <a:pPr marL="0" indent="0">
              <a:buNone/>
            </a:pPr>
            <a:r>
              <a:rPr lang="da-DK" sz="2400" b="1" dirty="0"/>
              <a:t>Åbner melder som om makker har meldt den majorfarve der er negativt doblet til</a:t>
            </a:r>
          </a:p>
          <a:p>
            <a:pPr marL="0" indent="0">
              <a:buNone/>
            </a:pPr>
            <a:r>
              <a:rPr lang="da-DK" sz="2400" b="1" dirty="0"/>
              <a:t>Genmelding af egen farve viser 6 farve eller god femfarve. </a:t>
            </a:r>
          </a:p>
          <a:p>
            <a:pPr marL="0" indent="0">
              <a:buNone/>
            </a:pPr>
            <a:r>
              <a:rPr lang="da-DK" sz="2400" b="1" dirty="0"/>
              <a:t>Anden melding følger de almindelige principper.</a:t>
            </a:r>
          </a:p>
          <a:p>
            <a:pPr marL="0" indent="0">
              <a:buNone/>
            </a:pPr>
            <a:r>
              <a:rPr lang="da-DK" sz="2400" b="1" dirty="0"/>
              <a:t>NT viser hold i den indmeldte farve.</a:t>
            </a:r>
          </a:p>
          <a:p>
            <a:pPr marL="0" indent="0">
              <a:buNone/>
            </a:pPr>
            <a:r>
              <a:rPr lang="da-DK" sz="2400" b="1" dirty="0"/>
              <a:t>Overmelding i fjendens farve er krav og spørger om yderligere oplysninger</a:t>
            </a:r>
          </a:p>
          <a:p>
            <a:endParaRPr lang="da-DK" b="1" dirty="0"/>
          </a:p>
          <a:p>
            <a:pPr marL="0" indent="0">
              <a:buNone/>
            </a:pPr>
            <a:endParaRPr lang="da-DK" dirty="0"/>
          </a:p>
        </p:txBody>
      </p:sp>
      <p:sp>
        <p:nvSpPr>
          <p:cNvPr id="2" name="Tekstfelt 1">
            <a:extLst>
              <a:ext uri="{FF2B5EF4-FFF2-40B4-BE49-F238E27FC236}">
                <a16:creationId xmlns:a16="http://schemas.microsoft.com/office/drawing/2014/main" id="{43CCDBA4-B8DD-4F18-4D2D-159664B2E76B}"/>
              </a:ext>
            </a:extLst>
          </p:cNvPr>
          <p:cNvSpPr txBox="1"/>
          <p:nvPr/>
        </p:nvSpPr>
        <p:spPr>
          <a:xfrm>
            <a:off x="3606794" y="6273435"/>
            <a:ext cx="5292843"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buNone/>
            </a:pPr>
            <a:r>
              <a:rPr lang="da-DK" sz="2400" b="1" dirty="0"/>
              <a:t>HELT IGENNEM NATURLIGT</a:t>
            </a:r>
          </a:p>
        </p:txBody>
      </p:sp>
    </p:spTree>
    <p:extLst>
      <p:ext uri="{BB962C8B-B14F-4D97-AF65-F5344CB8AC3E}">
        <p14:creationId xmlns:p14="http://schemas.microsoft.com/office/powerpoint/2010/main" val="39638884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randombar(horizont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randombar(horizontal)">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randombar(horizontal)">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randombar(horizontal)">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7706CC-5803-5941-A6DB-70D63D0F4088}"/>
              </a:ext>
            </a:extLst>
          </p:cNvPr>
          <p:cNvSpPr>
            <a:spLocks noGrp="1"/>
          </p:cNvSpPr>
          <p:nvPr>
            <p:ph type="title"/>
          </p:nvPr>
        </p:nvSpPr>
        <p:spPr/>
        <p:txBody>
          <a:bodyPr/>
          <a:lstStyle/>
          <a:p>
            <a:r>
              <a:rPr lang="da-DK" dirty="0"/>
              <a:t>Svar på negativ dobling		15-16</a:t>
            </a:r>
          </a:p>
        </p:txBody>
      </p:sp>
      <p:sp>
        <p:nvSpPr>
          <p:cNvPr id="4" name="Pladsholder til indhold 6">
            <a:extLst>
              <a:ext uri="{FF2B5EF4-FFF2-40B4-BE49-F238E27FC236}">
                <a16:creationId xmlns:a16="http://schemas.microsoft.com/office/drawing/2014/main" id="{A94C0E62-50ED-B040-A343-780656DE3D8D}"/>
              </a:ext>
            </a:extLst>
          </p:cNvPr>
          <p:cNvSpPr txBox="1">
            <a:spLocks/>
          </p:cNvSpPr>
          <p:nvPr/>
        </p:nvSpPr>
        <p:spPr>
          <a:xfrm>
            <a:off x="2614798" y="3564080"/>
            <a:ext cx="5355338" cy="2307436"/>
          </a:xfrm>
          <a:prstGeom prst="rect">
            <a:avLst/>
          </a:prstGeom>
        </p:spPr>
        <p:style>
          <a:lnRef idx="2">
            <a:schemeClr val="accent2"/>
          </a:lnRef>
          <a:fillRef idx="1">
            <a:schemeClr val="lt1"/>
          </a:fillRef>
          <a:effectRef idx="0">
            <a:schemeClr val="accent2"/>
          </a:effectRef>
          <a:fontRef idx="minor">
            <a:schemeClr val="dk1"/>
          </a:fontRef>
        </p:style>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Arial" panose="020B0604020202020204" pitchFamily="34" charset="0"/>
              <a:buNone/>
            </a:pPr>
            <a:r>
              <a:rPr lang="da-DK" sz="3500" dirty="0">
                <a:sym typeface="Symbol"/>
              </a:rPr>
              <a:t>E2 </a:t>
            </a:r>
            <a:r>
              <a:rPr lang="da-DK" sz="3500" dirty="0">
                <a:solidFill>
                  <a:srgbClr val="FF0000"/>
                </a:solidFill>
                <a:sym typeface="Symbol"/>
              </a:rPr>
              <a:t></a:t>
            </a:r>
            <a:r>
              <a:rPr lang="da-DK" sz="3500" dirty="0">
                <a:sym typeface="Symbol"/>
              </a:rPr>
              <a:t>KDT7 </a:t>
            </a:r>
            <a:r>
              <a:rPr lang="da-DK" sz="3500" dirty="0">
                <a:solidFill>
                  <a:srgbClr val="FFC000"/>
                </a:solidFill>
                <a:sym typeface="Symbol"/>
              </a:rPr>
              <a:t></a:t>
            </a:r>
            <a:r>
              <a:rPr lang="da-DK" sz="3500" dirty="0">
                <a:sym typeface="Symbol"/>
              </a:rPr>
              <a:t>E6 </a:t>
            </a:r>
            <a:r>
              <a:rPr lang="da-DK" sz="3500" dirty="0">
                <a:solidFill>
                  <a:srgbClr val="00B050"/>
                </a:solidFill>
                <a:sym typeface="Symbol"/>
              </a:rPr>
              <a:t></a:t>
            </a:r>
            <a:r>
              <a:rPr lang="da-DK" sz="3500" dirty="0">
                <a:sym typeface="Symbol"/>
              </a:rPr>
              <a:t>KD754</a:t>
            </a:r>
          </a:p>
          <a:p>
            <a:pPr>
              <a:buFont typeface="Arial" panose="020B0604020202020204" pitchFamily="34" charset="0"/>
              <a:buNone/>
            </a:pPr>
            <a:r>
              <a:rPr lang="da-DK" sz="3500" dirty="0">
                <a:sym typeface="Symbol"/>
              </a:rPr>
              <a:t>E54 </a:t>
            </a:r>
            <a:r>
              <a:rPr lang="da-DK" sz="3500" dirty="0">
                <a:solidFill>
                  <a:srgbClr val="FF0000"/>
                </a:solidFill>
                <a:sym typeface="Symbol"/>
              </a:rPr>
              <a:t></a:t>
            </a:r>
            <a:r>
              <a:rPr lang="da-DK" sz="3500" dirty="0">
                <a:sym typeface="Symbol"/>
              </a:rPr>
              <a:t>D2 </a:t>
            </a:r>
            <a:r>
              <a:rPr lang="da-DK" sz="3500" dirty="0">
                <a:solidFill>
                  <a:srgbClr val="FFC000"/>
                </a:solidFill>
                <a:sym typeface="Symbol"/>
              </a:rPr>
              <a:t></a:t>
            </a:r>
            <a:r>
              <a:rPr lang="da-DK" sz="3500" dirty="0">
                <a:sym typeface="Symbol"/>
              </a:rPr>
              <a:t>T9 </a:t>
            </a:r>
            <a:r>
              <a:rPr lang="da-DK" sz="3500" dirty="0">
                <a:solidFill>
                  <a:srgbClr val="00B050"/>
                </a:solidFill>
                <a:sym typeface="Symbol"/>
              </a:rPr>
              <a:t></a:t>
            </a:r>
            <a:r>
              <a:rPr lang="da-DK" sz="3500" dirty="0">
                <a:sym typeface="Symbol"/>
              </a:rPr>
              <a:t>EDT986</a:t>
            </a:r>
          </a:p>
          <a:p>
            <a:pPr>
              <a:buNone/>
            </a:pPr>
            <a:r>
              <a:rPr lang="da-DK" sz="3500" dirty="0">
                <a:sym typeface="Symbol"/>
              </a:rPr>
              <a:t>54 </a:t>
            </a:r>
            <a:r>
              <a:rPr lang="da-DK" sz="3500" dirty="0">
                <a:solidFill>
                  <a:srgbClr val="FF0000"/>
                </a:solidFill>
                <a:sym typeface="Symbol"/>
              </a:rPr>
              <a:t></a:t>
            </a:r>
            <a:r>
              <a:rPr lang="da-DK" sz="3500" dirty="0">
                <a:sym typeface="Symbol"/>
              </a:rPr>
              <a:t>D542 </a:t>
            </a:r>
            <a:r>
              <a:rPr lang="da-DK" sz="3500" dirty="0">
                <a:solidFill>
                  <a:srgbClr val="FFC000"/>
                </a:solidFill>
                <a:sym typeface="Symbol"/>
              </a:rPr>
              <a:t></a:t>
            </a:r>
            <a:r>
              <a:rPr lang="da-DK" sz="3500" dirty="0">
                <a:sym typeface="Symbol"/>
              </a:rPr>
              <a:t>K93 </a:t>
            </a:r>
            <a:r>
              <a:rPr lang="da-DK" sz="3500" dirty="0">
                <a:solidFill>
                  <a:srgbClr val="00B050"/>
                </a:solidFill>
                <a:sym typeface="Symbol"/>
              </a:rPr>
              <a:t></a:t>
            </a:r>
            <a:r>
              <a:rPr lang="da-DK" sz="3500" dirty="0">
                <a:sym typeface="Symbol"/>
              </a:rPr>
              <a:t>EKT9</a:t>
            </a:r>
          </a:p>
          <a:p>
            <a:pPr>
              <a:buFont typeface="Arial" panose="020B0604020202020204" pitchFamily="34" charset="0"/>
              <a:buNone/>
            </a:pPr>
            <a:endParaRPr lang="da-DK" sz="3500" dirty="0">
              <a:sym typeface="Symbol"/>
            </a:endParaRPr>
          </a:p>
          <a:p>
            <a:pPr>
              <a:buFont typeface="Arial" panose="020B0604020202020204" pitchFamily="34" charset="0"/>
              <a:buNone/>
            </a:pPr>
            <a:endParaRPr lang="da-DK" sz="3500" dirty="0">
              <a:sym typeface="Symbol"/>
            </a:endParaRPr>
          </a:p>
          <a:p>
            <a:pPr>
              <a:buFont typeface="Arial" panose="020B0604020202020204" pitchFamily="34" charset="0"/>
              <a:buNone/>
            </a:pPr>
            <a:endParaRPr lang="da-DK" dirty="0">
              <a:sym typeface="Symbol"/>
            </a:endParaRPr>
          </a:p>
          <a:p>
            <a:endParaRPr lang="da-DK" dirty="0"/>
          </a:p>
        </p:txBody>
      </p:sp>
      <p:sp>
        <p:nvSpPr>
          <p:cNvPr id="3" name="Pladsholder til indhold 5">
            <a:extLst>
              <a:ext uri="{FF2B5EF4-FFF2-40B4-BE49-F238E27FC236}">
                <a16:creationId xmlns:a16="http://schemas.microsoft.com/office/drawing/2014/main" id="{BEBD3170-81A9-088B-2643-90A69ABA7551}"/>
              </a:ext>
            </a:extLst>
          </p:cNvPr>
          <p:cNvSpPr txBox="1">
            <a:spLocks/>
          </p:cNvSpPr>
          <p:nvPr/>
        </p:nvSpPr>
        <p:spPr>
          <a:xfrm>
            <a:off x="1326888" y="1993714"/>
            <a:ext cx="9108918" cy="935360"/>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170738" algn="l"/>
              </a:tabLst>
            </a:pPr>
            <a:r>
              <a:rPr lang="da-DK" b="1" dirty="0"/>
              <a:t>VEST		NORD            ØST             SYD</a:t>
            </a:r>
            <a:endParaRPr lang="da-DK" sz="1100" b="1" dirty="0"/>
          </a:p>
        </p:txBody>
      </p:sp>
      <p:sp>
        <p:nvSpPr>
          <p:cNvPr id="7" name="Tekstfelt 6">
            <a:extLst>
              <a:ext uri="{FF2B5EF4-FFF2-40B4-BE49-F238E27FC236}">
                <a16:creationId xmlns:a16="http://schemas.microsoft.com/office/drawing/2014/main" id="{FCEABC1F-2182-52F6-F8B2-AFBD13ED6A20}"/>
              </a:ext>
            </a:extLst>
          </p:cNvPr>
          <p:cNvSpPr txBox="1"/>
          <p:nvPr/>
        </p:nvSpPr>
        <p:spPr>
          <a:xfrm>
            <a:off x="1386754" y="262055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FE2BA350-9EDD-9694-B01D-7AAD7942585F}"/>
              </a:ext>
            </a:extLst>
          </p:cNvPr>
          <p:cNvSpPr txBox="1"/>
          <p:nvPr/>
        </p:nvSpPr>
        <p:spPr>
          <a:xfrm>
            <a:off x="2970171" y="262055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E9259C42-27B5-DBDE-E077-FA7512EA4B4F}"/>
              </a:ext>
            </a:extLst>
          </p:cNvPr>
          <p:cNvSpPr txBox="1"/>
          <p:nvPr/>
        </p:nvSpPr>
        <p:spPr>
          <a:xfrm>
            <a:off x="1386754" y="342900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3DFA39AE-03CC-A3FF-3425-F8363D76003B}"/>
              </a:ext>
            </a:extLst>
          </p:cNvPr>
          <p:cNvSpPr txBox="1"/>
          <p:nvPr/>
        </p:nvSpPr>
        <p:spPr>
          <a:xfrm>
            <a:off x="4553588" y="262055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1C7924C6-7676-3D2C-A7AD-9256802B6FFD}"/>
              </a:ext>
            </a:extLst>
          </p:cNvPr>
          <p:cNvSpPr txBox="1"/>
          <p:nvPr/>
        </p:nvSpPr>
        <p:spPr>
          <a:xfrm>
            <a:off x="6096000" y="262055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2" name="Tekstfelt 11">
            <a:extLst>
              <a:ext uri="{FF2B5EF4-FFF2-40B4-BE49-F238E27FC236}">
                <a16:creationId xmlns:a16="http://schemas.microsoft.com/office/drawing/2014/main" id="{826389E0-8292-F599-BE4C-749C947FCDC0}"/>
              </a:ext>
            </a:extLst>
          </p:cNvPr>
          <p:cNvSpPr txBox="1"/>
          <p:nvPr/>
        </p:nvSpPr>
        <p:spPr>
          <a:xfrm>
            <a:off x="8144922" y="52293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63558A7B-FBBC-EFD1-D71B-35A5CD5EAD4C}"/>
              </a:ext>
            </a:extLst>
          </p:cNvPr>
          <p:cNvSpPr txBox="1"/>
          <p:nvPr/>
        </p:nvSpPr>
        <p:spPr>
          <a:xfrm>
            <a:off x="8144924" y="365983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4" name="Tekstfelt 13">
            <a:extLst>
              <a:ext uri="{FF2B5EF4-FFF2-40B4-BE49-F238E27FC236}">
                <a16:creationId xmlns:a16="http://schemas.microsoft.com/office/drawing/2014/main" id="{6569F35B-BD4D-CCEA-EA39-1962F514372A}"/>
              </a:ext>
            </a:extLst>
          </p:cNvPr>
          <p:cNvSpPr txBox="1"/>
          <p:nvPr/>
        </p:nvSpPr>
        <p:spPr>
          <a:xfrm>
            <a:off x="8144923" y="439059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27066714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840118-A32B-914B-BA6E-41459D0EC2FE}"/>
              </a:ext>
            </a:extLst>
          </p:cNvPr>
          <p:cNvSpPr>
            <a:spLocks noGrp="1"/>
          </p:cNvSpPr>
          <p:nvPr>
            <p:ph type="title"/>
          </p:nvPr>
        </p:nvSpPr>
        <p:spPr/>
        <p:txBody>
          <a:bodyPr>
            <a:normAutofit/>
          </a:bodyPr>
          <a:lstStyle/>
          <a:p>
            <a:r>
              <a:rPr lang="da-DK" b="1" dirty="0"/>
              <a:t>Kort om taberberegningen</a:t>
            </a:r>
            <a:br>
              <a:rPr lang="da-DK" dirty="0"/>
            </a:br>
            <a:r>
              <a:rPr lang="da-DK" sz="2400" dirty="0"/>
              <a:t> </a:t>
            </a:r>
          </a:p>
        </p:txBody>
      </p:sp>
      <p:sp>
        <p:nvSpPr>
          <p:cNvPr id="3" name="Pladsholder til indhold 2">
            <a:extLst>
              <a:ext uri="{FF2B5EF4-FFF2-40B4-BE49-F238E27FC236}">
                <a16:creationId xmlns:a16="http://schemas.microsoft.com/office/drawing/2014/main" id="{183DA985-050A-DC41-8EC2-3BAE764A74E6}"/>
              </a:ext>
            </a:extLst>
          </p:cNvPr>
          <p:cNvSpPr>
            <a:spLocks noGrp="1"/>
          </p:cNvSpPr>
          <p:nvPr>
            <p:ph idx="1"/>
          </p:nvPr>
        </p:nvSpPr>
        <p:spPr>
          <a:xfrm>
            <a:off x="1451579" y="1948543"/>
            <a:ext cx="9603275" cy="4104937"/>
          </a:xfrm>
        </p:spPr>
        <p:txBody>
          <a:bodyPr>
            <a:normAutofit/>
          </a:bodyPr>
          <a:lstStyle/>
          <a:p>
            <a:pPr marL="0" indent="0">
              <a:buNone/>
            </a:pPr>
            <a:r>
              <a:rPr lang="da-DK" sz="3200" dirty="0"/>
              <a:t>En metode til vurdering af en hånds potentiale og hvilket trin vi kan spille på</a:t>
            </a:r>
          </a:p>
          <a:p>
            <a:pPr marL="0" indent="0">
              <a:buNone/>
            </a:pPr>
            <a:r>
              <a:rPr lang="da-DK" sz="3200" dirty="0"/>
              <a:t>Der tælles tabere for hvert manglende es, konge eller dame</a:t>
            </a:r>
          </a:p>
          <a:p>
            <a:pPr marL="0" indent="0">
              <a:buNone/>
            </a:pPr>
            <a:r>
              <a:rPr lang="da-DK" sz="3200" dirty="0"/>
              <a:t>Der er max. tre tabere pr. farve og derfor max. 12 tabere for hele hånden!</a:t>
            </a:r>
          </a:p>
          <a:p>
            <a:pPr lvl="1"/>
            <a:endParaRPr lang="da-DK" dirty="0">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48145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Negativ dobling</a:t>
            </a:r>
            <a:br>
              <a:rPr lang="da-DK" dirty="0"/>
            </a:br>
            <a:r>
              <a:rPr lang="da-DK" sz="1800" dirty="0"/>
              <a:t> - Er du stærk så……….</a:t>
            </a:r>
          </a:p>
        </p:txBody>
      </p:sp>
      <p:sp>
        <p:nvSpPr>
          <p:cNvPr id="11" name="Pladsholder til indhold 10"/>
          <p:cNvSpPr>
            <a:spLocks noGrp="1"/>
          </p:cNvSpPr>
          <p:nvPr>
            <p:ph idx="1"/>
          </p:nvPr>
        </p:nvSpPr>
        <p:spPr>
          <a:xfrm>
            <a:off x="1451579" y="2015732"/>
            <a:ext cx="9603275" cy="4037749"/>
          </a:xfrm>
        </p:spPr>
        <p:txBody>
          <a:bodyPr>
            <a:normAutofit fontScale="70000" lnSpcReduction="20000"/>
          </a:bodyPr>
          <a:lstStyle/>
          <a:p>
            <a:pPr marL="88900" indent="0">
              <a:buNone/>
            </a:pPr>
            <a:r>
              <a:rPr lang="da-DK" sz="3100" b="1" dirty="0">
                <a:latin typeface="+mj-lt"/>
              </a:rPr>
              <a:t>Skal man altid Negativ Doble med en firfarve i major?</a:t>
            </a:r>
            <a:endParaRPr lang="da-DK" sz="3100" b="1" dirty="0">
              <a:latin typeface="+mj-lt"/>
              <a:sym typeface="Symbol"/>
            </a:endParaRPr>
          </a:p>
          <a:p>
            <a:pPr marL="0" indent="0">
              <a:buNone/>
              <a:tabLst>
                <a:tab pos="722313" algn="l"/>
                <a:tab pos="1608138" algn="l"/>
                <a:tab pos="2419350" algn="l"/>
                <a:tab pos="7537450" algn="l"/>
              </a:tabLst>
            </a:pPr>
            <a:endParaRPr lang="da-DK" sz="2900" dirty="0">
              <a:latin typeface="+mj-lt"/>
            </a:endParaRPr>
          </a:p>
          <a:p>
            <a:pPr marL="0" indent="0">
              <a:buNone/>
              <a:tabLst>
                <a:tab pos="722313" algn="l"/>
                <a:tab pos="1608138" algn="l"/>
                <a:tab pos="2419350" algn="l"/>
                <a:tab pos="7537450" algn="l"/>
              </a:tabLst>
            </a:pPr>
            <a:endParaRPr lang="da-DK" sz="2900" dirty="0">
              <a:latin typeface="+mj-lt"/>
            </a:endParaRPr>
          </a:p>
          <a:p>
            <a:pPr marL="0" indent="0">
              <a:buNone/>
              <a:tabLst>
                <a:tab pos="722313" algn="l"/>
                <a:tab pos="1608138" algn="l"/>
                <a:tab pos="2419350" algn="l"/>
                <a:tab pos="7537450" algn="l"/>
              </a:tabLst>
            </a:pPr>
            <a:endParaRPr lang="da-DK" sz="2900" dirty="0">
              <a:latin typeface="+mj-lt"/>
            </a:endParaRPr>
          </a:p>
          <a:p>
            <a:pPr marL="0" indent="0">
              <a:buNone/>
              <a:tabLst>
                <a:tab pos="722313" algn="l"/>
                <a:tab pos="1608138" algn="l"/>
                <a:tab pos="2419350" algn="l"/>
                <a:tab pos="7537450" algn="l"/>
              </a:tabLst>
            </a:pPr>
            <a:r>
              <a:rPr lang="da-DK" sz="3200" b="1" dirty="0"/>
              <a:t>VEST	NORD              ØST            </a:t>
            </a:r>
            <a:endParaRPr lang="da-DK" sz="1800" b="1" dirty="0"/>
          </a:p>
          <a:p>
            <a:pPr marL="0" indent="0">
              <a:buNone/>
              <a:tabLst>
                <a:tab pos="722313" algn="l"/>
                <a:tab pos="1608138" algn="l"/>
                <a:tab pos="2419350" algn="l"/>
                <a:tab pos="7537450" algn="l"/>
              </a:tabLst>
            </a:pPr>
            <a:endParaRPr lang="da-DK" sz="2900" dirty="0">
              <a:latin typeface="+mj-lt"/>
            </a:endParaRPr>
          </a:p>
          <a:p>
            <a:pPr marL="0" indent="0">
              <a:buNone/>
              <a:tabLst>
                <a:tab pos="722313" algn="l"/>
                <a:tab pos="1608138" algn="l"/>
                <a:tab pos="2419350" algn="l"/>
                <a:tab pos="7537450" algn="l"/>
              </a:tabLst>
            </a:pPr>
            <a:r>
              <a:rPr lang="da-DK" sz="2900" dirty="0">
                <a:latin typeface="+mj-lt"/>
              </a:rPr>
              <a:t>	</a:t>
            </a:r>
          </a:p>
          <a:p>
            <a:pPr marL="0" indent="0">
              <a:buNone/>
              <a:tabLst>
                <a:tab pos="722313" algn="l"/>
                <a:tab pos="1608138" algn="l"/>
                <a:tab pos="2419350" algn="l"/>
                <a:tab pos="7537450" algn="l"/>
              </a:tabLst>
            </a:pPr>
            <a:endParaRPr lang="da-DK" sz="2900" dirty="0">
              <a:latin typeface="+mj-lt"/>
            </a:endParaRPr>
          </a:p>
          <a:p>
            <a:pPr marL="0" indent="0">
              <a:buNone/>
              <a:tabLst>
                <a:tab pos="722313" algn="l"/>
                <a:tab pos="1608138" algn="l"/>
                <a:tab pos="2419350" algn="l"/>
                <a:tab pos="7537450" algn="l"/>
              </a:tabLst>
            </a:pPr>
            <a:r>
              <a:rPr lang="da-DK" sz="2900" dirty="0">
                <a:latin typeface="+mj-lt"/>
              </a:rPr>
              <a:t>	            </a:t>
            </a:r>
          </a:p>
          <a:p>
            <a:pPr marL="88900" indent="0">
              <a:buNone/>
            </a:pPr>
            <a:endParaRPr lang="da-DK" sz="2800" dirty="0">
              <a:latin typeface="Book Antiqua" pitchFamily="18" charset="0"/>
              <a:sym typeface="Symbol"/>
            </a:endParaRPr>
          </a:p>
          <a:p>
            <a:pPr marL="88900" indent="0">
              <a:buNone/>
            </a:pPr>
            <a:endParaRPr lang="da-DK" sz="2800" dirty="0">
              <a:latin typeface="Book Antiqua" pitchFamily="18" charset="0"/>
              <a:sym typeface="Symbol"/>
            </a:endParaRPr>
          </a:p>
          <a:p>
            <a:pPr marL="88900" indent="0">
              <a:buNone/>
            </a:pPr>
            <a:endParaRPr lang="da-DK" sz="2800" dirty="0">
              <a:latin typeface="Book Antiqua" pitchFamily="18" charset="0"/>
              <a:sym typeface="Symbol"/>
            </a:endParaRPr>
          </a:p>
          <a:p>
            <a:pPr marL="88900" indent="0">
              <a:buNone/>
            </a:pPr>
            <a:endParaRPr lang="da-DK" dirty="0"/>
          </a:p>
          <a:p>
            <a:pPr marL="88900" indent="0">
              <a:buNone/>
            </a:pPr>
            <a:endParaRPr lang="da-DK" dirty="0"/>
          </a:p>
          <a:p>
            <a:pPr marL="354013" indent="-265113"/>
            <a:endParaRPr lang="da-DK" dirty="0"/>
          </a:p>
          <a:p>
            <a:pPr marL="354013" indent="-265113"/>
            <a:endParaRPr lang="da-DK" dirty="0"/>
          </a:p>
          <a:p>
            <a:pPr marL="354013" indent="-265113"/>
            <a:endParaRPr lang="da-DK" dirty="0"/>
          </a:p>
          <a:p>
            <a:pPr marL="88900" indent="0">
              <a:buNone/>
            </a:pPr>
            <a:endParaRPr lang="da-DK" dirty="0"/>
          </a:p>
          <a:p>
            <a:pPr>
              <a:buNone/>
            </a:pPr>
            <a:endParaRPr lang="da-DK" dirty="0"/>
          </a:p>
        </p:txBody>
      </p:sp>
      <p:sp>
        <p:nvSpPr>
          <p:cNvPr id="5" name="Tekstfelt 4">
            <a:extLst>
              <a:ext uri="{FF2B5EF4-FFF2-40B4-BE49-F238E27FC236}">
                <a16:creationId xmlns:a16="http://schemas.microsoft.com/office/drawing/2014/main" id="{0CEFDA17-938C-9208-52F8-7B91D459401A}"/>
              </a:ext>
            </a:extLst>
          </p:cNvPr>
          <p:cNvSpPr txBox="1"/>
          <p:nvPr/>
        </p:nvSpPr>
        <p:spPr>
          <a:xfrm>
            <a:off x="389708" y="5502685"/>
            <a:ext cx="11727012"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indent="0">
              <a:buNone/>
              <a:tabLst>
                <a:tab pos="722313" algn="l"/>
                <a:tab pos="1608138" algn="l"/>
                <a:tab pos="2419350" algn="l"/>
                <a:tab pos="7537450" algn="l"/>
              </a:tabLst>
            </a:pPr>
            <a:r>
              <a:rPr lang="da-DK" sz="2400" b="1" dirty="0">
                <a:latin typeface="+mj-lt"/>
              </a:rPr>
              <a:t>meld som uden indmelding – 2</a:t>
            </a:r>
            <a:r>
              <a:rPr lang="da-DK" sz="2400" b="1" dirty="0">
                <a:solidFill>
                  <a:srgbClr val="FFC000"/>
                </a:solidFill>
                <a:latin typeface="+mj-lt"/>
              </a:rPr>
              <a:t>♦</a:t>
            </a:r>
            <a:r>
              <a:rPr lang="da-DK" sz="2400" b="1" dirty="0">
                <a:latin typeface="+mj-lt"/>
              </a:rPr>
              <a:t> - da du er stærk nok til at melde ved revers</a:t>
            </a:r>
          </a:p>
        </p:txBody>
      </p:sp>
      <p:sp>
        <p:nvSpPr>
          <p:cNvPr id="6" name="Tekstfelt 5">
            <a:extLst>
              <a:ext uri="{FF2B5EF4-FFF2-40B4-BE49-F238E27FC236}">
                <a16:creationId xmlns:a16="http://schemas.microsoft.com/office/drawing/2014/main" id="{4C98CDF1-8E34-CE67-6E3B-A14BF18156CA}"/>
              </a:ext>
            </a:extLst>
          </p:cNvPr>
          <p:cNvSpPr txBox="1"/>
          <p:nvPr/>
        </p:nvSpPr>
        <p:spPr>
          <a:xfrm>
            <a:off x="1563399" y="41791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7" name="Tekstfelt 6">
            <a:extLst>
              <a:ext uri="{FF2B5EF4-FFF2-40B4-BE49-F238E27FC236}">
                <a16:creationId xmlns:a16="http://schemas.microsoft.com/office/drawing/2014/main" id="{C1713F50-343E-ED97-A3B4-DEDB29CF33BB}"/>
              </a:ext>
            </a:extLst>
          </p:cNvPr>
          <p:cNvSpPr txBox="1"/>
          <p:nvPr/>
        </p:nvSpPr>
        <p:spPr>
          <a:xfrm>
            <a:off x="3155288" y="41791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8" name="Tekstfelt 7">
            <a:extLst>
              <a:ext uri="{FF2B5EF4-FFF2-40B4-BE49-F238E27FC236}">
                <a16:creationId xmlns:a16="http://schemas.microsoft.com/office/drawing/2014/main" id="{5B986E5C-89C0-E596-B39D-661D8B7582CC}"/>
              </a:ext>
            </a:extLst>
          </p:cNvPr>
          <p:cNvSpPr txBox="1"/>
          <p:nvPr/>
        </p:nvSpPr>
        <p:spPr>
          <a:xfrm>
            <a:off x="5067347" y="41791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3" name="Tekstfelt 2">
            <a:extLst>
              <a:ext uri="{FF2B5EF4-FFF2-40B4-BE49-F238E27FC236}">
                <a16:creationId xmlns:a16="http://schemas.microsoft.com/office/drawing/2014/main" id="{794FE8BB-3A6C-07CE-009B-BA1C22CC92CD}"/>
              </a:ext>
            </a:extLst>
          </p:cNvPr>
          <p:cNvSpPr txBox="1"/>
          <p:nvPr/>
        </p:nvSpPr>
        <p:spPr>
          <a:xfrm>
            <a:off x="3015341" y="2576336"/>
            <a:ext cx="5998029" cy="8925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88900" indent="0">
              <a:buNone/>
            </a:pPr>
            <a:r>
              <a:rPr lang="da-DK" sz="2800" b="1" dirty="0">
                <a:sym typeface="Symbol"/>
              </a:rPr>
              <a:t>ED73 </a:t>
            </a:r>
            <a:r>
              <a:rPr lang="da-DK" sz="2800" b="1" dirty="0">
                <a:solidFill>
                  <a:srgbClr val="FF0000"/>
                </a:solidFill>
                <a:sym typeface="Symbol"/>
              </a:rPr>
              <a:t></a:t>
            </a:r>
            <a:r>
              <a:rPr lang="da-DK" sz="2800" b="1" dirty="0">
                <a:sym typeface="Symbol"/>
              </a:rPr>
              <a:t>7 </a:t>
            </a:r>
            <a:r>
              <a:rPr lang="da-DK" sz="2800" b="1" dirty="0">
                <a:solidFill>
                  <a:srgbClr val="FFC000"/>
                </a:solidFill>
                <a:sym typeface="Symbol"/>
              </a:rPr>
              <a:t></a:t>
            </a:r>
            <a:r>
              <a:rPr lang="da-DK" sz="2800" b="1" dirty="0">
                <a:sym typeface="Symbol"/>
              </a:rPr>
              <a:t>EDBT5 </a:t>
            </a:r>
            <a:r>
              <a:rPr lang="da-DK" sz="2800" b="1" dirty="0">
                <a:solidFill>
                  <a:srgbClr val="00B050"/>
                </a:solidFill>
                <a:sym typeface="Symbol"/>
              </a:rPr>
              <a:t></a:t>
            </a:r>
            <a:r>
              <a:rPr lang="da-DK" sz="2800" b="1" dirty="0">
                <a:sym typeface="Symbol"/>
              </a:rPr>
              <a:t>KDB</a:t>
            </a:r>
          </a:p>
          <a:p>
            <a:pPr marL="88900" indent="0">
              <a:buNone/>
            </a:pPr>
            <a:endParaRPr lang="da-DK" sz="2400" b="1" dirty="0">
              <a:latin typeface="+mj-lt"/>
              <a:sym typeface="Symbol"/>
            </a:endParaRPr>
          </a:p>
        </p:txBody>
      </p:sp>
      <p:sp>
        <p:nvSpPr>
          <p:cNvPr id="4" name="Tekstfelt 3">
            <a:extLst>
              <a:ext uri="{FF2B5EF4-FFF2-40B4-BE49-F238E27FC236}">
                <a16:creationId xmlns:a16="http://schemas.microsoft.com/office/drawing/2014/main" id="{03659CE9-8954-1A0C-378D-0BF75A9779BE}"/>
              </a:ext>
            </a:extLst>
          </p:cNvPr>
          <p:cNvSpPr txBox="1"/>
          <p:nvPr/>
        </p:nvSpPr>
        <p:spPr>
          <a:xfrm>
            <a:off x="5067347" y="41791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572725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3" grpId="0" animBg="1"/>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D26247-9B3C-CD03-A59D-821E3493EC24}"/>
              </a:ext>
            </a:extLst>
          </p:cNvPr>
          <p:cNvSpPr>
            <a:spLocks noGrp="1"/>
          </p:cNvSpPr>
          <p:nvPr>
            <p:ph type="title"/>
          </p:nvPr>
        </p:nvSpPr>
        <p:spPr/>
        <p:txBody>
          <a:bodyPr/>
          <a:lstStyle/>
          <a:p>
            <a:r>
              <a:rPr lang="da-DK" b="1" dirty="0"/>
              <a:t>Spørgsmål til den negative dobling?</a:t>
            </a:r>
          </a:p>
        </p:txBody>
      </p:sp>
      <p:sp>
        <p:nvSpPr>
          <p:cNvPr id="3" name="Pladsholder til indhold 2">
            <a:extLst>
              <a:ext uri="{FF2B5EF4-FFF2-40B4-BE49-F238E27FC236}">
                <a16:creationId xmlns:a16="http://schemas.microsoft.com/office/drawing/2014/main" id="{4318E33B-428C-E217-44D3-ABDDED470A56}"/>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3687988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203F5A-DB83-193F-B5CB-7F671AB35299}"/>
              </a:ext>
            </a:extLst>
          </p:cNvPr>
          <p:cNvSpPr>
            <a:spLocks noGrp="1"/>
          </p:cNvSpPr>
          <p:nvPr>
            <p:ph type="title"/>
          </p:nvPr>
        </p:nvSpPr>
        <p:spPr/>
        <p:txBody>
          <a:bodyPr/>
          <a:lstStyle/>
          <a:p>
            <a:r>
              <a:rPr lang="da-DK" b="1" dirty="0"/>
              <a:t>Den Fitvisende dobling </a:t>
            </a:r>
            <a:br>
              <a:rPr lang="da-DK" dirty="0"/>
            </a:br>
            <a:r>
              <a:rPr lang="da-DK" sz="2400" dirty="0"/>
              <a:t>- Også kaldet en svardobling</a:t>
            </a:r>
          </a:p>
        </p:txBody>
      </p:sp>
      <p:sp>
        <p:nvSpPr>
          <p:cNvPr id="3" name="Pladsholder til indhold 2">
            <a:extLst>
              <a:ext uri="{FF2B5EF4-FFF2-40B4-BE49-F238E27FC236}">
                <a16:creationId xmlns:a16="http://schemas.microsoft.com/office/drawing/2014/main" id="{2AD6D319-C160-5BC9-E00F-8F59DFF8D423}"/>
              </a:ext>
            </a:extLst>
          </p:cNvPr>
          <p:cNvSpPr>
            <a:spLocks noGrp="1"/>
          </p:cNvSpPr>
          <p:nvPr>
            <p:ph idx="1"/>
          </p:nvPr>
        </p:nvSpPr>
        <p:spPr>
          <a:xfrm>
            <a:off x="1451579" y="2015732"/>
            <a:ext cx="9603275" cy="3862554"/>
          </a:xfrm>
        </p:spPr>
        <p:txBody>
          <a:bodyPr>
            <a:noAutofit/>
          </a:bodyPr>
          <a:lstStyle/>
          <a:p>
            <a:pPr marL="0" indent="0">
              <a:buNone/>
            </a:pPr>
            <a:r>
              <a:rPr lang="da-DK" sz="2800" b="1" dirty="0"/>
              <a:t>Når makker har vist MINDST fire kort i en farve OG </a:t>
            </a:r>
          </a:p>
          <a:p>
            <a:pPr marL="0" indent="0">
              <a:buNone/>
            </a:pPr>
            <a:r>
              <a:rPr lang="da-DK" sz="2800" b="1" dirty="0"/>
              <a:t>Næste hånd melder  - SÅ </a:t>
            </a:r>
          </a:p>
          <a:p>
            <a:pPr marL="0" indent="0">
              <a:buNone/>
            </a:pPr>
            <a:endParaRPr lang="da-DK" sz="2800" b="1" dirty="0"/>
          </a:p>
          <a:p>
            <a:pPr marL="0" indent="0">
              <a:buNone/>
            </a:pPr>
            <a:r>
              <a:rPr lang="da-DK" sz="2800" b="1" dirty="0"/>
              <a:t>er makkers dobling eller redobling en fitvisende dobling der viser PRÆCIS TRE kort i makkers farve – det kalder på et eksempel!</a:t>
            </a:r>
          </a:p>
        </p:txBody>
      </p:sp>
    </p:spTree>
    <p:extLst>
      <p:ext uri="{BB962C8B-B14F-4D97-AF65-F5344CB8AC3E}">
        <p14:creationId xmlns:p14="http://schemas.microsoft.com/office/powerpoint/2010/main" val="88676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Den fitvisende dobling</a:t>
            </a:r>
            <a:br>
              <a:rPr lang="da-DK" dirty="0"/>
            </a:br>
            <a:r>
              <a:rPr lang="da-DK" sz="2400" dirty="0"/>
              <a:t>- offensivt – når der er tvivl om antal</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75205" y="255414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7069AEF8-2BAA-5408-3E77-6E651F868557}"/>
              </a:ext>
            </a:extLst>
          </p:cNvPr>
          <p:cNvSpPr txBox="1"/>
          <p:nvPr/>
        </p:nvSpPr>
        <p:spPr>
          <a:xfrm>
            <a:off x="3267165" y="2540252"/>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FE6EF35A-B1E4-2A4D-A2E3-C1BF985F19D8}"/>
              </a:ext>
            </a:extLst>
          </p:cNvPr>
          <p:cNvSpPr txBox="1"/>
          <p:nvPr/>
        </p:nvSpPr>
        <p:spPr>
          <a:xfrm>
            <a:off x="6956565" y="255026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1AF4AC41-3116-DA77-ED73-8455F8559A36}"/>
              </a:ext>
            </a:extLst>
          </p:cNvPr>
          <p:cNvSpPr txBox="1"/>
          <p:nvPr/>
        </p:nvSpPr>
        <p:spPr>
          <a:xfrm>
            <a:off x="2794011" y="3227247"/>
            <a:ext cx="5874637" cy="461665"/>
          </a:xfrm>
          <a:prstGeom prst="rect">
            <a:avLst/>
          </a:prstGeom>
          <a:noFill/>
        </p:spPr>
        <p:txBody>
          <a:bodyPr wrap="square" rtlCol="0">
            <a:spAutoFit/>
          </a:bodyPr>
          <a:lstStyle/>
          <a:p>
            <a:r>
              <a:rPr lang="da-DK" sz="2400" b="1" dirty="0"/>
              <a:t>DOBLING viser præcis tre hjerter</a:t>
            </a:r>
          </a:p>
        </p:txBody>
      </p:sp>
      <p:sp>
        <p:nvSpPr>
          <p:cNvPr id="10" name="Tekstfelt 9">
            <a:extLst>
              <a:ext uri="{FF2B5EF4-FFF2-40B4-BE49-F238E27FC236}">
                <a16:creationId xmlns:a16="http://schemas.microsoft.com/office/drawing/2014/main" id="{8FC2D9EA-12EF-9FEF-6F24-1BCB81C79079}"/>
              </a:ext>
            </a:extLst>
          </p:cNvPr>
          <p:cNvSpPr txBox="1"/>
          <p:nvPr/>
        </p:nvSpPr>
        <p:spPr>
          <a:xfrm>
            <a:off x="8363453" y="3319580"/>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D7</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D106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E5 </a:t>
            </a:r>
            <a:r>
              <a:rPr lang="da-DK" sz="2000" b="1" dirty="0">
                <a:solidFill>
                  <a:srgbClr val="00B050"/>
                </a:solidFill>
                <a:latin typeface="Arial" panose="020B0604020202020204" pitchFamily="34" charset="0"/>
                <a:cs typeface="Arial" panose="020B0604020202020204" pitchFamily="34" charset="0"/>
              </a:rPr>
              <a:t>♣︎ </a:t>
            </a:r>
            <a:r>
              <a:rPr lang="da-DK" sz="2000" b="1" dirty="0">
                <a:latin typeface="Arial" panose="020B0604020202020204" pitchFamily="34" charset="0"/>
                <a:cs typeface="Arial" panose="020B0604020202020204" pitchFamily="34" charset="0"/>
              </a:rPr>
              <a:t>KD10532</a:t>
            </a:r>
          </a:p>
        </p:txBody>
      </p:sp>
      <p:sp>
        <p:nvSpPr>
          <p:cNvPr id="9" name="Tekstfelt 8">
            <a:extLst>
              <a:ext uri="{FF2B5EF4-FFF2-40B4-BE49-F238E27FC236}">
                <a16:creationId xmlns:a16="http://schemas.microsoft.com/office/drawing/2014/main" id="{CC260C15-BF33-EF90-C721-0DB820F2869E}"/>
              </a:ext>
            </a:extLst>
          </p:cNvPr>
          <p:cNvSpPr txBox="1"/>
          <p:nvPr/>
        </p:nvSpPr>
        <p:spPr>
          <a:xfrm>
            <a:off x="5111865" y="254025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1" name="Tekstfelt 10">
            <a:extLst>
              <a:ext uri="{FF2B5EF4-FFF2-40B4-BE49-F238E27FC236}">
                <a16:creationId xmlns:a16="http://schemas.microsoft.com/office/drawing/2014/main" id="{2C44D401-4D28-E9FB-CBA9-1339D1D1AE74}"/>
              </a:ext>
            </a:extLst>
          </p:cNvPr>
          <p:cNvSpPr txBox="1"/>
          <p:nvPr/>
        </p:nvSpPr>
        <p:spPr>
          <a:xfrm>
            <a:off x="1575205" y="331515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2" name="Tekstfelt 11">
            <a:extLst>
              <a:ext uri="{FF2B5EF4-FFF2-40B4-BE49-F238E27FC236}">
                <a16:creationId xmlns:a16="http://schemas.microsoft.com/office/drawing/2014/main" id="{D7F3E5A7-13FF-DDBD-3B32-37A8A675D719}"/>
              </a:ext>
            </a:extLst>
          </p:cNvPr>
          <p:cNvSpPr txBox="1"/>
          <p:nvPr/>
        </p:nvSpPr>
        <p:spPr>
          <a:xfrm>
            <a:off x="1572205" y="479238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614655A5-358D-641C-C5C8-F3723B950694}"/>
              </a:ext>
            </a:extLst>
          </p:cNvPr>
          <p:cNvSpPr txBox="1"/>
          <p:nvPr/>
        </p:nvSpPr>
        <p:spPr>
          <a:xfrm>
            <a:off x="2794011" y="4812686"/>
            <a:ext cx="6513274" cy="461665"/>
          </a:xfrm>
          <a:prstGeom prst="rect">
            <a:avLst/>
          </a:prstGeom>
          <a:noFill/>
        </p:spPr>
        <p:txBody>
          <a:bodyPr wrap="square" rtlCol="0">
            <a:spAutoFit/>
          </a:bodyPr>
          <a:lstStyle/>
          <a:p>
            <a:r>
              <a:rPr lang="da-DK" sz="2400" b="1" dirty="0"/>
              <a:t>HJERTER viser mindst fire hjerter</a:t>
            </a:r>
          </a:p>
        </p:txBody>
      </p:sp>
      <p:sp>
        <p:nvSpPr>
          <p:cNvPr id="14" name="Tekstfelt 13">
            <a:extLst>
              <a:ext uri="{FF2B5EF4-FFF2-40B4-BE49-F238E27FC236}">
                <a16:creationId xmlns:a16="http://schemas.microsoft.com/office/drawing/2014/main" id="{3E3B11B7-0827-59FD-2C4C-B0EE7E39125C}"/>
              </a:ext>
            </a:extLst>
          </p:cNvPr>
          <p:cNvSpPr txBox="1"/>
          <p:nvPr/>
        </p:nvSpPr>
        <p:spPr>
          <a:xfrm>
            <a:off x="1572205" y="55086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5" name="Tekstfelt 14">
            <a:extLst>
              <a:ext uri="{FF2B5EF4-FFF2-40B4-BE49-F238E27FC236}">
                <a16:creationId xmlns:a16="http://schemas.microsoft.com/office/drawing/2014/main" id="{F26BC017-9D67-2102-78F7-DDCBF851A54A}"/>
              </a:ext>
            </a:extLst>
          </p:cNvPr>
          <p:cNvSpPr txBox="1"/>
          <p:nvPr/>
        </p:nvSpPr>
        <p:spPr>
          <a:xfrm>
            <a:off x="2794012" y="5482663"/>
            <a:ext cx="5544446" cy="461665"/>
          </a:xfrm>
          <a:prstGeom prst="rect">
            <a:avLst/>
          </a:prstGeom>
          <a:noFill/>
        </p:spPr>
        <p:txBody>
          <a:bodyPr wrap="square" rtlCol="0">
            <a:spAutoFit/>
          </a:bodyPr>
          <a:lstStyle/>
          <a:p>
            <a:r>
              <a:rPr lang="da-DK" sz="2400" b="1" dirty="0"/>
              <a:t>ANDET viser max. 2 hjerter og tillæg</a:t>
            </a:r>
          </a:p>
        </p:txBody>
      </p:sp>
      <p:sp>
        <p:nvSpPr>
          <p:cNvPr id="16" name="Tekstfelt 15">
            <a:extLst>
              <a:ext uri="{FF2B5EF4-FFF2-40B4-BE49-F238E27FC236}">
                <a16:creationId xmlns:a16="http://schemas.microsoft.com/office/drawing/2014/main" id="{658C56D4-4A09-8B1A-9EB4-1852D238B4C3}"/>
              </a:ext>
            </a:extLst>
          </p:cNvPr>
          <p:cNvSpPr txBox="1"/>
          <p:nvPr/>
        </p:nvSpPr>
        <p:spPr>
          <a:xfrm>
            <a:off x="1575205" y="403137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D3F8A5C1-D78F-6095-65C3-B69194576145}"/>
              </a:ext>
            </a:extLst>
          </p:cNvPr>
          <p:cNvSpPr txBox="1"/>
          <p:nvPr/>
        </p:nvSpPr>
        <p:spPr>
          <a:xfrm>
            <a:off x="2794011" y="3975799"/>
            <a:ext cx="6603978" cy="461665"/>
          </a:xfrm>
          <a:prstGeom prst="rect">
            <a:avLst/>
          </a:prstGeom>
          <a:noFill/>
        </p:spPr>
        <p:txBody>
          <a:bodyPr wrap="square" rtlCol="0">
            <a:spAutoFit/>
          </a:bodyPr>
          <a:lstStyle/>
          <a:p>
            <a:r>
              <a:rPr lang="da-DK" sz="2400" b="1" dirty="0"/>
              <a:t>PAS viser max. 2 hjerter og minimum</a:t>
            </a:r>
          </a:p>
        </p:txBody>
      </p:sp>
      <p:sp>
        <p:nvSpPr>
          <p:cNvPr id="7" name="Tekstfelt 6">
            <a:extLst>
              <a:ext uri="{FF2B5EF4-FFF2-40B4-BE49-F238E27FC236}">
                <a16:creationId xmlns:a16="http://schemas.microsoft.com/office/drawing/2014/main" id="{67E8F7B8-B71A-DC8B-CA04-60BC7C652CF8}"/>
              </a:ext>
            </a:extLst>
          </p:cNvPr>
          <p:cNvSpPr txBox="1"/>
          <p:nvPr/>
        </p:nvSpPr>
        <p:spPr>
          <a:xfrm>
            <a:off x="8363453" y="4006577"/>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DB67</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E543 </a:t>
            </a:r>
            <a:r>
              <a:rPr lang="da-DK" sz="2000" b="1" dirty="0">
                <a:solidFill>
                  <a:srgbClr val="00B05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KD109</a:t>
            </a:r>
          </a:p>
        </p:txBody>
      </p:sp>
      <p:sp>
        <p:nvSpPr>
          <p:cNvPr id="8" name="Tekstfelt 7">
            <a:extLst>
              <a:ext uri="{FF2B5EF4-FFF2-40B4-BE49-F238E27FC236}">
                <a16:creationId xmlns:a16="http://schemas.microsoft.com/office/drawing/2014/main" id="{9BF9C57D-ACAD-6506-6A98-CBF043830B61}"/>
              </a:ext>
            </a:extLst>
          </p:cNvPr>
          <p:cNvSpPr txBox="1"/>
          <p:nvPr/>
        </p:nvSpPr>
        <p:spPr>
          <a:xfrm>
            <a:off x="8363453" y="4900428"/>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K7</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DB106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E54 </a:t>
            </a:r>
            <a:r>
              <a:rPr lang="da-DK" sz="2000" b="1" dirty="0">
                <a:solidFill>
                  <a:srgbClr val="00B05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K876</a:t>
            </a:r>
          </a:p>
        </p:txBody>
      </p:sp>
      <p:sp>
        <p:nvSpPr>
          <p:cNvPr id="19" name="Tekstfelt 18">
            <a:extLst>
              <a:ext uri="{FF2B5EF4-FFF2-40B4-BE49-F238E27FC236}">
                <a16:creationId xmlns:a16="http://schemas.microsoft.com/office/drawing/2014/main" id="{16210B16-B6CC-1F9F-DA64-F57F5FC7D874}"/>
              </a:ext>
            </a:extLst>
          </p:cNvPr>
          <p:cNvSpPr txBox="1"/>
          <p:nvPr/>
        </p:nvSpPr>
        <p:spPr>
          <a:xfrm>
            <a:off x="8363453" y="5569179"/>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D97</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106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EK </a:t>
            </a:r>
            <a:r>
              <a:rPr lang="da-DK" sz="2000" b="1" dirty="0">
                <a:solidFill>
                  <a:srgbClr val="00B05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EDB1053</a:t>
            </a:r>
          </a:p>
        </p:txBody>
      </p:sp>
    </p:spTree>
    <p:extLst>
      <p:ext uri="{BB962C8B-B14F-4D97-AF65-F5344CB8AC3E}">
        <p14:creationId xmlns:p14="http://schemas.microsoft.com/office/powerpoint/2010/main" val="323888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500" fill="hold"/>
                                        <p:tgtEl>
                                          <p:spTgt spid="12"/>
                                        </p:tgtEl>
                                        <p:attrNameLst>
                                          <p:attrName>ppt_x</p:attrName>
                                        </p:attrNameLst>
                                      </p:cBhvr>
                                      <p:tavLst>
                                        <p:tav tm="0">
                                          <p:val>
                                            <p:strVal val="#ppt_x"/>
                                          </p:val>
                                        </p:tav>
                                        <p:tav tm="100000">
                                          <p:val>
                                            <p:strVal val="#ppt_x"/>
                                          </p:val>
                                        </p:tav>
                                      </p:tavLst>
                                    </p:anim>
                                    <p:anim calcmode="lin" valueType="num">
                                      <p:cBhvr additive="base">
                                        <p:cTn id="6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additive="base">
                                        <p:cTn id="73" dur="500" fill="hold"/>
                                        <p:tgtEl>
                                          <p:spTgt spid="8"/>
                                        </p:tgtEl>
                                        <p:attrNameLst>
                                          <p:attrName>ppt_x</p:attrName>
                                        </p:attrNameLst>
                                      </p:cBhvr>
                                      <p:tavLst>
                                        <p:tav tm="0">
                                          <p:val>
                                            <p:strVal val="#ppt_x"/>
                                          </p:val>
                                        </p:tav>
                                        <p:tav tm="100000">
                                          <p:val>
                                            <p:strVal val="#ppt_x"/>
                                          </p:val>
                                        </p:tav>
                                      </p:tavLst>
                                    </p:anim>
                                    <p:anim calcmode="lin" valueType="num">
                                      <p:cBhvr additive="base">
                                        <p:cTn id="7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additive="base">
                                        <p:cTn id="79" dur="500" fill="hold"/>
                                        <p:tgtEl>
                                          <p:spTgt spid="14"/>
                                        </p:tgtEl>
                                        <p:attrNameLst>
                                          <p:attrName>ppt_x</p:attrName>
                                        </p:attrNameLst>
                                      </p:cBhvr>
                                      <p:tavLst>
                                        <p:tav tm="0">
                                          <p:val>
                                            <p:strVal val="#ppt_x"/>
                                          </p:val>
                                        </p:tav>
                                        <p:tav tm="100000">
                                          <p:val>
                                            <p:strVal val="#ppt_x"/>
                                          </p:val>
                                        </p:tav>
                                      </p:tavLst>
                                    </p:anim>
                                    <p:anim calcmode="lin" valueType="num">
                                      <p:cBhvr additive="base">
                                        <p:cTn id="8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8" grpId="0"/>
      <p:bldP spid="10" grpId="0" animBg="1"/>
      <p:bldP spid="9" grpId="0" animBg="1"/>
      <p:bldP spid="11" grpId="0" animBg="1"/>
      <p:bldP spid="12" grpId="0" animBg="1"/>
      <p:bldP spid="13" grpId="0"/>
      <p:bldP spid="14" grpId="0" animBg="1"/>
      <p:bldP spid="15" grpId="0"/>
      <p:bldP spid="16" grpId="0" animBg="1"/>
      <p:bldP spid="17" grpId="0"/>
      <p:bldP spid="7" grpId="0" animBg="1"/>
      <p:bldP spid="8" grpId="0" animBg="1"/>
      <p:bldP spid="1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271142"/>
          </a:xfrm>
        </p:spPr>
        <p:txBody>
          <a:bodyPr>
            <a:normAutofit fontScale="90000"/>
          </a:bodyPr>
          <a:lstStyle/>
          <a:p>
            <a:r>
              <a:rPr lang="da-DK" sz="3600" b="1" dirty="0"/>
              <a:t>Den fitvisende redobling</a:t>
            </a:r>
            <a:br>
              <a:rPr lang="da-DK" dirty="0"/>
            </a:br>
            <a:br>
              <a:rPr lang="da-DK" dirty="0"/>
            </a:br>
            <a:r>
              <a:rPr lang="da-DK" sz="2700" dirty="0"/>
              <a:t>Offensivt</a:t>
            </a:r>
            <a:br>
              <a:rPr lang="da-DK" b="1" dirty="0"/>
            </a:br>
            <a:endParaRPr lang="da-DK"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575205" y="270461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7069AEF8-2BAA-5408-3E77-6E651F868557}"/>
              </a:ext>
            </a:extLst>
          </p:cNvPr>
          <p:cNvSpPr txBox="1"/>
          <p:nvPr/>
        </p:nvSpPr>
        <p:spPr>
          <a:xfrm>
            <a:off x="3227452" y="2726923"/>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8" name="Tekstfelt 17">
            <a:extLst>
              <a:ext uri="{FF2B5EF4-FFF2-40B4-BE49-F238E27FC236}">
                <a16:creationId xmlns:a16="http://schemas.microsoft.com/office/drawing/2014/main" id="{1AF4AC41-3116-DA77-ED73-8455F8559A36}"/>
              </a:ext>
            </a:extLst>
          </p:cNvPr>
          <p:cNvSpPr txBox="1"/>
          <p:nvPr/>
        </p:nvSpPr>
        <p:spPr>
          <a:xfrm>
            <a:off x="2939375" y="3468363"/>
            <a:ext cx="4512291" cy="369332"/>
          </a:xfrm>
          <a:prstGeom prst="rect">
            <a:avLst/>
          </a:prstGeom>
          <a:noFill/>
        </p:spPr>
        <p:txBody>
          <a:bodyPr wrap="square" rtlCol="0">
            <a:spAutoFit/>
          </a:bodyPr>
          <a:lstStyle/>
          <a:p>
            <a:r>
              <a:rPr lang="da-DK" b="1" dirty="0"/>
              <a:t>REDOBLING viser præcis tre hjerter</a:t>
            </a:r>
          </a:p>
        </p:txBody>
      </p:sp>
      <p:sp>
        <p:nvSpPr>
          <p:cNvPr id="9" name="Tekstfelt 8">
            <a:extLst>
              <a:ext uri="{FF2B5EF4-FFF2-40B4-BE49-F238E27FC236}">
                <a16:creationId xmlns:a16="http://schemas.microsoft.com/office/drawing/2014/main" id="{CC260C15-BF33-EF90-C721-0DB820F2869E}"/>
              </a:ext>
            </a:extLst>
          </p:cNvPr>
          <p:cNvSpPr txBox="1"/>
          <p:nvPr/>
        </p:nvSpPr>
        <p:spPr>
          <a:xfrm>
            <a:off x="5003325" y="272545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1" name="Tekstfelt 10">
            <a:extLst>
              <a:ext uri="{FF2B5EF4-FFF2-40B4-BE49-F238E27FC236}">
                <a16:creationId xmlns:a16="http://schemas.microsoft.com/office/drawing/2014/main" id="{2C44D401-4D28-E9FB-CBA9-1339D1D1AE74}"/>
              </a:ext>
            </a:extLst>
          </p:cNvPr>
          <p:cNvSpPr txBox="1"/>
          <p:nvPr/>
        </p:nvSpPr>
        <p:spPr>
          <a:xfrm>
            <a:off x="1575204" y="3448288"/>
            <a:ext cx="738879" cy="461665"/>
          </a:xfrm>
          <a:prstGeom prst="rect">
            <a:avLst/>
          </a:prstGeom>
          <a:solidFill>
            <a:srgbClr val="0070C0"/>
          </a:solidFill>
        </p:spPr>
        <p:txBody>
          <a:bodyPr wrap="square" rtlCol="0">
            <a:spAutoFit/>
          </a:bodyPr>
          <a:lstStyle/>
          <a:p>
            <a:pPr algn="ctr"/>
            <a:r>
              <a:rPr lang="da-DK" sz="2400" dirty="0">
                <a:solidFill>
                  <a:schemeClr val="bg1"/>
                </a:solidFill>
              </a:rPr>
              <a:t>RD</a:t>
            </a:r>
          </a:p>
        </p:txBody>
      </p:sp>
      <p:sp>
        <p:nvSpPr>
          <p:cNvPr id="13" name="Tekstfelt 12">
            <a:extLst>
              <a:ext uri="{FF2B5EF4-FFF2-40B4-BE49-F238E27FC236}">
                <a16:creationId xmlns:a16="http://schemas.microsoft.com/office/drawing/2014/main" id="{614655A5-358D-641C-C5C8-F3723B950694}"/>
              </a:ext>
            </a:extLst>
          </p:cNvPr>
          <p:cNvSpPr txBox="1"/>
          <p:nvPr/>
        </p:nvSpPr>
        <p:spPr>
          <a:xfrm>
            <a:off x="2905486" y="4673807"/>
            <a:ext cx="4954000" cy="646331"/>
          </a:xfrm>
          <a:prstGeom prst="rect">
            <a:avLst/>
          </a:prstGeom>
          <a:noFill/>
        </p:spPr>
        <p:txBody>
          <a:bodyPr wrap="square" rtlCol="0">
            <a:spAutoFit/>
          </a:bodyPr>
          <a:lstStyle/>
          <a:p>
            <a:r>
              <a:rPr lang="da-DK" b="1" dirty="0"/>
              <a:t>HJERTER med spring viser mindst fire hjerter og 6 tabere</a:t>
            </a:r>
          </a:p>
        </p:txBody>
      </p:sp>
      <p:sp>
        <p:nvSpPr>
          <p:cNvPr id="15" name="Tekstfelt 14">
            <a:extLst>
              <a:ext uri="{FF2B5EF4-FFF2-40B4-BE49-F238E27FC236}">
                <a16:creationId xmlns:a16="http://schemas.microsoft.com/office/drawing/2014/main" id="{F26BC017-9D67-2102-78F7-DDCBF851A54A}"/>
              </a:ext>
            </a:extLst>
          </p:cNvPr>
          <p:cNvSpPr txBox="1"/>
          <p:nvPr/>
        </p:nvSpPr>
        <p:spPr>
          <a:xfrm>
            <a:off x="2939375" y="5427578"/>
            <a:ext cx="4490536" cy="646331"/>
          </a:xfrm>
          <a:prstGeom prst="rect">
            <a:avLst/>
          </a:prstGeom>
          <a:noFill/>
        </p:spPr>
        <p:txBody>
          <a:bodyPr wrap="square" rtlCol="0">
            <a:spAutoFit/>
          </a:bodyPr>
          <a:lstStyle/>
          <a:p>
            <a:r>
              <a:rPr lang="da-DK" b="1" dirty="0"/>
              <a:t>ANDRE spring meldinger viser max. 2 hjerter og tillæg – her 16-18 </a:t>
            </a:r>
            <a:r>
              <a:rPr lang="da-DK" b="1" dirty="0" err="1"/>
              <a:t>hp</a:t>
            </a:r>
            <a:r>
              <a:rPr lang="da-DK" b="1" dirty="0"/>
              <a:t>.</a:t>
            </a:r>
          </a:p>
        </p:txBody>
      </p:sp>
      <p:sp>
        <p:nvSpPr>
          <p:cNvPr id="17" name="Tekstfelt 16">
            <a:extLst>
              <a:ext uri="{FF2B5EF4-FFF2-40B4-BE49-F238E27FC236}">
                <a16:creationId xmlns:a16="http://schemas.microsoft.com/office/drawing/2014/main" id="{D3F8A5C1-D78F-6095-65C3-B69194576145}"/>
              </a:ext>
            </a:extLst>
          </p:cNvPr>
          <p:cNvSpPr txBox="1"/>
          <p:nvPr/>
        </p:nvSpPr>
        <p:spPr>
          <a:xfrm>
            <a:off x="2939375" y="4190977"/>
            <a:ext cx="4296950" cy="369332"/>
          </a:xfrm>
          <a:prstGeom prst="rect">
            <a:avLst/>
          </a:prstGeom>
          <a:noFill/>
        </p:spPr>
        <p:txBody>
          <a:bodyPr wrap="square" rtlCol="0">
            <a:spAutoFit/>
          </a:bodyPr>
          <a:lstStyle/>
          <a:p>
            <a:r>
              <a:rPr lang="da-DK" b="1" dirty="0"/>
              <a:t>PAS viser max. 2 hjerter og minimum</a:t>
            </a:r>
          </a:p>
        </p:txBody>
      </p:sp>
      <p:sp>
        <p:nvSpPr>
          <p:cNvPr id="7" name="Tekstfelt 6">
            <a:extLst>
              <a:ext uri="{FF2B5EF4-FFF2-40B4-BE49-F238E27FC236}">
                <a16:creationId xmlns:a16="http://schemas.microsoft.com/office/drawing/2014/main" id="{D6F74DE9-55A1-19AB-E68A-B6F8F9B5FC0B}"/>
              </a:ext>
            </a:extLst>
          </p:cNvPr>
          <p:cNvSpPr txBox="1"/>
          <p:nvPr/>
        </p:nvSpPr>
        <p:spPr>
          <a:xfrm>
            <a:off x="6514163" y="272306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185F0638-E005-A7DF-1A40-5820F63902BD}"/>
              </a:ext>
            </a:extLst>
          </p:cNvPr>
          <p:cNvSpPr txBox="1"/>
          <p:nvPr/>
        </p:nvSpPr>
        <p:spPr>
          <a:xfrm>
            <a:off x="1575204" y="408915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9" name="Tekstfelt 18">
            <a:extLst>
              <a:ext uri="{FF2B5EF4-FFF2-40B4-BE49-F238E27FC236}">
                <a16:creationId xmlns:a16="http://schemas.microsoft.com/office/drawing/2014/main" id="{CDDE5958-F676-570E-D526-BD1A9AF74B55}"/>
              </a:ext>
            </a:extLst>
          </p:cNvPr>
          <p:cNvSpPr txBox="1"/>
          <p:nvPr/>
        </p:nvSpPr>
        <p:spPr>
          <a:xfrm>
            <a:off x="1575203" y="473002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p>
        </p:txBody>
      </p:sp>
      <p:sp>
        <p:nvSpPr>
          <p:cNvPr id="20" name="Tekstfelt 19">
            <a:extLst>
              <a:ext uri="{FF2B5EF4-FFF2-40B4-BE49-F238E27FC236}">
                <a16:creationId xmlns:a16="http://schemas.microsoft.com/office/drawing/2014/main" id="{EB899277-B8C1-CEDB-5B0C-7837E03AB9D6}"/>
              </a:ext>
            </a:extLst>
          </p:cNvPr>
          <p:cNvSpPr txBox="1"/>
          <p:nvPr/>
        </p:nvSpPr>
        <p:spPr>
          <a:xfrm>
            <a:off x="1575202" y="541890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1" name="Tekstfelt 20">
            <a:extLst>
              <a:ext uri="{FF2B5EF4-FFF2-40B4-BE49-F238E27FC236}">
                <a16:creationId xmlns:a16="http://schemas.microsoft.com/office/drawing/2014/main" id="{B6CEFE71-D208-3B96-09C7-97BA01406715}"/>
              </a:ext>
            </a:extLst>
          </p:cNvPr>
          <p:cNvSpPr txBox="1"/>
          <p:nvPr/>
        </p:nvSpPr>
        <p:spPr>
          <a:xfrm>
            <a:off x="7896682" y="4675664"/>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K7</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DB106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E54 </a:t>
            </a:r>
            <a:r>
              <a:rPr lang="da-DK" sz="2000" b="1" dirty="0">
                <a:solidFill>
                  <a:srgbClr val="00B050"/>
                </a:solidFill>
                <a:latin typeface="Arial" panose="020B0604020202020204" pitchFamily="34" charset="0"/>
                <a:cs typeface="Arial" panose="020B0604020202020204" pitchFamily="34" charset="0"/>
              </a:rPr>
              <a:t>♣︎ </a:t>
            </a:r>
            <a:r>
              <a:rPr lang="da-DK" sz="2000" b="1" dirty="0">
                <a:latin typeface="Arial" panose="020B0604020202020204" pitchFamily="34" charset="0"/>
                <a:cs typeface="Arial" panose="020B0604020202020204" pitchFamily="34" charset="0"/>
              </a:rPr>
              <a:t>EK76</a:t>
            </a:r>
          </a:p>
        </p:txBody>
      </p:sp>
      <p:sp>
        <p:nvSpPr>
          <p:cNvPr id="22" name="Tekstfelt 21">
            <a:extLst>
              <a:ext uri="{FF2B5EF4-FFF2-40B4-BE49-F238E27FC236}">
                <a16:creationId xmlns:a16="http://schemas.microsoft.com/office/drawing/2014/main" id="{E2494EFC-AC54-44A1-7CA1-F3F9A1025D63}"/>
              </a:ext>
            </a:extLst>
          </p:cNvPr>
          <p:cNvSpPr txBox="1"/>
          <p:nvPr/>
        </p:nvSpPr>
        <p:spPr>
          <a:xfrm>
            <a:off x="7896682" y="5550688"/>
            <a:ext cx="3624943"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000" b="1" dirty="0">
                <a:latin typeface="Arial" panose="020B0604020202020204" pitchFamily="34" charset="0"/>
                <a:cs typeface="Arial" panose="020B0604020202020204" pitchFamily="34" charset="0"/>
              </a:rPr>
              <a:t>♠︎ D9</a:t>
            </a:r>
            <a:r>
              <a:rPr lang="da-DK" sz="2000" b="1" dirty="0">
                <a:solidFill>
                  <a:srgbClr val="FF0000"/>
                </a:solidFill>
                <a:latin typeface="Arial" panose="020B0604020202020204" pitchFamily="34" charset="0"/>
                <a:cs typeface="Arial" panose="020B0604020202020204" pitchFamily="34" charset="0"/>
              </a:rPr>
              <a:t> ♥︎ </a:t>
            </a:r>
            <a:r>
              <a:rPr lang="da-DK" sz="2000" b="1" dirty="0">
                <a:latin typeface="Arial" panose="020B0604020202020204" pitchFamily="34" charset="0"/>
                <a:cs typeface="Arial" panose="020B0604020202020204" pitchFamily="34" charset="0"/>
              </a:rPr>
              <a:t>106 </a:t>
            </a:r>
            <a:r>
              <a:rPr lang="da-DK" sz="2000" b="1" dirty="0">
                <a:solidFill>
                  <a:srgbClr val="FFC00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EK2 </a:t>
            </a:r>
            <a:r>
              <a:rPr lang="da-DK" sz="2000" b="1" dirty="0">
                <a:solidFill>
                  <a:srgbClr val="00B050"/>
                </a:solidFill>
                <a:latin typeface="Arial" panose="020B0604020202020204" pitchFamily="34" charset="0"/>
                <a:cs typeface="Arial" panose="020B0604020202020204" pitchFamily="34" charset="0"/>
              </a:rPr>
              <a:t>♣︎</a:t>
            </a:r>
            <a:r>
              <a:rPr lang="da-DK" sz="2000" b="1" dirty="0">
                <a:latin typeface="Arial" panose="020B0604020202020204" pitchFamily="34" charset="0"/>
                <a:cs typeface="Arial" panose="020B0604020202020204" pitchFamily="34" charset="0"/>
              </a:rPr>
              <a:t> EKD1053</a:t>
            </a:r>
          </a:p>
        </p:txBody>
      </p:sp>
    </p:spTree>
    <p:extLst>
      <p:ext uri="{BB962C8B-B14F-4D97-AF65-F5344CB8AC3E}">
        <p14:creationId xmlns:p14="http://schemas.microsoft.com/office/powerpoint/2010/main" val="384000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additive="base">
                                        <p:cTn id="77" dur="500" fill="hold"/>
                                        <p:tgtEl>
                                          <p:spTgt spid="22"/>
                                        </p:tgtEl>
                                        <p:attrNameLst>
                                          <p:attrName>ppt_x</p:attrName>
                                        </p:attrNameLst>
                                      </p:cBhvr>
                                      <p:tavLst>
                                        <p:tav tm="0">
                                          <p:val>
                                            <p:strVal val="#ppt_x"/>
                                          </p:val>
                                        </p:tav>
                                        <p:tav tm="100000">
                                          <p:val>
                                            <p:strVal val="#ppt_x"/>
                                          </p:val>
                                        </p:tav>
                                      </p:tavLst>
                                    </p:anim>
                                    <p:anim calcmode="lin" valueType="num">
                                      <p:cBhvr additive="base">
                                        <p:cTn id="7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8" grpId="0"/>
      <p:bldP spid="9" grpId="0" animBg="1"/>
      <p:bldP spid="11" grpId="0" animBg="1"/>
      <p:bldP spid="13" grpId="0"/>
      <p:bldP spid="15" grpId="0"/>
      <p:bldP spid="17" grpId="0"/>
      <p:bldP spid="7" grpId="0" animBg="1"/>
      <p:bldP spid="8" grpId="0" animBg="1"/>
      <p:bldP spid="19" grpId="0" animBg="1"/>
      <p:bldP spid="20" grpId="0" animBg="1"/>
      <p:bldP spid="21" grpId="0" animBg="1"/>
      <p:bldP spid="2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Den fitvisende dobling </a:t>
            </a:r>
            <a:br>
              <a:rPr lang="da-DK" dirty="0"/>
            </a:br>
            <a:r>
              <a:rPr lang="da-DK" sz="2400" dirty="0"/>
              <a:t>defensivt – helt ny teori</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537330" y="4679741"/>
            <a:ext cx="6108478"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er VEST </a:t>
            </a:r>
          </a:p>
          <a:p>
            <a:r>
              <a:rPr lang="da-DK" sz="2800" b="1" dirty="0">
                <a:latin typeface="Arial" panose="020B0604020202020204" pitchFamily="34" charset="0"/>
                <a:cs typeface="Arial" panose="020B0604020202020204" pitchFamily="34" charset="0"/>
              </a:rPr>
              <a:t>♠︎ K107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63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EB54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D786</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22130" y="301692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590579" y="301692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7" name="Tekstfelt 16">
            <a:extLst>
              <a:ext uri="{FF2B5EF4-FFF2-40B4-BE49-F238E27FC236}">
                <a16:creationId xmlns:a16="http://schemas.microsoft.com/office/drawing/2014/main" id="{4DE1019F-0F65-4CAA-D8CB-9E0920C9FB83}"/>
              </a:ext>
            </a:extLst>
          </p:cNvPr>
          <p:cNvSpPr txBox="1"/>
          <p:nvPr/>
        </p:nvSpPr>
        <p:spPr>
          <a:xfrm>
            <a:off x="5104666" y="30169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96700587-96FA-2254-CD7B-AD41E9ADC796}"/>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6987202" y="30169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1" name="Tekstfelt 20">
            <a:extLst>
              <a:ext uri="{FF2B5EF4-FFF2-40B4-BE49-F238E27FC236}">
                <a16:creationId xmlns:a16="http://schemas.microsoft.com/office/drawing/2014/main" id="{AFD172B4-995D-D563-059B-677241E13582}"/>
              </a:ext>
            </a:extLst>
          </p:cNvPr>
          <p:cNvSpPr txBox="1"/>
          <p:nvPr/>
        </p:nvSpPr>
        <p:spPr>
          <a:xfrm>
            <a:off x="7237408" y="3909479"/>
            <a:ext cx="4517899"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Dobling viser 10+ og en balanceret hånd med mindst tre kort i </a:t>
            </a:r>
            <a:r>
              <a:rPr lang="da-DK" sz="2800" b="1" dirty="0" err="1">
                <a:latin typeface="Arial" panose="020B0604020202020204" pitchFamily="34" charset="0"/>
                <a:cs typeface="Arial" panose="020B0604020202020204" pitchFamily="34" charset="0"/>
              </a:rPr>
              <a:t>umeldt</a:t>
            </a:r>
            <a:r>
              <a:rPr lang="da-DK" sz="2800" b="1" dirty="0">
                <a:latin typeface="Arial" panose="020B0604020202020204" pitchFamily="34" charset="0"/>
                <a:cs typeface="Arial" panose="020B0604020202020204" pitchFamily="34" charset="0"/>
              </a:rPr>
              <a:t> major</a:t>
            </a:r>
          </a:p>
        </p:txBody>
      </p:sp>
    </p:spTree>
    <p:extLst>
      <p:ext uri="{BB962C8B-B14F-4D97-AF65-F5344CB8AC3E}">
        <p14:creationId xmlns:p14="http://schemas.microsoft.com/office/powerpoint/2010/main" val="75534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animBg="1"/>
      <p:bldP spid="17" grpId="0" animBg="1"/>
      <p:bldP spid="5" grpId="0" animBg="1"/>
      <p:bldP spid="19" grpId="0" animBg="1"/>
      <p:bldP spid="2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Den fitvisende dobling </a:t>
            </a:r>
            <a:br>
              <a:rPr lang="da-DK" dirty="0"/>
            </a:br>
            <a:r>
              <a:rPr lang="da-DK" sz="2400" dirty="0"/>
              <a:t>defensivt – helt ny teori</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537330" y="4679741"/>
            <a:ext cx="6108478"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er VEST </a:t>
            </a:r>
          </a:p>
          <a:p>
            <a:r>
              <a:rPr lang="da-DK" sz="2800" b="1" dirty="0">
                <a:latin typeface="Arial" panose="020B0604020202020204" pitchFamily="34" charset="0"/>
                <a:cs typeface="Arial" panose="020B0604020202020204" pitchFamily="34" charset="0"/>
              </a:rPr>
              <a:t>♠︎ K1097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653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ED </a:t>
            </a:r>
            <a:r>
              <a:rPr lang="da-DK" sz="2800" b="1" dirty="0">
                <a:solidFill>
                  <a:srgbClr val="00B05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D786</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22130" y="301692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590579" y="301692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7" name="Tekstfelt 16">
            <a:extLst>
              <a:ext uri="{FF2B5EF4-FFF2-40B4-BE49-F238E27FC236}">
                <a16:creationId xmlns:a16="http://schemas.microsoft.com/office/drawing/2014/main" id="{4DE1019F-0F65-4CAA-D8CB-9E0920C9FB83}"/>
              </a:ext>
            </a:extLst>
          </p:cNvPr>
          <p:cNvSpPr txBox="1"/>
          <p:nvPr/>
        </p:nvSpPr>
        <p:spPr>
          <a:xfrm>
            <a:off x="5104666" y="30169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96700587-96FA-2254-CD7B-AD41E9ADC796}"/>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6987202" y="30169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1" name="Tekstfelt 20">
            <a:extLst>
              <a:ext uri="{FF2B5EF4-FFF2-40B4-BE49-F238E27FC236}">
                <a16:creationId xmlns:a16="http://schemas.microsoft.com/office/drawing/2014/main" id="{AFD172B4-995D-D563-059B-677241E13582}"/>
              </a:ext>
            </a:extLst>
          </p:cNvPr>
          <p:cNvSpPr txBox="1"/>
          <p:nvPr/>
        </p:nvSpPr>
        <p:spPr>
          <a:xfrm>
            <a:off x="7810429" y="3698223"/>
            <a:ext cx="4517899"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Dobling viser 10+ og en balanceret hånd med mindst fire kort i en </a:t>
            </a:r>
            <a:r>
              <a:rPr lang="da-DK" sz="2800" b="1" dirty="0" err="1">
                <a:latin typeface="Arial" panose="020B0604020202020204" pitchFamily="34" charset="0"/>
                <a:cs typeface="Arial" panose="020B0604020202020204" pitchFamily="34" charset="0"/>
              </a:rPr>
              <a:t>umeldt</a:t>
            </a:r>
            <a:r>
              <a:rPr lang="da-DK" sz="2800" b="1" dirty="0">
                <a:latin typeface="Arial" panose="020B0604020202020204" pitchFamily="34" charset="0"/>
                <a:cs typeface="Arial" panose="020B0604020202020204" pitchFamily="34" charset="0"/>
              </a:rPr>
              <a:t> major da ingen major er meldt!</a:t>
            </a:r>
          </a:p>
        </p:txBody>
      </p:sp>
    </p:spTree>
    <p:extLst>
      <p:ext uri="{BB962C8B-B14F-4D97-AF65-F5344CB8AC3E}">
        <p14:creationId xmlns:p14="http://schemas.microsoft.com/office/powerpoint/2010/main" val="387104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animBg="1"/>
      <p:bldP spid="17" grpId="0" animBg="1"/>
      <p:bldP spid="5" grpId="0" animBg="1"/>
      <p:bldP spid="19" grpId="0" animBg="1"/>
      <p:bldP spid="2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Den fitvisende dobling </a:t>
            </a:r>
            <a:br>
              <a:rPr lang="da-DK" dirty="0"/>
            </a:br>
            <a:r>
              <a:rPr lang="da-DK" sz="2400" dirty="0"/>
              <a:t>defensivt – helt ny teori</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537330" y="4679741"/>
            <a:ext cx="6108478"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er VEST </a:t>
            </a:r>
          </a:p>
          <a:p>
            <a:r>
              <a:rPr lang="da-DK" sz="2800" b="1" dirty="0">
                <a:latin typeface="Arial" panose="020B0604020202020204" pitchFamily="34" charset="0"/>
                <a:cs typeface="Arial" panose="020B0604020202020204" pitchFamily="34" charset="0"/>
              </a:rPr>
              <a:t>♠︎ K1054</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KB43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B5 </a:t>
            </a:r>
            <a:r>
              <a:rPr lang="da-DK" sz="2800" b="1" dirty="0">
                <a:solidFill>
                  <a:srgbClr val="00B05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K78</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22130" y="301692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590579" y="301692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7" name="Tekstfelt 16">
            <a:extLst>
              <a:ext uri="{FF2B5EF4-FFF2-40B4-BE49-F238E27FC236}">
                <a16:creationId xmlns:a16="http://schemas.microsoft.com/office/drawing/2014/main" id="{4DE1019F-0F65-4CAA-D8CB-9E0920C9FB83}"/>
              </a:ext>
            </a:extLst>
          </p:cNvPr>
          <p:cNvSpPr txBox="1"/>
          <p:nvPr/>
        </p:nvSpPr>
        <p:spPr>
          <a:xfrm>
            <a:off x="5104666" y="30169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96700587-96FA-2254-CD7B-AD41E9ADC796}"/>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21" name="Tekstfelt 20">
            <a:extLst>
              <a:ext uri="{FF2B5EF4-FFF2-40B4-BE49-F238E27FC236}">
                <a16:creationId xmlns:a16="http://schemas.microsoft.com/office/drawing/2014/main" id="{AFD172B4-995D-D563-059B-677241E13582}"/>
              </a:ext>
            </a:extLst>
          </p:cNvPr>
          <p:cNvSpPr txBox="1"/>
          <p:nvPr/>
        </p:nvSpPr>
        <p:spPr>
          <a:xfrm>
            <a:off x="7233486" y="3987243"/>
            <a:ext cx="4517899"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Overmelding viser 10-12 og mindst 4-4 i begge major</a:t>
            </a:r>
          </a:p>
        </p:txBody>
      </p:sp>
      <p:sp>
        <p:nvSpPr>
          <p:cNvPr id="4" name="Tekstfelt 3">
            <a:extLst>
              <a:ext uri="{FF2B5EF4-FFF2-40B4-BE49-F238E27FC236}">
                <a16:creationId xmlns:a16="http://schemas.microsoft.com/office/drawing/2014/main" id="{14B823E6-A283-78F2-F559-C556056B5871}"/>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12413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animBg="1"/>
      <p:bldP spid="17" grpId="0" animBg="1"/>
      <p:bldP spid="5" grpId="0" animBg="1"/>
      <p:bldP spid="21" grpId="0" animBg="1"/>
      <p:bldP spid="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Den fitvisende dobling </a:t>
            </a:r>
            <a:br>
              <a:rPr lang="da-DK" dirty="0"/>
            </a:br>
            <a:r>
              <a:rPr lang="da-DK" sz="2400" dirty="0"/>
              <a:t>defensivt – helt ny teori</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537330" y="4679741"/>
            <a:ext cx="6108478"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er VEST </a:t>
            </a:r>
          </a:p>
          <a:p>
            <a:r>
              <a:rPr lang="da-DK" sz="2800" b="1" dirty="0">
                <a:latin typeface="Arial" panose="020B0604020202020204" pitchFamily="34" charset="0"/>
                <a:cs typeface="Arial" panose="020B0604020202020204" pitchFamily="34" charset="0"/>
              </a:rPr>
              <a:t>♠︎ K1054</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KB43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B5 </a:t>
            </a:r>
            <a:r>
              <a:rPr lang="da-DK" sz="2800" b="1" dirty="0">
                <a:solidFill>
                  <a:srgbClr val="00B05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KD7</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222130" y="301692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590579" y="301692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7" name="Tekstfelt 16">
            <a:extLst>
              <a:ext uri="{FF2B5EF4-FFF2-40B4-BE49-F238E27FC236}">
                <a16:creationId xmlns:a16="http://schemas.microsoft.com/office/drawing/2014/main" id="{4DE1019F-0F65-4CAA-D8CB-9E0920C9FB83}"/>
              </a:ext>
            </a:extLst>
          </p:cNvPr>
          <p:cNvSpPr txBox="1"/>
          <p:nvPr/>
        </p:nvSpPr>
        <p:spPr>
          <a:xfrm>
            <a:off x="5104666" y="301692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96700587-96FA-2254-CD7B-AD41E9ADC796}"/>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21" name="Tekstfelt 20">
            <a:extLst>
              <a:ext uri="{FF2B5EF4-FFF2-40B4-BE49-F238E27FC236}">
                <a16:creationId xmlns:a16="http://schemas.microsoft.com/office/drawing/2014/main" id="{AFD172B4-995D-D563-059B-677241E13582}"/>
              </a:ext>
            </a:extLst>
          </p:cNvPr>
          <p:cNvSpPr txBox="1"/>
          <p:nvPr/>
        </p:nvSpPr>
        <p:spPr>
          <a:xfrm>
            <a:off x="7119446" y="4704584"/>
            <a:ext cx="4849657"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Vælg en udgang makker - </a:t>
            </a:r>
          </a:p>
          <a:p>
            <a:r>
              <a:rPr lang="da-DK" sz="2800" b="1" dirty="0">
                <a:latin typeface="Arial" panose="020B0604020202020204" pitchFamily="34" charset="0"/>
                <a:cs typeface="Arial" panose="020B0604020202020204" pitchFamily="34" charset="0"/>
              </a:rPr>
              <a:t>Jeg har begge majorfarver!</a:t>
            </a:r>
          </a:p>
        </p:txBody>
      </p:sp>
      <p:sp>
        <p:nvSpPr>
          <p:cNvPr id="4" name="Tekstfelt 3">
            <a:extLst>
              <a:ext uri="{FF2B5EF4-FFF2-40B4-BE49-F238E27FC236}">
                <a16:creationId xmlns:a16="http://schemas.microsoft.com/office/drawing/2014/main" id="{14B823E6-A283-78F2-F559-C556056B5871}"/>
              </a:ext>
            </a:extLst>
          </p:cNvPr>
          <p:cNvSpPr txBox="1"/>
          <p:nvPr/>
        </p:nvSpPr>
        <p:spPr>
          <a:xfrm>
            <a:off x="6987203" y="30169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C00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129571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animBg="1"/>
      <p:bldP spid="17" grpId="0" animBg="1"/>
      <p:bldP spid="5" grpId="0" animBg="1"/>
      <p:bldP spid="21" grpId="0" animBg="1"/>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Fitvisende dobling</a:t>
            </a:r>
            <a:br>
              <a:rPr lang="da-DK" dirty="0"/>
            </a:br>
            <a:r>
              <a:rPr lang="da-DK" sz="2400" dirty="0"/>
              <a:t>Defensivt – som gentagen dobling</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6939700" y="296636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673822" y="4947162"/>
            <a:ext cx="5890764"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Du sidder ØST med: </a:t>
            </a:r>
          </a:p>
          <a:p>
            <a:r>
              <a:rPr lang="da-DK" sz="2800" b="1" dirty="0">
                <a:latin typeface="Arial" panose="020B0604020202020204" pitchFamily="34" charset="0"/>
                <a:cs typeface="Arial" panose="020B0604020202020204" pitchFamily="34" charset="0"/>
              </a:rPr>
              <a:t>♠︎ K107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6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EDB5 </a:t>
            </a:r>
            <a:r>
              <a:rPr lang="da-DK" sz="2800" b="1" dirty="0">
                <a:solidFill>
                  <a:srgbClr val="00B05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EB953</a:t>
            </a:r>
          </a:p>
        </p:txBody>
      </p:sp>
      <p:sp>
        <p:nvSpPr>
          <p:cNvPr id="11" name="Tekstfelt 10">
            <a:extLst>
              <a:ext uri="{FF2B5EF4-FFF2-40B4-BE49-F238E27FC236}">
                <a16:creationId xmlns:a16="http://schemas.microsoft.com/office/drawing/2014/main" id="{E4FE4CAF-A2BC-BB6A-ABC6-1BA80AA890C6}"/>
              </a:ext>
            </a:extLst>
          </p:cNvPr>
          <p:cNvSpPr txBox="1"/>
          <p:nvPr/>
        </p:nvSpPr>
        <p:spPr>
          <a:xfrm>
            <a:off x="5149653" y="296801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2" name="Tekstfelt 11">
            <a:extLst>
              <a:ext uri="{FF2B5EF4-FFF2-40B4-BE49-F238E27FC236}">
                <a16:creationId xmlns:a16="http://schemas.microsoft.com/office/drawing/2014/main" id="{00BE1787-7CB9-6AB8-B0CC-7F4FEA592F46}"/>
              </a:ext>
            </a:extLst>
          </p:cNvPr>
          <p:cNvSpPr txBox="1"/>
          <p:nvPr/>
        </p:nvSpPr>
        <p:spPr>
          <a:xfrm>
            <a:off x="8183164" y="2996352"/>
            <a:ext cx="381371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VEST har </a:t>
            </a:r>
          </a:p>
          <a:p>
            <a:r>
              <a:rPr lang="da-DK" sz="2400" b="1" dirty="0">
                <a:latin typeface="Arial" panose="020B0604020202020204" pitchFamily="34" charset="0"/>
                <a:cs typeface="Arial" panose="020B0604020202020204" pitchFamily="34" charset="0"/>
              </a:rPr>
              <a:t>♠︎ 9875</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B75</a:t>
            </a:r>
            <a:r>
              <a:rPr lang="da-DK" sz="2400" b="1" dirty="0">
                <a:solidFill>
                  <a:srgbClr val="FFC000"/>
                </a:solidFill>
                <a:latin typeface="Arial" panose="020B0604020202020204" pitchFamily="34" charset="0"/>
                <a:cs typeface="Arial" panose="020B0604020202020204" pitchFamily="34" charset="0"/>
              </a:rPr>
              <a:t>♦︎ </a:t>
            </a:r>
            <a:r>
              <a:rPr lang="da-DK" sz="2400" b="1" dirty="0">
                <a:latin typeface="Arial" panose="020B0604020202020204" pitchFamily="34" charset="0"/>
                <a:cs typeface="Arial" panose="020B0604020202020204" pitchFamily="34" charset="0"/>
              </a:rPr>
              <a:t>K645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42 </a:t>
            </a:r>
          </a:p>
        </p:txBody>
      </p:sp>
      <p:sp>
        <p:nvSpPr>
          <p:cNvPr id="15" name="Tekstfelt 14">
            <a:extLst>
              <a:ext uri="{FF2B5EF4-FFF2-40B4-BE49-F238E27FC236}">
                <a16:creationId xmlns:a16="http://schemas.microsoft.com/office/drawing/2014/main" id="{BF47BBF1-05B2-7F93-708A-278D00DD836E}"/>
              </a:ext>
            </a:extLst>
          </p:cNvPr>
          <p:cNvSpPr txBox="1"/>
          <p:nvPr/>
        </p:nvSpPr>
        <p:spPr>
          <a:xfrm>
            <a:off x="3312104" y="296636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6" name="Tekstfelt 15">
            <a:extLst>
              <a:ext uri="{FF2B5EF4-FFF2-40B4-BE49-F238E27FC236}">
                <a16:creationId xmlns:a16="http://schemas.microsoft.com/office/drawing/2014/main" id="{588D86BB-0859-CB23-522C-6D3C73FBA7F9}"/>
              </a:ext>
            </a:extLst>
          </p:cNvPr>
          <p:cNvSpPr txBox="1"/>
          <p:nvPr/>
        </p:nvSpPr>
        <p:spPr>
          <a:xfrm>
            <a:off x="5149652" y="3624325"/>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690463" y="296636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9A21A6E4-8BFE-9BC9-E5C7-8ECD5E43D600}"/>
              </a:ext>
            </a:extLst>
          </p:cNvPr>
          <p:cNvSpPr txBox="1"/>
          <p:nvPr/>
        </p:nvSpPr>
        <p:spPr>
          <a:xfrm>
            <a:off x="1690462" y="36243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6939700" y="36243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1AA07477-9B83-20BB-D830-08863F700D4E}"/>
              </a:ext>
            </a:extLst>
          </p:cNvPr>
          <p:cNvSpPr txBox="1"/>
          <p:nvPr/>
        </p:nvSpPr>
        <p:spPr>
          <a:xfrm>
            <a:off x="3312103" y="36243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3312102" y="362432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3" name="Tekstfelt 12">
            <a:extLst>
              <a:ext uri="{FF2B5EF4-FFF2-40B4-BE49-F238E27FC236}">
                <a16:creationId xmlns:a16="http://schemas.microsoft.com/office/drawing/2014/main" id="{EA35D05B-5EC7-9099-67E5-8C42D5874DD3}"/>
              </a:ext>
            </a:extLst>
          </p:cNvPr>
          <p:cNvSpPr txBox="1"/>
          <p:nvPr/>
        </p:nvSpPr>
        <p:spPr>
          <a:xfrm>
            <a:off x="6939700" y="296793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7" name="Tekstfelt 16">
            <a:extLst>
              <a:ext uri="{FF2B5EF4-FFF2-40B4-BE49-F238E27FC236}">
                <a16:creationId xmlns:a16="http://schemas.microsoft.com/office/drawing/2014/main" id="{C8A4E762-9004-E4F0-8863-B9A7A4953DD4}"/>
              </a:ext>
            </a:extLst>
          </p:cNvPr>
          <p:cNvSpPr txBox="1"/>
          <p:nvPr/>
        </p:nvSpPr>
        <p:spPr>
          <a:xfrm>
            <a:off x="6939699" y="362274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479D1FA5-F6F8-FA24-2BBB-0A6FADB9D36B}"/>
              </a:ext>
            </a:extLst>
          </p:cNvPr>
          <p:cNvSpPr txBox="1"/>
          <p:nvPr/>
        </p:nvSpPr>
        <p:spPr>
          <a:xfrm>
            <a:off x="8183164" y="2996352"/>
            <a:ext cx="381371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latin typeface="Arial" panose="020B0604020202020204" pitchFamily="34" charset="0"/>
                <a:cs typeface="Arial" panose="020B0604020202020204" pitchFamily="34" charset="0"/>
              </a:rPr>
              <a:t>Hvad melder VEST med </a:t>
            </a:r>
          </a:p>
          <a:p>
            <a:r>
              <a:rPr lang="da-DK" sz="2400" b="1" dirty="0">
                <a:latin typeface="Arial" panose="020B0604020202020204" pitchFamily="34" charset="0"/>
                <a:cs typeface="Arial" panose="020B0604020202020204" pitchFamily="34" charset="0"/>
              </a:rPr>
              <a:t>♠︎ 987</a:t>
            </a:r>
            <a:r>
              <a:rPr lang="da-DK" sz="2400" b="1" dirty="0">
                <a:solidFill>
                  <a:srgbClr val="FF0000"/>
                </a:solidFill>
                <a:latin typeface="Arial" panose="020B0604020202020204" pitchFamily="34" charset="0"/>
                <a:cs typeface="Arial" panose="020B0604020202020204" pitchFamily="34" charset="0"/>
              </a:rPr>
              <a:t> ♥︎ </a:t>
            </a:r>
            <a:r>
              <a:rPr lang="da-DK" sz="2400" b="1" dirty="0">
                <a:latin typeface="Arial" panose="020B0604020202020204" pitchFamily="34" charset="0"/>
                <a:cs typeface="Arial" panose="020B0604020202020204" pitchFamily="34" charset="0"/>
              </a:rPr>
              <a:t>B7</a:t>
            </a:r>
            <a:r>
              <a:rPr lang="da-DK" sz="2400" b="1" dirty="0">
                <a:solidFill>
                  <a:srgbClr val="FFC000"/>
                </a:solidFill>
                <a:latin typeface="Arial" panose="020B0604020202020204" pitchFamily="34" charset="0"/>
                <a:cs typeface="Arial" panose="020B0604020202020204" pitchFamily="34" charset="0"/>
              </a:rPr>
              <a:t>♦︎ </a:t>
            </a:r>
            <a:r>
              <a:rPr lang="da-DK" sz="2400" b="1" dirty="0">
                <a:latin typeface="Arial" panose="020B0604020202020204" pitchFamily="34" charset="0"/>
                <a:cs typeface="Arial" panose="020B0604020202020204" pitchFamily="34" charset="0"/>
              </a:rPr>
              <a:t>8645  </a:t>
            </a:r>
            <a:r>
              <a:rPr lang="da-DK" sz="2400" b="1" dirty="0">
                <a:solidFill>
                  <a:srgbClr val="00B050"/>
                </a:solidFill>
                <a:latin typeface="Arial" panose="020B0604020202020204" pitchFamily="34" charset="0"/>
                <a:cs typeface="Arial" panose="020B0604020202020204" pitchFamily="34" charset="0"/>
              </a:rPr>
              <a:t>♣︎</a:t>
            </a:r>
            <a:r>
              <a:rPr lang="da-DK" sz="2400" b="1" dirty="0">
                <a:latin typeface="Arial" panose="020B0604020202020204" pitchFamily="34" charset="0"/>
                <a:cs typeface="Arial" panose="020B0604020202020204" pitchFamily="34" charset="0"/>
              </a:rPr>
              <a:t> 9842 </a:t>
            </a:r>
          </a:p>
        </p:txBody>
      </p:sp>
      <p:sp>
        <p:nvSpPr>
          <p:cNvPr id="20" name="Tekstfelt 19">
            <a:extLst>
              <a:ext uri="{FF2B5EF4-FFF2-40B4-BE49-F238E27FC236}">
                <a16:creationId xmlns:a16="http://schemas.microsoft.com/office/drawing/2014/main" id="{BAC5F2EA-4E52-47A6-2D27-27A74F1AD5E2}"/>
              </a:ext>
            </a:extLst>
          </p:cNvPr>
          <p:cNvSpPr txBox="1"/>
          <p:nvPr/>
        </p:nvSpPr>
        <p:spPr>
          <a:xfrm>
            <a:off x="6939699" y="362274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1" name="Tekstfelt 20">
            <a:extLst>
              <a:ext uri="{FF2B5EF4-FFF2-40B4-BE49-F238E27FC236}">
                <a16:creationId xmlns:a16="http://schemas.microsoft.com/office/drawing/2014/main" id="{09774ECA-C04A-A7D7-EECD-6CC77E7AC577}"/>
              </a:ext>
            </a:extLst>
          </p:cNvPr>
          <p:cNvSpPr txBox="1"/>
          <p:nvPr/>
        </p:nvSpPr>
        <p:spPr>
          <a:xfrm>
            <a:off x="6939698" y="3630443"/>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78566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1" presetClass="entr" presetSubtype="1" fill="hold" grpId="1" nodeType="click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wheel(1)">
                                      <p:cBhvr>
                                        <p:cTn id="85" dur="2000"/>
                                        <p:tgtEl>
                                          <p:spTgt spid="18"/>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additive="base">
                                        <p:cTn id="90" dur="500" fill="hold"/>
                                        <p:tgtEl>
                                          <p:spTgt spid="20"/>
                                        </p:tgtEl>
                                        <p:attrNameLst>
                                          <p:attrName>ppt_x</p:attrName>
                                        </p:attrNameLst>
                                      </p:cBhvr>
                                      <p:tavLst>
                                        <p:tav tm="0">
                                          <p:val>
                                            <p:strVal val="#ppt_x"/>
                                          </p:val>
                                        </p:tav>
                                        <p:tav tm="100000">
                                          <p:val>
                                            <p:strVal val="#ppt_x"/>
                                          </p:val>
                                        </p:tav>
                                      </p:tavLst>
                                    </p:anim>
                                    <p:anim calcmode="lin" valueType="num">
                                      <p:cBhvr additive="base">
                                        <p:cTn id="9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 calcmode="lin" valueType="num">
                                      <p:cBhvr additive="base">
                                        <p:cTn id="96" dur="500" fill="hold"/>
                                        <p:tgtEl>
                                          <p:spTgt spid="21"/>
                                        </p:tgtEl>
                                        <p:attrNameLst>
                                          <p:attrName>ppt_x</p:attrName>
                                        </p:attrNameLst>
                                      </p:cBhvr>
                                      <p:tavLst>
                                        <p:tav tm="0">
                                          <p:val>
                                            <p:strVal val="#ppt_x"/>
                                          </p:val>
                                        </p:tav>
                                        <p:tav tm="100000">
                                          <p:val>
                                            <p:strVal val="#ppt_x"/>
                                          </p:val>
                                        </p:tav>
                                      </p:tavLst>
                                    </p:anim>
                                    <p:anim calcmode="lin" valueType="num">
                                      <p:cBhvr additive="base">
                                        <p:cTn id="9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1" grpId="0" animBg="1"/>
      <p:bldP spid="12" grpId="0" animBg="1"/>
      <p:bldP spid="15" grpId="0" animBg="1"/>
      <p:bldP spid="16" grpId="0" animBg="1"/>
      <p:bldP spid="8" grpId="0" animBg="1"/>
      <p:bldP spid="5" grpId="0" animBg="1"/>
      <p:bldP spid="7" grpId="0" animBg="1"/>
      <p:bldP spid="6" grpId="0" animBg="1"/>
      <p:bldP spid="19" grpId="0" animBg="1"/>
      <p:bldP spid="13" grpId="0" animBg="1"/>
      <p:bldP spid="17" grpId="0" animBg="1"/>
      <p:bldP spid="18" grpId="1"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9C6421-115D-DC80-836D-B3143979599C}"/>
              </a:ext>
            </a:extLst>
          </p:cNvPr>
          <p:cNvSpPr>
            <a:spLocks noGrp="1"/>
          </p:cNvSpPr>
          <p:nvPr>
            <p:ph type="title"/>
          </p:nvPr>
        </p:nvSpPr>
        <p:spPr/>
        <p:txBody>
          <a:bodyPr/>
          <a:lstStyle/>
          <a:p>
            <a:r>
              <a:rPr lang="da-DK" b="1" dirty="0"/>
              <a:t>Vi tæller tabere</a:t>
            </a:r>
          </a:p>
        </p:txBody>
      </p:sp>
      <p:sp>
        <p:nvSpPr>
          <p:cNvPr id="3" name="Pladsholder til indhold 2">
            <a:extLst>
              <a:ext uri="{FF2B5EF4-FFF2-40B4-BE49-F238E27FC236}">
                <a16:creationId xmlns:a16="http://schemas.microsoft.com/office/drawing/2014/main" id="{062768BC-2207-7ED1-E44A-2490BF3C4AC2}"/>
              </a:ext>
            </a:extLst>
          </p:cNvPr>
          <p:cNvSpPr>
            <a:spLocks noGrp="1"/>
          </p:cNvSpPr>
          <p:nvPr>
            <p:ph idx="1"/>
          </p:nvPr>
        </p:nvSpPr>
        <p:spPr>
          <a:xfrm>
            <a:off x="1451579" y="2015732"/>
            <a:ext cx="10435621" cy="3934494"/>
          </a:xfrm>
        </p:spPr>
        <p:txBody>
          <a:bodyPr>
            <a:normAutofit/>
          </a:bodyPr>
          <a:lstStyle/>
          <a:p>
            <a:pPr marL="457200" lvl="1" indent="0">
              <a:buNone/>
            </a:pPr>
            <a:r>
              <a:rPr lang="da-DK" sz="3200" dirty="0">
                <a:ea typeface="Apple Symbols" panose="02000000000000000000" pitchFamily="2" charset="-79"/>
                <a:cs typeface="Apple Symbols" panose="02000000000000000000" pitchFamily="2" charset="-79"/>
              </a:rPr>
              <a:t>♠︎642 </a:t>
            </a:r>
            <a:r>
              <a:rPr lang="da-DK" sz="3200" dirty="0"/>
              <a:t>= </a:t>
            </a:r>
          </a:p>
          <a:p>
            <a:pPr marL="457200" lvl="1" indent="0">
              <a:buNone/>
            </a:pPr>
            <a:r>
              <a:rPr lang="da-DK" sz="3200" dirty="0">
                <a:ea typeface="Apple Symbols" panose="02000000000000000000" pitchFamily="2" charset="-79"/>
                <a:cs typeface="Apple Symbols" panose="02000000000000000000" pitchFamily="2" charset="-79"/>
              </a:rPr>
              <a:t>♠︎7642 </a:t>
            </a:r>
            <a:r>
              <a:rPr lang="da-DK" sz="3200" dirty="0">
                <a:solidFill>
                  <a:srgbClr val="FF0000"/>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T73 </a:t>
            </a:r>
            <a:r>
              <a:rPr lang="da-DK" sz="3200" dirty="0">
                <a:solidFill>
                  <a:srgbClr val="FF943B"/>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842 </a:t>
            </a:r>
            <a:r>
              <a:rPr lang="da-DK" sz="3200" dirty="0">
                <a:solidFill>
                  <a:srgbClr val="00B050"/>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T84 = </a:t>
            </a:r>
          </a:p>
          <a:p>
            <a:pPr marL="457200" lvl="1" indent="0">
              <a:buNone/>
            </a:pPr>
            <a:r>
              <a:rPr lang="da-DK" sz="3200" dirty="0">
                <a:ea typeface="Apple Symbols" panose="02000000000000000000" pitchFamily="2" charset="-79"/>
                <a:cs typeface="Apple Symbols" panose="02000000000000000000" pitchFamily="2" charset="-79"/>
              </a:rPr>
              <a:t>♠︎K642 =                </a:t>
            </a:r>
            <a:r>
              <a:rPr lang="da-DK" sz="3200" dirty="0">
                <a:solidFill>
                  <a:srgbClr val="FF0000"/>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E2 =               </a:t>
            </a:r>
            <a:r>
              <a:rPr lang="da-DK" sz="3200" dirty="0">
                <a:solidFill>
                  <a:srgbClr val="FF943B"/>
                </a:solidFill>
                <a:ea typeface="Apple Symbols" panose="02000000000000000000" pitchFamily="2" charset="-79"/>
                <a:cs typeface="Apple Symbols" panose="02000000000000000000" pitchFamily="2" charset="-79"/>
              </a:rPr>
              <a:t>♦ ︎</a:t>
            </a:r>
            <a:r>
              <a:rPr lang="da-DK" sz="3200" dirty="0">
                <a:ea typeface="Apple Symbols" panose="02000000000000000000" pitchFamily="2" charset="-79"/>
                <a:cs typeface="Apple Symbols" panose="02000000000000000000" pitchFamily="2" charset="-79"/>
              </a:rPr>
              <a:t>KD842 = </a:t>
            </a:r>
          </a:p>
          <a:p>
            <a:pPr marL="457200" lvl="1" indent="0">
              <a:buNone/>
            </a:pPr>
            <a:r>
              <a:rPr lang="da-DK" sz="3200" dirty="0">
                <a:solidFill>
                  <a:srgbClr val="00B050"/>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ED867 = </a:t>
            </a:r>
          </a:p>
          <a:p>
            <a:pPr marL="457200" lvl="1" indent="0">
              <a:buNone/>
            </a:pPr>
            <a:r>
              <a:rPr lang="da-DK" sz="3200" dirty="0">
                <a:ea typeface="Apple Symbols" panose="02000000000000000000" pitchFamily="2" charset="-79"/>
                <a:cs typeface="Apple Symbols" panose="02000000000000000000" pitchFamily="2" charset="-79"/>
              </a:rPr>
              <a:t>hvor mange tabere er der her? </a:t>
            </a:r>
          </a:p>
          <a:p>
            <a:pPr marL="457200" lvl="1" indent="0">
              <a:buNone/>
            </a:pPr>
            <a:r>
              <a:rPr lang="da-DK" sz="3200" b="1" dirty="0">
                <a:ea typeface="Apple Symbols" panose="02000000000000000000" pitchFamily="2" charset="-79"/>
                <a:cs typeface="Apple Symbols" panose="02000000000000000000" pitchFamily="2" charset="-79"/>
              </a:rPr>
              <a:t>♠EK6432 </a:t>
            </a:r>
            <a:r>
              <a:rPr lang="da-DK" sz="3200" b="1" dirty="0">
                <a:solidFill>
                  <a:srgbClr val="FF000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 -  </a:t>
            </a:r>
            <a:r>
              <a:rPr lang="da-DK" sz="3200" b="1" dirty="0">
                <a:solidFill>
                  <a:srgbClr val="FF943B"/>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KD84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ED3 ? </a:t>
            </a:r>
          </a:p>
          <a:p>
            <a:endParaRPr lang="da-DK" dirty="0"/>
          </a:p>
        </p:txBody>
      </p:sp>
      <p:sp>
        <p:nvSpPr>
          <p:cNvPr id="4" name="Tekstfelt 3">
            <a:extLst>
              <a:ext uri="{FF2B5EF4-FFF2-40B4-BE49-F238E27FC236}">
                <a16:creationId xmlns:a16="http://schemas.microsoft.com/office/drawing/2014/main" id="{28D25E24-721E-6600-8946-12F98B252028}"/>
              </a:ext>
            </a:extLst>
          </p:cNvPr>
          <p:cNvSpPr txBox="1"/>
          <p:nvPr/>
        </p:nvSpPr>
        <p:spPr>
          <a:xfrm>
            <a:off x="9889139" y="3302160"/>
            <a:ext cx="1504891" cy="584775"/>
          </a:xfrm>
          <a:prstGeom prst="rect">
            <a:avLst/>
          </a:prstGeom>
          <a:noFill/>
        </p:spPr>
        <p:txBody>
          <a:bodyPr wrap="square" rtlCol="0">
            <a:spAutoFit/>
          </a:bodyPr>
          <a:lstStyle/>
          <a:p>
            <a:r>
              <a:rPr lang="da-DK" sz="3200" dirty="0"/>
              <a:t>1 taber</a:t>
            </a:r>
          </a:p>
        </p:txBody>
      </p:sp>
      <p:sp>
        <p:nvSpPr>
          <p:cNvPr id="5" name="Tekstfelt 4">
            <a:extLst>
              <a:ext uri="{FF2B5EF4-FFF2-40B4-BE49-F238E27FC236}">
                <a16:creationId xmlns:a16="http://schemas.microsoft.com/office/drawing/2014/main" id="{F92ECE98-1915-3362-E088-8A78795B8978}"/>
              </a:ext>
            </a:extLst>
          </p:cNvPr>
          <p:cNvSpPr txBox="1"/>
          <p:nvPr/>
        </p:nvSpPr>
        <p:spPr>
          <a:xfrm>
            <a:off x="6339152" y="3345809"/>
            <a:ext cx="1378997" cy="584775"/>
          </a:xfrm>
          <a:prstGeom prst="rect">
            <a:avLst/>
          </a:prstGeom>
          <a:noFill/>
        </p:spPr>
        <p:txBody>
          <a:bodyPr wrap="square" rtlCol="0">
            <a:spAutoFit/>
          </a:bodyPr>
          <a:lstStyle/>
          <a:p>
            <a:r>
              <a:rPr lang="da-DK" sz="3200" dirty="0"/>
              <a:t>1 taber</a:t>
            </a:r>
          </a:p>
        </p:txBody>
      </p:sp>
      <p:sp>
        <p:nvSpPr>
          <p:cNvPr id="6" name="Tekstfelt 5">
            <a:extLst>
              <a:ext uri="{FF2B5EF4-FFF2-40B4-BE49-F238E27FC236}">
                <a16:creationId xmlns:a16="http://schemas.microsoft.com/office/drawing/2014/main" id="{C088D80A-5403-ADF8-AF14-993E57F57332}"/>
              </a:ext>
            </a:extLst>
          </p:cNvPr>
          <p:cNvSpPr txBox="1"/>
          <p:nvPr/>
        </p:nvSpPr>
        <p:spPr>
          <a:xfrm>
            <a:off x="6586035" y="2680045"/>
            <a:ext cx="1849449" cy="584775"/>
          </a:xfrm>
          <a:prstGeom prst="rect">
            <a:avLst/>
          </a:prstGeom>
          <a:noFill/>
        </p:spPr>
        <p:txBody>
          <a:bodyPr wrap="square" rtlCol="0">
            <a:spAutoFit/>
          </a:bodyPr>
          <a:lstStyle/>
          <a:p>
            <a:r>
              <a:rPr lang="da-DK" sz="3200" dirty="0"/>
              <a:t>12 tabere</a:t>
            </a:r>
          </a:p>
        </p:txBody>
      </p:sp>
      <p:sp>
        <p:nvSpPr>
          <p:cNvPr id="7" name="Tekstfelt 6">
            <a:extLst>
              <a:ext uri="{FF2B5EF4-FFF2-40B4-BE49-F238E27FC236}">
                <a16:creationId xmlns:a16="http://schemas.microsoft.com/office/drawing/2014/main" id="{2E97F5EF-800F-1AE0-8BBD-A8075CDA433F}"/>
              </a:ext>
            </a:extLst>
          </p:cNvPr>
          <p:cNvSpPr txBox="1"/>
          <p:nvPr/>
        </p:nvSpPr>
        <p:spPr>
          <a:xfrm>
            <a:off x="3571461" y="2037267"/>
            <a:ext cx="1849449" cy="584775"/>
          </a:xfrm>
          <a:prstGeom prst="rect">
            <a:avLst/>
          </a:prstGeom>
          <a:noFill/>
        </p:spPr>
        <p:txBody>
          <a:bodyPr wrap="square" rtlCol="0">
            <a:spAutoFit/>
          </a:bodyPr>
          <a:lstStyle/>
          <a:p>
            <a:r>
              <a:rPr lang="da-DK" sz="3200" dirty="0"/>
              <a:t>3 tabere</a:t>
            </a:r>
          </a:p>
        </p:txBody>
      </p:sp>
      <p:sp>
        <p:nvSpPr>
          <p:cNvPr id="8" name="Tekstfelt 7">
            <a:extLst>
              <a:ext uri="{FF2B5EF4-FFF2-40B4-BE49-F238E27FC236}">
                <a16:creationId xmlns:a16="http://schemas.microsoft.com/office/drawing/2014/main" id="{29629742-A072-985D-D787-DF3C78962240}"/>
              </a:ext>
            </a:extLst>
          </p:cNvPr>
          <p:cNvSpPr txBox="1"/>
          <p:nvPr/>
        </p:nvSpPr>
        <p:spPr>
          <a:xfrm>
            <a:off x="3571461" y="3338944"/>
            <a:ext cx="1657292" cy="584775"/>
          </a:xfrm>
          <a:prstGeom prst="rect">
            <a:avLst/>
          </a:prstGeom>
          <a:noFill/>
        </p:spPr>
        <p:txBody>
          <a:bodyPr wrap="square" rtlCol="0">
            <a:spAutoFit/>
          </a:bodyPr>
          <a:lstStyle/>
          <a:p>
            <a:r>
              <a:rPr lang="da-DK" sz="3200" dirty="0"/>
              <a:t>2 tabere</a:t>
            </a:r>
          </a:p>
        </p:txBody>
      </p:sp>
      <p:sp>
        <p:nvSpPr>
          <p:cNvPr id="9" name="Tekstfelt 8">
            <a:extLst>
              <a:ext uri="{FF2B5EF4-FFF2-40B4-BE49-F238E27FC236}">
                <a16:creationId xmlns:a16="http://schemas.microsoft.com/office/drawing/2014/main" id="{62EB263F-77AE-2DEF-D174-00A777063C91}"/>
              </a:ext>
            </a:extLst>
          </p:cNvPr>
          <p:cNvSpPr txBox="1"/>
          <p:nvPr/>
        </p:nvSpPr>
        <p:spPr>
          <a:xfrm>
            <a:off x="3916019" y="3993746"/>
            <a:ext cx="1504891" cy="584775"/>
          </a:xfrm>
          <a:prstGeom prst="rect">
            <a:avLst/>
          </a:prstGeom>
          <a:noFill/>
        </p:spPr>
        <p:txBody>
          <a:bodyPr wrap="square" rtlCol="0">
            <a:spAutoFit/>
          </a:bodyPr>
          <a:lstStyle/>
          <a:p>
            <a:r>
              <a:rPr lang="da-DK" sz="3200" dirty="0"/>
              <a:t>1 taber</a:t>
            </a:r>
          </a:p>
        </p:txBody>
      </p:sp>
      <p:sp>
        <p:nvSpPr>
          <p:cNvPr id="10" name="Tekstfelt 9">
            <a:extLst>
              <a:ext uri="{FF2B5EF4-FFF2-40B4-BE49-F238E27FC236}">
                <a16:creationId xmlns:a16="http://schemas.microsoft.com/office/drawing/2014/main" id="{C3084746-68F4-DF53-B719-B89AA0D5D081}"/>
              </a:ext>
            </a:extLst>
          </p:cNvPr>
          <p:cNvSpPr txBox="1"/>
          <p:nvPr/>
        </p:nvSpPr>
        <p:spPr>
          <a:xfrm>
            <a:off x="8435484" y="5278650"/>
            <a:ext cx="1849449" cy="584775"/>
          </a:xfrm>
          <a:prstGeom prst="rect">
            <a:avLst/>
          </a:prstGeom>
          <a:noFill/>
        </p:spPr>
        <p:txBody>
          <a:bodyPr wrap="square" rtlCol="0">
            <a:spAutoFit/>
          </a:bodyPr>
          <a:lstStyle/>
          <a:p>
            <a:r>
              <a:rPr lang="da-DK" sz="3200" dirty="0"/>
              <a:t>3 tabere</a:t>
            </a:r>
          </a:p>
        </p:txBody>
      </p:sp>
    </p:spTree>
    <p:extLst>
      <p:ext uri="{BB962C8B-B14F-4D97-AF65-F5344CB8AC3E}">
        <p14:creationId xmlns:p14="http://schemas.microsoft.com/office/powerpoint/2010/main" val="342644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 calcmode="lin" valueType="num">
                                      <p:cBhvr additive="base">
                                        <p:cTn id="4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additive="base">
                                        <p:cTn id="6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E603B7-C244-563E-F858-1C74B4306677}"/>
              </a:ext>
            </a:extLst>
          </p:cNvPr>
          <p:cNvSpPr>
            <a:spLocks noGrp="1"/>
          </p:cNvSpPr>
          <p:nvPr>
            <p:ph type="title"/>
          </p:nvPr>
        </p:nvSpPr>
        <p:spPr/>
        <p:txBody>
          <a:bodyPr>
            <a:normAutofit/>
          </a:bodyPr>
          <a:lstStyle/>
          <a:p>
            <a:r>
              <a:rPr lang="da-DK" b="1" dirty="0"/>
              <a:t>Den fitvisende dobling</a:t>
            </a:r>
            <a:br>
              <a:rPr lang="da-DK" dirty="0"/>
            </a:br>
            <a:r>
              <a:rPr lang="da-DK" sz="2400" dirty="0"/>
              <a:t>Svar på opgaverne</a:t>
            </a:r>
          </a:p>
        </p:txBody>
      </p:sp>
      <p:sp>
        <p:nvSpPr>
          <p:cNvPr id="3" name="Pladsholder til indhold 2">
            <a:extLst>
              <a:ext uri="{FF2B5EF4-FFF2-40B4-BE49-F238E27FC236}">
                <a16:creationId xmlns:a16="http://schemas.microsoft.com/office/drawing/2014/main" id="{4A6DF3DE-3877-DF67-C506-FCA56FC54A02}"/>
              </a:ext>
            </a:extLst>
          </p:cNvPr>
          <p:cNvSpPr>
            <a:spLocks noGrp="1"/>
          </p:cNvSpPr>
          <p:nvPr>
            <p:ph idx="1"/>
          </p:nvPr>
        </p:nvSpPr>
        <p:spPr>
          <a:xfrm>
            <a:off x="1461476" y="2013990"/>
            <a:ext cx="9603275" cy="3897833"/>
          </a:xfrm>
        </p:spPr>
        <p:txBody>
          <a:bodyPr/>
          <a:lstStyle/>
          <a:p>
            <a:pPr marL="0" indent="0">
              <a:buNone/>
            </a:pPr>
            <a:r>
              <a:rPr lang="da-DK" sz="2000" b="1" dirty="0"/>
              <a:t>VEST		NORD              ØST             SYD</a:t>
            </a:r>
          </a:p>
          <a:p>
            <a:pPr marL="0" indent="0">
              <a:buNone/>
            </a:pPr>
            <a:endParaRPr lang="da-DK" sz="1200" b="1" dirty="0"/>
          </a:p>
          <a:p>
            <a:pPr marL="0" indent="0">
              <a:buNone/>
            </a:pPr>
            <a:endParaRPr lang="da-DK" b="1" dirty="0"/>
          </a:p>
        </p:txBody>
      </p:sp>
      <p:sp>
        <p:nvSpPr>
          <p:cNvPr id="4" name="Tekstfelt 3">
            <a:extLst>
              <a:ext uri="{FF2B5EF4-FFF2-40B4-BE49-F238E27FC236}">
                <a16:creationId xmlns:a16="http://schemas.microsoft.com/office/drawing/2014/main" id="{A7C70739-3F55-0D23-42B5-D8C874B2A9C6}"/>
              </a:ext>
            </a:extLst>
          </p:cNvPr>
          <p:cNvSpPr txBox="1"/>
          <p:nvPr/>
        </p:nvSpPr>
        <p:spPr>
          <a:xfrm>
            <a:off x="1516233" y="247607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C0C6B2A2-CE16-98C3-9067-A3B876148A8F}"/>
              </a:ext>
            </a:extLst>
          </p:cNvPr>
          <p:cNvSpPr txBox="1"/>
          <p:nvPr/>
        </p:nvSpPr>
        <p:spPr>
          <a:xfrm>
            <a:off x="5070498" y="247607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87D74C4F-B285-6BEA-DB4E-8B9E27302BED}"/>
              </a:ext>
            </a:extLst>
          </p:cNvPr>
          <p:cNvSpPr txBox="1"/>
          <p:nvPr/>
        </p:nvSpPr>
        <p:spPr>
          <a:xfrm>
            <a:off x="3330075" y="247607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41178D64-AC57-6A80-26F4-7F6FFE6DEFEC}"/>
              </a:ext>
            </a:extLst>
          </p:cNvPr>
          <p:cNvSpPr txBox="1"/>
          <p:nvPr/>
        </p:nvSpPr>
        <p:spPr>
          <a:xfrm>
            <a:off x="1516233" y="309972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9FFF51F8-EFBC-45F8-E296-98B1D511D131}"/>
              </a:ext>
            </a:extLst>
          </p:cNvPr>
          <p:cNvSpPr txBox="1"/>
          <p:nvPr/>
        </p:nvSpPr>
        <p:spPr>
          <a:xfrm>
            <a:off x="6514900" y="247607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
        <p:nvSpPr>
          <p:cNvPr id="9" name="Rektangel 8">
            <a:extLst>
              <a:ext uri="{FF2B5EF4-FFF2-40B4-BE49-F238E27FC236}">
                <a16:creationId xmlns:a16="http://schemas.microsoft.com/office/drawing/2014/main" id="{20B7D0E3-34C6-4E64-466F-7005EE1FF0A3}"/>
              </a:ext>
            </a:extLst>
          </p:cNvPr>
          <p:cNvSpPr/>
          <p:nvPr/>
        </p:nvSpPr>
        <p:spPr>
          <a:xfrm>
            <a:off x="2309869" y="3439886"/>
            <a:ext cx="4396059" cy="26776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None/>
            </a:pPr>
            <a:endParaRPr lang="da-DK" dirty="0">
              <a:sym typeface="Symbol"/>
            </a:endParaRPr>
          </a:p>
          <a:p>
            <a:pPr marL="342900" indent="-342900">
              <a:buFont typeface="+mj-lt"/>
              <a:buAutoNum type="arabicPeriod"/>
            </a:pPr>
            <a:r>
              <a:rPr lang="da-DK" sz="2400" b="1" dirty="0">
                <a:sym typeface="Symbol"/>
              </a:rPr>
              <a:t>E72 </a:t>
            </a:r>
            <a:r>
              <a:rPr lang="da-DK" sz="2400" b="1" dirty="0">
                <a:solidFill>
                  <a:srgbClr val="FF0000"/>
                </a:solidFill>
                <a:sym typeface="Symbol"/>
              </a:rPr>
              <a:t></a:t>
            </a:r>
            <a:r>
              <a:rPr lang="da-DK" sz="2400" b="1" dirty="0">
                <a:sym typeface="Symbol"/>
              </a:rPr>
              <a:t>KT973 </a:t>
            </a:r>
            <a:r>
              <a:rPr lang="da-DK" sz="2400" b="1" dirty="0">
                <a:solidFill>
                  <a:srgbClr val="FFC000"/>
                </a:solidFill>
                <a:sym typeface="Symbol"/>
              </a:rPr>
              <a:t></a:t>
            </a:r>
            <a:r>
              <a:rPr lang="da-DK" sz="2400" b="1" dirty="0">
                <a:sym typeface="Symbol"/>
              </a:rPr>
              <a:t>E6 </a:t>
            </a:r>
            <a:r>
              <a:rPr lang="da-DK" sz="2400" b="1" dirty="0">
                <a:solidFill>
                  <a:srgbClr val="00B050"/>
                </a:solidFill>
                <a:sym typeface="Symbol"/>
              </a:rPr>
              <a:t></a:t>
            </a:r>
            <a:r>
              <a:rPr lang="da-DK" sz="2400" b="1" dirty="0">
                <a:sym typeface="Symbol"/>
              </a:rPr>
              <a:t>KT7 </a:t>
            </a:r>
          </a:p>
          <a:p>
            <a:pPr marL="342900" indent="-342900">
              <a:buFont typeface="+mj-lt"/>
              <a:buAutoNum type="arabicPeriod"/>
            </a:pPr>
            <a:endParaRPr lang="da-DK" b="1" dirty="0">
              <a:sym typeface="Symbol"/>
            </a:endParaRPr>
          </a:p>
          <a:p>
            <a:pPr marL="342900" indent="-342900">
              <a:buFont typeface="+mj-lt"/>
              <a:buAutoNum type="arabicPeriod"/>
            </a:pPr>
            <a:r>
              <a:rPr lang="da-DK" sz="2400" b="1" dirty="0">
                <a:sym typeface="Symbol"/>
              </a:rPr>
              <a:t>E9 </a:t>
            </a:r>
            <a:r>
              <a:rPr lang="da-DK" sz="2400" b="1" dirty="0">
                <a:solidFill>
                  <a:srgbClr val="FF0000"/>
                </a:solidFill>
                <a:sym typeface="Symbol"/>
              </a:rPr>
              <a:t></a:t>
            </a:r>
            <a:r>
              <a:rPr lang="da-DK" sz="2400" b="1" dirty="0">
                <a:sym typeface="Symbol"/>
              </a:rPr>
              <a:t>KB532 </a:t>
            </a:r>
            <a:r>
              <a:rPr lang="da-DK" sz="2400" b="1" dirty="0">
                <a:solidFill>
                  <a:srgbClr val="FFC000"/>
                </a:solidFill>
                <a:sym typeface="Symbol"/>
              </a:rPr>
              <a:t></a:t>
            </a:r>
            <a:r>
              <a:rPr lang="da-DK" sz="2400" b="1" dirty="0">
                <a:sym typeface="Symbol"/>
              </a:rPr>
              <a:t>E6 </a:t>
            </a:r>
            <a:r>
              <a:rPr lang="da-DK" sz="2400" b="1" dirty="0">
                <a:solidFill>
                  <a:srgbClr val="00B050"/>
                </a:solidFill>
                <a:sym typeface="Symbol"/>
              </a:rPr>
              <a:t></a:t>
            </a:r>
            <a:r>
              <a:rPr lang="da-DK" sz="2400" b="1" dirty="0">
                <a:sym typeface="Symbol"/>
              </a:rPr>
              <a:t>KDT3  </a:t>
            </a:r>
          </a:p>
          <a:p>
            <a:pPr marL="342900" indent="-342900">
              <a:buFont typeface="+mj-lt"/>
              <a:buAutoNum type="arabicPeriod"/>
            </a:pPr>
            <a:endParaRPr lang="da-DK" b="1" dirty="0">
              <a:sym typeface="Symbol"/>
            </a:endParaRPr>
          </a:p>
          <a:p>
            <a:pPr marL="342900" indent="-342900">
              <a:buFont typeface="+mj-lt"/>
              <a:buAutoNum type="arabicPeriod"/>
            </a:pPr>
            <a:r>
              <a:rPr lang="da-DK" sz="2400" b="1" dirty="0">
                <a:sym typeface="Symbol"/>
              </a:rPr>
              <a:t>EB2 </a:t>
            </a:r>
            <a:r>
              <a:rPr lang="da-DK" sz="2400" b="1" dirty="0">
                <a:solidFill>
                  <a:srgbClr val="FF0000"/>
                </a:solidFill>
                <a:sym typeface="Symbol"/>
              </a:rPr>
              <a:t></a:t>
            </a:r>
            <a:r>
              <a:rPr lang="da-DK" sz="2400" b="1" dirty="0">
                <a:sym typeface="Symbol"/>
              </a:rPr>
              <a:t>KDT932 </a:t>
            </a:r>
            <a:r>
              <a:rPr lang="da-DK" sz="2400" b="1" dirty="0">
                <a:solidFill>
                  <a:srgbClr val="FFC000"/>
                </a:solidFill>
                <a:sym typeface="Symbol"/>
              </a:rPr>
              <a:t></a:t>
            </a:r>
            <a:r>
              <a:rPr lang="da-DK" sz="2400" b="1" dirty="0">
                <a:sym typeface="Symbol"/>
              </a:rPr>
              <a:t>E6 </a:t>
            </a:r>
            <a:r>
              <a:rPr lang="da-DK" sz="2400" b="1" dirty="0">
                <a:solidFill>
                  <a:srgbClr val="00B050"/>
                </a:solidFill>
                <a:sym typeface="Symbol"/>
              </a:rPr>
              <a:t></a:t>
            </a:r>
            <a:r>
              <a:rPr lang="da-DK" sz="2400" b="1" dirty="0">
                <a:sym typeface="Symbol"/>
              </a:rPr>
              <a:t>KT </a:t>
            </a:r>
          </a:p>
          <a:p>
            <a:pPr marL="342900" indent="-342900">
              <a:buFont typeface="+mj-lt"/>
              <a:buAutoNum type="arabicPeriod"/>
            </a:pPr>
            <a:endParaRPr lang="da-DK" b="1" dirty="0">
              <a:sym typeface="Symbol"/>
            </a:endParaRPr>
          </a:p>
          <a:p>
            <a:pPr marL="342900" indent="-342900">
              <a:buFont typeface="+mj-lt"/>
              <a:buAutoNum type="arabicPeriod"/>
            </a:pPr>
            <a:r>
              <a:rPr lang="da-DK" sz="2400" b="1" dirty="0">
                <a:sym typeface="Symbol"/>
              </a:rPr>
              <a:t>B </a:t>
            </a:r>
            <a:r>
              <a:rPr lang="da-DK" sz="2400" b="1" dirty="0">
                <a:solidFill>
                  <a:srgbClr val="FF0000"/>
                </a:solidFill>
                <a:sym typeface="Symbol"/>
              </a:rPr>
              <a:t></a:t>
            </a:r>
            <a:r>
              <a:rPr lang="da-DK" sz="2400" b="1" dirty="0">
                <a:sym typeface="Symbol"/>
              </a:rPr>
              <a:t>KDT92 </a:t>
            </a:r>
            <a:r>
              <a:rPr lang="da-DK" sz="2400" b="1" dirty="0">
                <a:solidFill>
                  <a:srgbClr val="FFC000"/>
                </a:solidFill>
                <a:sym typeface="Symbol"/>
              </a:rPr>
              <a:t></a:t>
            </a:r>
            <a:r>
              <a:rPr lang="da-DK" sz="2400" b="1" dirty="0">
                <a:sym typeface="Symbol"/>
              </a:rPr>
              <a:t>87 </a:t>
            </a:r>
            <a:r>
              <a:rPr lang="da-DK" sz="2400" b="1" dirty="0">
                <a:solidFill>
                  <a:srgbClr val="00B050"/>
                </a:solidFill>
                <a:sym typeface="Symbol"/>
              </a:rPr>
              <a:t></a:t>
            </a:r>
            <a:r>
              <a:rPr lang="da-DK" sz="2400" b="1" dirty="0">
                <a:sym typeface="Symbol"/>
              </a:rPr>
              <a:t>EKT76</a:t>
            </a:r>
          </a:p>
        </p:txBody>
      </p:sp>
      <p:sp>
        <p:nvSpPr>
          <p:cNvPr id="11" name="Tekstfelt 10">
            <a:extLst>
              <a:ext uri="{FF2B5EF4-FFF2-40B4-BE49-F238E27FC236}">
                <a16:creationId xmlns:a16="http://schemas.microsoft.com/office/drawing/2014/main" id="{8FE62A51-C5CB-BACB-7DB4-90B9DE15769A}"/>
              </a:ext>
            </a:extLst>
          </p:cNvPr>
          <p:cNvSpPr txBox="1"/>
          <p:nvPr/>
        </p:nvSpPr>
        <p:spPr>
          <a:xfrm>
            <a:off x="6879604" y="4317049"/>
            <a:ext cx="718842"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t>3</a:t>
            </a:r>
            <a:r>
              <a:rPr lang="da-DK" sz="2400" dirty="0">
                <a:solidFill>
                  <a:srgbClr val="00B050"/>
                </a:solidFill>
                <a:sym typeface="Symbol"/>
              </a:rPr>
              <a:t></a:t>
            </a:r>
            <a:endParaRPr lang="da-DK" sz="2400" dirty="0">
              <a:solidFill>
                <a:srgbClr val="00B050"/>
              </a:solidFill>
            </a:endParaRPr>
          </a:p>
        </p:txBody>
      </p:sp>
      <p:sp>
        <p:nvSpPr>
          <p:cNvPr id="14" name="Tekstfelt 13">
            <a:extLst>
              <a:ext uri="{FF2B5EF4-FFF2-40B4-BE49-F238E27FC236}">
                <a16:creationId xmlns:a16="http://schemas.microsoft.com/office/drawing/2014/main" id="{E77F104C-FAEB-FD2C-87F1-509517C1803A}"/>
              </a:ext>
            </a:extLst>
          </p:cNvPr>
          <p:cNvSpPr txBox="1"/>
          <p:nvPr/>
        </p:nvSpPr>
        <p:spPr>
          <a:xfrm>
            <a:off x="6884339" y="3717261"/>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5" name="Tekstfelt 14">
            <a:extLst>
              <a:ext uri="{FF2B5EF4-FFF2-40B4-BE49-F238E27FC236}">
                <a16:creationId xmlns:a16="http://schemas.microsoft.com/office/drawing/2014/main" id="{6C548F94-74A7-821C-11FE-DB1A3C7F577B}"/>
              </a:ext>
            </a:extLst>
          </p:cNvPr>
          <p:cNvSpPr txBox="1"/>
          <p:nvPr/>
        </p:nvSpPr>
        <p:spPr>
          <a:xfrm>
            <a:off x="6884339" y="498849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6" name="Tekstfelt 15">
            <a:extLst>
              <a:ext uri="{FF2B5EF4-FFF2-40B4-BE49-F238E27FC236}">
                <a16:creationId xmlns:a16="http://schemas.microsoft.com/office/drawing/2014/main" id="{136429B4-33A0-2F61-EA57-3AB9B0902000}"/>
              </a:ext>
            </a:extLst>
          </p:cNvPr>
          <p:cNvSpPr txBox="1"/>
          <p:nvPr/>
        </p:nvSpPr>
        <p:spPr>
          <a:xfrm>
            <a:off x="6879604" y="562410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8" name="Tekstfelt 17">
            <a:extLst>
              <a:ext uri="{FF2B5EF4-FFF2-40B4-BE49-F238E27FC236}">
                <a16:creationId xmlns:a16="http://schemas.microsoft.com/office/drawing/2014/main" id="{2DD8B727-5716-EECC-788C-BCC35166680D}"/>
              </a:ext>
            </a:extLst>
          </p:cNvPr>
          <p:cNvSpPr txBox="1"/>
          <p:nvPr/>
        </p:nvSpPr>
        <p:spPr>
          <a:xfrm>
            <a:off x="7777021" y="5624108"/>
            <a:ext cx="1464950"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Eller Pas</a:t>
            </a:r>
          </a:p>
        </p:txBody>
      </p:sp>
    </p:spTree>
    <p:extLst>
      <p:ext uri="{BB962C8B-B14F-4D97-AF65-F5344CB8AC3E}">
        <p14:creationId xmlns:p14="http://schemas.microsoft.com/office/powerpoint/2010/main" val="25593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4" grpId="0" animBg="1"/>
      <p:bldP spid="15" grpId="0" animBg="1"/>
      <p:bldP spid="16" grpId="0" animBg="1"/>
      <p:bldP spid="1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A4FF6C-65EF-3BF6-0977-A59419323544}"/>
              </a:ext>
            </a:extLst>
          </p:cNvPr>
          <p:cNvSpPr>
            <a:spLocks noGrp="1"/>
          </p:cNvSpPr>
          <p:nvPr>
            <p:ph type="title"/>
          </p:nvPr>
        </p:nvSpPr>
        <p:spPr/>
        <p:txBody>
          <a:bodyPr/>
          <a:lstStyle/>
          <a:p>
            <a:r>
              <a:rPr lang="da-DK" b="1" dirty="0"/>
              <a:t>Spørgsmål til den fitvisende dobling?</a:t>
            </a:r>
          </a:p>
        </p:txBody>
      </p:sp>
      <p:sp>
        <p:nvSpPr>
          <p:cNvPr id="3" name="Pladsholder til indhold 2">
            <a:extLst>
              <a:ext uri="{FF2B5EF4-FFF2-40B4-BE49-F238E27FC236}">
                <a16:creationId xmlns:a16="http://schemas.microsoft.com/office/drawing/2014/main" id="{78B072EA-1F4C-D88A-3E99-5FFF75C66405}"/>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28165097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9D6D8-C8D2-89D8-A40A-7BDE121032C2}"/>
              </a:ext>
            </a:extLst>
          </p:cNvPr>
          <p:cNvSpPr>
            <a:spLocks noGrp="1"/>
          </p:cNvSpPr>
          <p:nvPr>
            <p:ph type="title"/>
          </p:nvPr>
        </p:nvSpPr>
        <p:spPr/>
        <p:txBody>
          <a:bodyPr/>
          <a:lstStyle/>
          <a:p>
            <a:r>
              <a:rPr lang="da-DK" b="1" dirty="0"/>
              <a:t>Konkurrencedoblingen</a:t>
            </a:r>
            <a:br>
              <a:rPr lang="da-DK" dirty="0"/>
            </a:br>
            <a:endParaRPr lang="da-DK" dirty="0"/>
          </a:p>
        </p:txBody>
      </p:sp>
      <p:sp>
        <p:nvSpPr>
          <p:cNvPr id="3" name="Pladsholder til indhold 2">
            <a:extLst>
              <a:ext uri="{FF2B5EF4-FFF2-40B4-BE49-F238E27FC236}">
                <a16:creationId xmlns:a16="http://schemas.microsoft.com/office/drawing/2014/main" id="{46EA5A7C-C3BA-C0D7-47A7-70BF521F61C2}"/>
              </a:ext>
            </a:extLst>
          </p:cNvPr>
          <p:cNvSpPr>
            <a:spLocks noGrp="1"/>
          </p:cNvSpPr>
          <p:nvPr>
            <p:ph idx="1"/>
          </p:nvPr>
        </p:nvSpPr>
        <p:spPr/>
        <p:txBody>
          <a:bodyPr>
            <a:normAutofit/>
          </a:bodyPr>
          <a:lstStyle/>
          <a:p>
            <a:r>
              <a:rPr lang="da-DK" sz="3200" b="1" dirty="0">
                <a:effectLst/>
                <a:ea typeface="Times New Roman" panose="02020603050405020304" pitchFamily="18" charset="0"/>
              </a:rPr>
              <a:t>Bruges når man ikke har en god melding- sædvanligvis ingen farve med ekstra længde – der vil tage makker med på råd. </a:t>
            </a:r>
          </a:p>
          <a:p>
            <a:r>
              <a:rPr lang="da-DK" sz="3200" b="1" dirty="0">
                <a:effectLst/>
                <a:ea typeface="Times New Roman" panose="02020603050405020304" pitchFamily="18" charset="0"/>
              </a:rPr>
              <a:t>Konkurrencedoblingen bruges både offensivt og defensivt.</a:t>
            </a:r>
          </a:p>
        </p:txBody>
      </p:sp>
    </p:spTree>
    <p:extLst>
      <p:ext uri="{BB962C8B-B14F-4D97-AF65-F5344CB8AC3E}">
        <p14:creationId xmlns:p14="http://schemas.microsoft.com/office/powerpoint/2010/main" val="17713027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Konkurrence dobling</a:t>
            </a:r>
            <a:br>
              <a:rPr lang="da-DK" dirty="0"/>
            </a:br>
            <a:endParaRPr lang="da-DK" sz="2400"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3236788" y="302683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1294362" y="4506036"/>
            <a:ext cx="9603275"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Du sidder SYD   ♠︎ 1072</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EK43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K54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K63</a:t>
            </a:r>
          </a:p>
        </p:txBody>
      </p:sp>
      <p:sp>
        <p:nvSpPr>
          <p:cNvPr id="11" name="Tekstfelt 10">
            <a:extLst>
              <a:ext uri="{FF2B5EF4-FFF2-40B4-BE49-F238E27FC236}">
                <a16:creationId xmlns:a16="http://schemas.microsoft.com/office/drawing/2014/main" id="{E4FE4CAF-A2BC-BB6A-ABC6-1BA80AA890C6}"/>
              </a:ext>
            </a:extLst>
          </p:cNvPr>
          <p:cNvSpPr txBox="1"/>
          <p:nvPr/>
        </p:nvSpPr>
        <p:spPr>
          <a:xfrm>
            <a:off x="3236788" y="366914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6" name="Tekstfelt 15">
            <a:extLst>
              <a:ext uri="{FF2B5EF4-FFF2-40B4-BE49-F238E27FC236}">
                <a16:creationId xmlns:a16="http://schemas.microsoft.com/office/drawing/2014/main" id="{588D86BB-0859-CB23-522C-6D3C73FBA7F9}"/>
              </a:ext>
            </a:extLst>
          </p:cNvPr>
          <p:cNvSpPr txBox="1"/>
          <p:nvPr/>
        </p:nvSpPr>
        <p:spPr>
          <a:xfrm>
            <a:off x="1576961" y="365362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B17FEC30-A276-9E0E-5DB3-BB0EDC66BD3D}"/>
              </a:ext>
            </a:extLst>
          </p:cNvPr>
          <p:cNvSpPr txBox="1"/>
          <p:nvPr/>
        </p:nvSpPr>
        <p:spPr>
          <a:xfrm>
            <a:off x="1576961" y="30234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C8354733-3939-D726-0B32-D691C9E999F1}"/>
              </a:ext>
            </a:extLst>
          </p:cNvPr>
          <p:cNvSpPr txBox="1"/>
          <p:nvPr/>
        </p:nvSpPr>
        <p:spPr>
          <a:xfrm>
            <a:off x="6873755" y="30234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421BD286-B434-B309-ACBA-981B49B42FB1}"/>
              </a:ext>
            </a:extLst>
          </p:cNvPr>
          <p:cNvSpPr txBox="1"/>
          <p:nvPr/>
        </p:nvSpPr>
        <p:spPr>
          <a:xfrm>
            <a:off x="5059572" y="369774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7" name="Tekstfelt 16">
            <a:extLst>
              <a:ext uri="{FF2B5EF4-FFF2-40B4-BE49-F238E27FC236}">
                <a16:creationId xmlns:a16="http://schemas.microsoft.com/office/drawing/2014/main" id="{C47E7B51-72D9-BFAE-C62C-F8BB15C52BD2}"/>
              </a:ext>
            </a:extLst>
          </p:cNvPr>
          <p:cNvSpPr txBox="1"/>
          <p:nvPr/>
        </p:nvSpPr>
        <p:spPr>
          <a:xfrm>
            <a:off x="1294362" y="5435921"/>
            <a:ext cx="9603275"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Hvad melder du med ♠︎ 102</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E943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K54 </a:t>
            </a:r>
            <a:r>
              <a:rPr lang="da-DK" sz="3200" b="1" dirty="0">
                <a:solidFill>
                  <a:srgbClr val="00B050"/>
                </a:solidFill>
                <a:latin typeface="Arial" panose="020B0604020202020204" pitchFamily="34" charset="0"/>
                <a:cs typeface="Arial" panose="020B0604020202020204" pitchFamily="34" charset="0"/>
              </a:rPr>
              <a:t>♣︎ </a:t>
            </a:r>
            <a:r>
              <a:rPr lang="da-DK" sz="3200" b="1" dirty="0">
                <a:latin typeface="Arial" panose="020B0604020202020204" pitchFamily="34" charset="0"/>
                <a:cs typeface="Arial" panose="020B0604020202020204" pitchFamily="34" charset="0"/>
              </a:rPr>
              <a:t>D963</a:t>
            </a:r>
            <a:endParaRPr lang="da-DK" sz="3200" dirty="0"/>
          </a:p>
        </p:txBody>
      </p:sp>
      <p:sp>
        <p:nvSpPr>
          <p:cNvPr id="15" name="Tekstfelt 14">
            <a:extLst>
              <a:ext uri="{FF2B5EF4-FFF2-40B4-BE49-F238E27FC236}">
                <a16:creationId xmlns:a16="http://schemas.microsoft.com/office/drawing/2014/main" id="{BF47BBF1-05B2-7F93-708A-278D00DD836E}"/>
              </a:ext>
            </a:extLst>
          </p:cNvPr>
          <p:cNvSpPr txBox="1"/>
          <p:nvPr/>
        </p:nvSpPr>
        <p:spPr>
          <a:xfrm>
            <a:off x="5066754" y="371053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21" name="Tekstfelt 20">
            <a:extLst>
              <a:ext uri="{FF2B5EF4-FFF2-40B4-BE49-F238E27FC236}">
                <a16:creationId xmlns:a16="http://schemas.microsoft.com/office/drawing/2014/main" id="{56FA2A03-4108-6C67-A706-08C09F6A7DB4}"/>
              </a:ext>
            </a:extLst>
          </p:cNvPr>
          <p:cNvSpPr txBox="1"/>
          <p:nvPr/>
        </p:nvSpPr>
        <p:spPr>
          <a:xfrm>
            <a:off x="5066330" y="368726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4" name="Tekstfelt 23">
            <a:extLst>
              <a:ext uri="{FF2B5EF4-FFF2-40B4-BE49-F238E27FC236}">
                <a16:creationId xmlns:a16="http://schemas.microsoft.com/office/drawing/2014/main" id="{E32BAB0E-A0F7-F9C8-5ED2-459617446EDA}"/>
              </a:ext>
            </a:extLst>
          </p:cNvPr>
          <p:cNvSpPr txBox="1"/>
          <p:nvPr/>
        </p:nvSpPr>
        <p:spPr>
          <a:xfrm>
            <a:off x="5066331" y="301318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5059571" y="3030051"/>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356601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1" grpId="0" animBg="1"/>
      <p:bldP spid="16" grpId="0" animBg="1"/>
      <p:bldP spid="6" grpId="0" animBg="1"/>
      <p:bldP spid="10" grpId="0" animBg="1"/>
      <p:bldP spid="13" grpId="0" animBg="1"/>
      <p:bldP spid="17" grpId="0" animBg="1"/>
      <p:bldP spid="15" grpId="0" animBg="1"/>
      <p:bldP spid="21" grpId="0" animBg="1"/>
      <p:bldP spid="24" grpId="0" animBg="1"/>
      <p:bldP spid="1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Konkurrence dobling</a:t>
            </a:r>
            <a:br>
              <a:rPr lang="da-DK" dirty="0"/>
            </a:br>
            <a:endParaRPr lang="da-DK" sz="2400"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3298999" y="305335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1088462" y="4378479"/>
            <a:ext cx="9695392"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Du sidder VEST med  ♠︎ 102</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EK43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KD54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632</a:t>
            </a:r>
          </a:p>
          <a:p>
            <a:endParaRPr lang="da-DK" sz="3200" b="1" dirty="0">
              <a:latin typeface="Arial" panose="020B0604020202020204" pitchFamily="34" charset="0"/>
              <a:cs typeface="Arial" panose="020B0604020202020204" pitchFamily="34" charset="0"/>
            </a:endParaRPr>
          </a:p>
        </p:txBody>
      </p:sp>
      <p:sp>
        <p:nvSpPr>
          <p:cNvPr id="6" name="Tekstfelt 5">
            <a:extLst>
              <a:ext uri="{FF2B5EF4-FFF2-40B4-BE49-F238E27FC236}">
                <a16:creationId xmlns:a16="http://schemas.microsoft.com/office/drawing/2014/main" id="{B17FEC30-A276-9E0E-5DB3-BB0EDC66BD3D}"/>
              </a:ext>
            </a:extLst>
          </p:cNvPr>
          <p:cNvSpPr txBox="1"/>
          <p:nvPr/>
        </p:nvSpPr>
        <p:spPr>
          <a:xfrm>
            <a:off x="1576961" y="30234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421BD286-B434-B309-ACBA-981B49B42FB1}"/>
              </a:ext>
            </a:extLst>
          </p:cNvPr>
          <p:cNvSpPr txBox="1"/>
          <p:nvPr/>
        </p:nvSpPr>
        <p:spPr>
          <a:xfrm>
            <a:off x="5072633" y="305335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321629AA-5204-5A99-3E94-CBFB24C93A1E}"/>
              </a:ext>
            </a:extLst>
          </p:cNvPr>
          <p:cNvSpPr txBox="1"/>
          <p:nvPr/>
        </p:nvSpPr>
        <p:spPr>
          <a:xfrm>
            <a:off x="7032062" y="305335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7032061" y="305335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129961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6" grpId="0" animBg="1"/>
      <p:bldP spid="13" grpId="0" animBg="1"/>
      <p:bldP spid="5" grpId="0" animBg="1"/>
      <p:bldP spid="19"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B36866-4151-1EE9-CB3F-86DAA527B398}"/>
              </a:ext>
            </a:extLst>
          </p:cNvPr>
          <p:cNvSpPr>
            <a:spLocks noGrp="1"/>
          </p:cNvSpPr>
          <p:nvPr>
            <p:ph type="title"/>
          </p:nvPr>
        </p:nvSpPr>
        <p:spPr/>
        <p:txBody>
          <a:bodyPr/>
          <a:lstStyle/>
          <a:p>
            <a:r>
              <a:rPr lang="da-DK" b="1" dirty="0"/>
              <a:t>Spørgsmål til konkurrencedoblingen ?</a:t>
            </a:r>
          </a:p>
        </p:txBody>
      </p:sp>
      <p:sp>
        <p:nvSpPr>
          <p:cNvPr id="3" name="Pladsholder til indhold 2">
            <a:extLst>
              <a:ext uri="{FF2B5EF4-FFF2-40B4-BE49-F238E27FC236}">
                <a16:creationId xmlns:a16="http://schemas.microsoft.com/office/drawing/2014/main" id="{A2EE1A6E-4696-16D8-0349-B8FA3E462614}"/>
              </a:ext>
            </a:extLst>
          </p:cNvPr>
          <p:cNvSpPr>
            <a:spLocks noGrp="1"/>
          </p:cNvSpPr>
          <p:nvPr>
            <p:ph idx="1"/>
          </p:nvPr>
        </p:nvSpPr>
        <p:spPr/>
        <p:txBody>
          <a:bodyPr/>
          <a:lstStyle/>
          <a:p>
            <a:endParaRPr lang="da-DK" dirty="0"/>
          </a:p>
        </p:txBody>
      </p:sp>
    </p:spTree>
    <p:extLst>
      <p:ext uri="{BB962C8B-B14F-4D97-AF65-F5344CB8AC3E}">
        <p14:creationId xmlns:p14="http://schemas.microsoft.com/office/powerpoint/2010/main" val="35167254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A80E8-38D8-0C42-8AF6-2A2570EB3315}"/>
              </a:ext>
            </a:extLst>
          </p:cNvPr>
          <p:cNvSpPr>
            <a:spLocks noGrp="1"/>
          </p:cNvSpPr>
          <p:nvPr>
            <p:ph type="title"/>
          </p:nvPr>
        </p:nvSpPr>
        <p:spPr/>
        <p:txBody>
          <a:bodyPr/>
          <a:lstStyle/>
          <a:p>
            <a:r>
              <a:rPr lang="da-DK" b="1" dirty="0"/>
              <a:t>Genåbningsdobling/-melding</a:t>
            </a:r>
            <a:r>
              <a:rPr lang="da-DK" dirty="0"/>
              <a:t> </a:t>
            </a:r>
            <a:br>
              <a:rPr lang="da-DK" dirty="0"/>
            </a:br>
            <a:r>
              <a:rPr lang="da-DK" dirty="0"/>
              <a:t> </a:t>
            </a:r>
            <a:r>
              <a:rPr lang="da-DK" sz="2400" dirty="0"/>
              <a:t>principper</a:t>
            </a:r>
          </a:p>
        </p:txBody>
      </p:sp>
      <p:sp>
        <p:nvSpPr>
          <p:cNvPr id="3" name="Pladsholder til indhold 2">
            <a:extLst>
              <a:ext uri="{FF2B5EF4-FFF2-40B4-BE49-F238E27FC236}">
                <a16:creationId xmlns:a16="http://schemas.microsoft.com/office/drawing/2014/main" id="{05E369C0-8B32-CA49-BA6B-DFD252617E77}"/>
              </a:ext>
            </a:extLst>
          </p:cNvPr>
          <p:cNvSpPr>
            <a:spLocks noGrp="1"/>
          </p:cNvSpPr>
          <p:nvPr>
            <p:ph idx="1"/>
          </p:nvPr>
        </p:nvSpPr>
        <p:spPr>
          <a:xfrm>
            <a:off x="1451579" y="2015731"/>
            <a:ext cx="9603275" cy="4123811"/>
          </a:xfrm>
        </p:spPr>
        <p:txBody>
          <a:bodyPr>
            <a:normAutofit fontScale="92500"/>
          </a:bodyPr>
          <a:lstStyle/>
          <a:p>
            <a:pPr marL="0" indent="0">
              <a:buNone/>
            </a:pPr>
            <a:r>
              <a:rPr lang="da-DK" sz="2800" b="1" dirty="0"/>
              <a:t>Når meldingerne er gået i stå på et eller to trinnet skal du som oftest  - ca. 7 ud af 10 gange – balancere. </a:t>
            </a:r>
          </a:p>
          <a:p>
            <a:pPr marL="0" indent="0">
              <a:buNone/>
            </a:pPr>
            <a:r>
              <a:rPr lang="da-DK" sz="2800" b="1" dirty="0"/>
              <a:t>Genåbning sker enten ved at melde en farve eller ved at doble! </a:t>
            </a:r>
          </a:p>
          <a:p>
            <a:pPr marL="0" indent="0">
              <a:buNone/>
            </a:pPr>
            <a:r>
              <a:rPr lang="da-DK" sz="2800" b="1" dirty="0"/>
              <a:t>En genåbningsdobling/-melding kræver ikke mere end 8 </a:t>
            </a:r>
            <a:r>
              <a:rPr lang="da-DK" sz="2800" b="1" dirty="0" err="1"/>
              <a:t>hp</a:t>
            </a:r>
            <a:r>
              <a:rPr lang="da-DK" sz="2800" b="1" dirty="0"/>
              <a:t>.</a:t>
            </a:r>
          </a:p>
          <a:p>
            <a:pPr marL="0" indent="0">
              <a:buNone/>
            </a:pPr>
            <a:r>
              <a:rPr lang="da-DK" sz="2800" b="1" dirty="0"/>
              <a:t>Din makker skal tage i betragtning at du balancerer, så der må IKKE sigtes mod udgang!</a:t>
            </a:r>
          </a:p>
        </p:txBody>
      </p:sp>
    </p:spTree>
    <p:extLst>
      <p:ext uri="{BB962C8B-B14F-4D97-AF65-F5344CB8AC3E}">
        <p14:creationId xmlns:p14="http://schemas.microsoft.com/office/powerpoint/2010/main" val="166145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normAutofit fontScale="90000"/>
          </a:bodyPr>
          <a:lstStyle/>
          <a:p>
            <a:r>
              <a:rPr lang="da-DK" b="1" dirty="0"/>
              <a:t> Genåbning</a:t>
            </a:r>
            <a:br>
              <a:rPr lang="da-DK" b="1" dirty="0"/>
            </a:br>
            <a:r>
              <a:rPr lang="da-DK" sz="2700" dirty="0"/>
              <a:t>Eller ej!</a:t>
            </a:r>
            <a:br>
              <a:rPr lang="da-DK" dirty="0"/>
            </a:br>
            <a:endParaRPr lang="da-DK" sz="2400"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3298999" y="305335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D7C7F70C-CE63-0C41-A503-C91979846948}"/>
              </a:ext>
            </a:extLst>
          </p:cNvPr>
          <p:cNvSpPr txBox="1"/>
          <p:nvPr/>
        </p:nvSpPr>
        <p:spPr>
          <a:xfrm>
            <a:off x="1045029" y="4926927"/>
            <a:ext cx="9695392"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Du sidder SYD med  ♠︎ D1082</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432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K543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32</a:t>
            </a:r>
          </a:p>
        </p:txBody>
      </p:sp>
      <p:sp>
        <p:nvSpPr>
          <p:cNvPr id="6" name="Tekstfelt 5">
            <a:extLst>
              <a:ext uri="{FF2B5EF4-FFF2-40B4-BE49-F238E27FC236}">
                <a16:creationId xmlns:a16="http://schemas.microsoft.com/office/drawing/2014/main" id="{B17FEC30-A276-9E0E-5DB3-BB0EDC66BD3D}"/>
              </a:ext>
            </a:extLst>
          </p:cNvPr>
          <p:cNvSpPr txBox="1"/>
          <p:nvPr/>
        </p:nvSpPr>
        <p:spPr>
          <a:xfrm>
            <a:off x="1576961" y="3023469"/>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321629AA-5204-5A99-3E94-CBFB24C93A1E}"/>
              </a:ext>
            </a:extLst>
          </p:cNvPr>
          <p:cNvSpPr txBox="1"/>
          <p:nvPr/>
        </p:nvSpPr>
        <p:spPr>
          <a:xfrm>
            <a:off x="5085448" y="305293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67CE45B-2F54-2ABA-446C-25FFFD407C84}"/>
              </a:ext>
            </a:extLst>
          </p:cNvPr>
          <p:cNvSpPr txBox="1"/>
          <p:nvPr/>
        </p:nvSpPr>
        <p:spPr>
          <a:xfrm>
            <a:off x="5085447" y="306259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49496F4F-03FD-AA0B-02C9-548CC739C78E}"/>
              </a:ext>
            </a:extLst>
          </p:cNvPr>
          <p:cNvSpPr txBox="1"/>
          <p:nvPr/>
        </p:nvSpPr>
        <p:spPr>
          <a:xfrm>
            <a:off x="7021739" y="305293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9F8F5C5C-770F-4889-7518-1F41D34CC82B}"/>
              </a:ext>
            </a:extLst>
          </p:cNvPr>
          <p:cNvSpPr txBox="1"/>
          <p:nvPr/>
        </p:nvSpPr>
        <p:spPr>
          <a:xfrm>
            <a:off x="1576961" y="365347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1" name="Tekstfelt 10">
            <a:extLst>
              <a:ext uri="{FF2B5EF4-FFF2-40B4-BE49-F238E27FC236}">
                <a16:creationId xmlns:a16="http://schemas.microsoft.com/office/drawing/2014/main" id="{18070F57-F2CF-14DB-2C43-7B734A7D7870}"/>
              </a:ext>
            </a:extLst>
          </p:cNvPr>
          <p:cNvSpPr txBox="1"/>
          <p:nvPr/>
        </p:nvSpPr>
        <p:spPr>
          <a:xfrm>
            <a:off x="3305159" y="3689014"/>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2" name="Tekstfelt 11">
            <a:extLst>
              <a:ext uri="{FF2B5EF4-FFF2-40B4-BE49-F238E27FC236}">
                <a16:creationId xmlns:a16="http://schemas.microsoft.com/office/drawing/2014/main" id="{93002421-E88E-2207-041D-12266D003F9B}"/>
              </a:ext>
            </a:extLst>
          </p:cNvPr>
          <p:cNvSpPr txBox="1"/>
          <p:nvPr/>
        </p:nvSpPr>
        <p:spPr>
          <a:xfrm>
            <a:off x="5091156" y="370236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421BD286-B434-B309-ACBA-981B49B42FB1}"/>
              </a:ext>
            </a:extLst>
          </p:cNvPr>
          <p:cNvSpPr txBox="1"/>
          <p:nvPr/>
        </p:nvSpPr>
        <p:spPr>
          <a:xfrm>
            <a:off x="5096053" y="371078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272158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6" grpId="0" animBg="1"/>
      <p:bldP spid="5" grpId="0" animBg="1"/>
      <p:bldP spid="7" grpId="0" animBg="1"/>
      <p:bldP spid="8" grpId="0" animBg="1"/>
      <p:bldP spid="10" grpId="0" animBg="1"/>
      <p:bldP spid="11" grpId="0" animBg="1"/>
      <p:bldP spid="12" grpId="0" animBg="1"/>
      <p:bldP spid="1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Genåbning?!</a:t>
            </a:r>
            <a:br>
              <a:rPr lang="da-DK" dirty="0"/>
            </a:br>
            <a:endParaRPr lang="da-DK" sz="2400"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F404BD1D-FA18-22BD-D22A-4269A98A71C8}"/>
              </a:ext>
            </a:extLst>
          </p:cNvPr>
          <p:cNvSpPr txBox="1"/>
          <p:nvPr/>
        </p:nvSpPr>
        <p:spPr>
          <a:xfrm>
            <a:off x="1622599" y="305335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7C7F70C-CE63-0C41-A503-C91979846948}"/>
              </a:ext>
            </a:extLst>
          </p:cNvPr>
          <p:cNvSpPr txBox="1"/>
          <p:nvPr/>
        </p:nvSpPr>
        <p:spPr>
          <a:xfrm>
            <a:off x="594376" y="5086051"/>
            <a:ext cx="9695392"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latin typeface="Arial" panose="020B0604020202020204" pitchFamily="34" charset="0"/>
                <a:cs typeface="Arial" panose="020B0604020202020204" pitchFamily="34" charset="0"/>
              </a:rPr>
              <a:t>Du sidder ØST med  ♠︎ 10972</a:t>
            </a:r>
            <a:r>
              <a:rPr lang="da-DK" sz="3200" b="1" dirty="0">
                <a:solidFill>
                  <a:srgbClr val="FF0000"/>
                </a:solidFill>
                <a:latin typeface="Arial" panose="020B0604020202020204" pitchFamily="34" charset="0"/>
                <a:cs typeface="Arial" panose="020B0604020202020204" pitchFamily="34" charset="0"/>
              </a:rPr>
              <a:t> ♥︎ </a:t>
            </a:r>
            <a:r>
              <a:rPr lang="da-DK" sz="3200" b="1" dirty="0">
                <a:latin typeface="Arial" panose="020B0604020202020204" pitchFamily="34" charset="0"/>
                <a:cs typeface="Arial" panose="020B0604020202020204" pitchFamily="34" charset="0"/>
              </a:rPr>
              <a:t>KB43 </a:t>
            </a:r>
            <a:r>
              <a:rPr lang="da-DK" sz="3200" b="1" dirty="0">
                <a:solidFill>
                  <a:srgbClr val="FFC00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D5 </a:t>
            </a:r>
            <a:r>
              <a:rPr lang="da-DK" sz="3200" b="1" dirty="0">
                <a:solidFill>
                  <a:srgbClr val="00B050"/>
                </a:solidFill>
                <a:latin typeface="Arial" panose="020B0604020202020204" pitchFamily="34" charset="0"/>
                <a:cs typeface="Arial" panose="020B0604020202020204" pitchFamily="34" charset="0"/>
              </a:rPr>
              <a:t>♣︎</a:t>
            </a:r>
            <a:r>
              <a:rPr lang="da-DK" sz="3200" b="1" dirty="0">
                <a:latin typeface="Arial" panose="020B0604020202020204" pitchFamily="34" charset="0"/>
                <a:cs typeface="Arial" panose="020B0604020202020204" pitchFamily="34" charset="0"/>
              </a:rPr>
              <a:t> KD6</a:t>
            </a:r>
          </a:p>
        </p:txBody>
      </p:sp>
      <p:sp>
        <p:nvSpPr>
          <p:cNvPr id="13" name="Tekstfelt 12">
            <a:extLst>
              <a:ext uri="{FF2B5EF4-FFF2-40B4-BE49-F238E27FC236}">
                <a16:creationId xmlns:a16="http://schemas.microsoft.com/office/drawing/2014/main" id="{421BD286-B434-B309-ACBA-981B49B42FB1}"/>
              </a:ext>
            </a:extLst>
          </p:cNvPr>
          <p:cNvSpPr txBox="1"/>
          <p:nvPr/>
        </p:nvSpPr>
        <p:spPr>
          <a:xfrm>
            <a:off x="5072633" y="3053358"/>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321629AA-5204-5A99-3E94-CBFB24C93A1E}"/>
              </a:ext>
            </a:extLst>
          </p:cNvPr>
          <p:cNvSpPr txBox="1"/>
          <p:nvPr/>
        </p:nvSpPr>
        <p:spPr>
          <a:xfrm>
            <a:off x="3236548" y="372121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9" name="Tekstfelt 18">
            <a:extLst>
              <a:ext uri="{FF2B5EF4-FFF2-40B4-BE49-F238E27FC236}">
                <a16:creationId xmlns:a16="http://schemas.microsoft.com/office/drawing/2014/main" id="{57C18B78-12AB-5A99-6225-A3AEE18FB0F4}"/>
              </a:ext>
            </a:extLst>
          </p:cNvPr>
          <p:cNvSpPr txBox="1"/>
          <p:nvPr/>
        </p:nvSpPr>
        <p:spPr>
          <a:xfrm>
            <a:off x="3236547" y="3736605"/>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8" name="Tekstfelt 7">
            <a:extLst>
              <a:ext uri="{FF2B5EF4-FFF2-40B4-BE49-F238E27FC236}">
                <a16:creationId xmlns:a16="http://schemas.microsoft.com/office/drawing/2014/main" id="{1EB0314B-7922-3091-88DF-99039DB95B5B}"/>
              </a:ext>
            </a:extLst>
          </p:cNvPr>
          <p:cNvSpPr txBox="1"/>
          <p:nvPr/>
        </p:nvSpPr>
        <p:spPr>
          <a:xfrm>
            <a:off x="3236550" y="30379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C7DE31E-A7BB-CCD5-A32A-491751A7E5A5}"/>
              </a:ext>
            </a:extLst>
          </p:cNvPr>
          <p:cNvSpPr txBox="1"/>
          <p:nvPr/>
        </p:nvSpPr>
        <p:spPr>
          <a:xfrm>
            <a:off x="3236547" y="305335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5F26675F-923D-EA88-1FBF-D9F9923DF465}"/>
              </a:ext>
            </a:extLst>
          </p:cNvPr>
          <p:cNvSpPr txBox="1"/>
          <p:nvPr/>
        </p:nvSpPr>
        <p:spPr>
          <a:xfrm>
            <a:off x="6995614" y="3032995"/>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1" name="Tekstfelt 10">
            <a:extLst>
              <a:ext uri="{FF2B5EF4-FFF2-40B4-BE49-F238E27FC236}">
                <a16:creationId xmlns:a16="http://schemas.microsoft.com/office/drawing/2014/main" id="{A01B13EA-045B-4DBB-C7C4-8FCF8C84210E}"/>
              </a:ext>
            </a:extLst>
          </p:cNvPr>
          <p:cNvSpPr txBox="1"/>
          <p:nvPr/>
        </p:nvSpPr>
        <p:spPr>
          <a:xfrm>
            <a:off x="1617349" y="371934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396292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3" grpId="0" animBg="1"/>
      <p:bldP spid="5" grpId="0" animBg="1"/>
      <p:bldP spid="19" grpId="0" animBg="1"/>
      <p:bldP spid="8" grpId="0" animBg="1"/>
      <p:bldP spid="7" grpId="0" animBg="1"/>
      <p:bldP spid="10" grpId="0" animBg="1"/>
      <p:bldP spid="11"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Genåbningsdoblingen</a:t>
            </a:r>
            <a:br>
              <a:rPr lang="da-DK" dirty="0"/>
            </a:br>
            <a:r>
              <a:rPr lang="da-DK" dirty="0"/>
              <a:t> </a:t>
            </a:r>
            <a:r>
              <a:rPr lang="da-DK" sz="2400" dirty="0"/>
              <a:t>Svar på øvelserne</a:t>
            </a:r>
          </a:p>
        </p:txBody>
      </p:sp>
      <p:sp>
        <p:nvSpPr>
          <p:cNvPr id="6" name="Pladsholder til indhold 5"/>
          <p:cNvSpPr>
            <a:spLocks noGrp="1"/>
          </p:cNvSpPr>
          <p:nvPr>
            <p:ph idx="1"/>
          </p:nvPr>
        </p:nvSpPr>
        <p:spPr>
          <a:xfrm>
            <a:off x="1344788" y="1867150"/>
            <a:ext cx="7692421" cy="3831393"/>
          </a:xfrm>
        </p:spPr>
        <p:txBody>
          <a:bodyPr>
            <a:normAutofit/>
          </a:bodyPr>
          <a:lstStyle/>
          <a:p>
            <a:pPr marL="0" indent="0">
              <a:buNone/>
              <a:tabLst>
                <a:tab pos="901700" algn="l"/>
                <a:tab pos="1881188" algn="l"/>
                <a:tab pos="2598738" algn="l"/>
                <a:tab pos="7354888" algn="l"/>
              </a:tabLst>
            </a:pPr>
            <a:r>
              <a:rPr lang="da-DK" sz="2400" b="1" dirty="0"/>
              <a:t>Vest	  Nord   Øst      Syd</a:t>
            </a:r>
          </a:p>
          <a:p>
            <a:pPr marL="0" indent="0">
              <a:buNone/>
              <a:tabLst>
                <a:tab pos="901700" algn="l"/>
                <a:tab pos="1881188" algn="l"/>
                <a:tab pos="2598738" algn="l"/>
                <a:tab pos="7354888" algn="l"/>
              </a:tabLst>
            </a:pPr>
            <a:r>
              <a:rPr lang="da-DK" sz="2400" dirty="0"/>
              <a:t>	</a:t>
            </a:r>
          </a:p>
          <a:p>
            <a:pPr marL="0" indent="0">
              <a:buNone/>
              <a:tabLst>
                <a:tab pos="901700" algn="l"/>
                <a:tab pos="1881188" algn="l"/>
                <a:tab pos="2598738" algn="l"/>
                <a:tab pos="7354888" algn="l"/>
              </a:tabLst>
            </a:pPr>
            <a:r>
              <a:rPr lang="da-DK" sz="2400" dirty="0"/>
              <a:t>		</a:t>
            </a:r>
            <a:r>
              <a:rPr lang="da-DK" sz="2400" dirty="0">
                <a:solidFill>
                  <a:srgbClr val="FF0000"/>
                </a:solidFill>
                <a:ea typeface="Apple Symbols" panose="02000000000000000000" pitchFamily="2" charset="-79"/>
                <a:cs typeface="Apple Symbols" panose="02000000000000000000" pitchFamily="2" charset="-79"/>
                <a:sym typeface="Symbol"/>
              </a:rPr>
              <a:t> </a:t>
            </a:r>
          </a:p>
          <a:p>
            <a:pPr marL="0" indent="0">
              <a:buNone/>
              <a:tabLst>
                <a:tab pos="901700" algn="l"/>
                <a:tab pos="1881188" algn="l"/>
                <a:tab pos="2598738" algn="l"/>
                <a:tab pos="7354888" algn="l"/>
              </a:tabLst>
            </a:pPr>
            <a:r>
              <a:rPr lang="da-DK" sz="2400" dirty="0"/>
              <a:t>eller</a:t>
            </a:r>
          </a:p>
          <a:p>
            <a:pPr marL="0" indent="0">
              <a:buNone/>
              <a:tabLst>
                <a:tab pos="901700" algn="l"/>
                <a:tab pos="1881188" algn="l"/>
                <a:tab pos="2598738" algn="l"/>
                <a:tab pos="7354888" algn="l"/>
              </a:tabLst>
            </a:pPr>
            <a:r>
              <a:rPr lang="da-DK" sz="2400" b="1" dirty="0"/>
              <a:t>Vest	 Nord	  Øst	      Syd</a:t>
            </a:r>
            <a:r>
              <a:rPr lang="da-DK" sz="2400" dirty="0"/>
              <a:t>	</a:t>
            </a:r>
          </a:p>
          <a:p>
            <a:pPr marL="0" indent="0">
              <a:buNone/>
              <a:tabLst>
                <a:tab pos="901700" algn="l"/>
                <a:tab pos="1881188" algn="l"/>
                <a:tab pos="2598738" algn="l"/>
                <a:tab pos="7354888" algn="l"/>
              </a:tabLst>
            </a:pPr>
            <a:r>
              <a:rPr lang="da-DK" sz="2400" dirty="0"/>
              <a:t> </a:t>
            </a:r>
          </a:p>
          <a:p>
            <a:pPr marL="0" indent="0">
              <a:buNone/>
              <a:tabLst>
                <a:tab pos="901700" algn="l"/>
                <a:tab pos="1881188" algn="l"/>
                <a:tab pos="2598738" algn="l"/>
                <a:tab pos="7354888" algn="l"/>
              </a:tabLst>
            </a:pPr>
            <a:endParaRPr lang="da-DK" dirty="0"/>
          </a:p>
        </p:txBody>
      </p:sp>
      <p:sp>
        <p:nvSpPr>
          <p:cNvPr id="11" name="Rektangel 10">
            <a:extLst>
              <a:ext uri="{FF2B5EF4-FFF2-40B4-BE49-F238E27FC236}">
                <a16:creationId xmlns:a16="http://schemas.microsoft.com/office/drawing/2014/main" id="{FFA82414-0B72-2145-B3BB-5B44ED02359D}"/>
              </a:ext>
            </a:extLst>
          </p:cNvPr>
          <p:cNvSpPr/>
          <p:nvPr/>
        </p:nvSpPr>
        <p:spPr>
          <a:xfrm>
            <a:off x="5486400" y="2569301"/>
            <a:ext cx="4211579" cy="34163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buFont typeface="Arial" panose="020B0604020202020204" pitchFamily="34" charset="0"/>
              <a:buNone/>
            </a:pPr>
            <a:r>
              <a:rPr lang="da-DK" b="1" dirty="0">
                <a:sym typeface="Symbol"/>
              </a:rPr>
              <a:t>ØVELSER</a:t>
            </a:r>
          </a:p>
          <a:p>
            <a:pPr marL="342900" indent="-342900">
              <a:buFont typeface="+mj-lt"/>
              <a:buAutoNum type="arabicPeriod"/>
            </a:pPr>
            <a:r>
              <a:rPr lang="da-DK" sz="2400" dirty="0">
                <a:sym typeface="Symbol"/>
              </a:rPr>
              <a:t>B72 </a:t>
            </a:r>
            <a:r>
              <a:rPr lang="da-DK" sz="2400" dirty="0">
                <a:solidFill>
                  <a:srgbClr val="FF0000"/>
                </a:solidFill>
                <a:sym typeface="Symbol"/>
              </a:rPr>
              <a:t></a:t>
            </a:r>
            <a:r>
              <a:rPr lang="da-DK" sz="2400" dirty="0">
                <a:sym typeface="Symbol"/>
              </a:rPr>
              <a:t>973 </a:t>
            </a:r>
            <a:r>
              <a:rPr lang="da-DK" sz="2400" dirty="0">
                <a:solidFill>
                  <a:srgbClr val="FFC000"/>
                </a:solidFill>
                <a:sym typeface="Symbol"/>
              </a:rPr>
              <a:t></a:t>
            </a:r>
            <a:r>
              <a:rPr lang="da-DK" sz="2400" dirty="0">
                <a:sym typeface="Symbol"/>
              </a:rPr>
              <a:t>EKB6 </a:t>
            </a:r>
            <a:r>
              <a:rPr lang="da-DK" sz="2400" dirty="0">
                <a:solidFill>
                  <a:srgbClr val="00B050"/>
                </a:solidFill>
                <a:sym typeface="Symbol"/>
              </a:rPr>
              <a:t> </a:t>
            </a:r>
            <a:r>
              <a:rPr lang="da-DK" sz="2400" dirty="0">
                <a:sym typeface="Symbol"/>
              </a:rPr>
              <a:t>KT7</a:t>
            </a:r>
          </a:p>
          <a:p>
            <a:pPr marL="342900" indent="-342900">
              <a:buFont typeface="+mj-lt"/>
              <a:buAutoNum type="arabicPeriod"/>
            </a:pPr>
            <a:endParaRPr lang="da-DK" dirty="0">
              <a:sym typeface="Symbol"/>
            </a:endParaRPr>
          </a:p>
          <a:p>
            <a:pPr marL="342900" indent="-342900">
              <a:buFont typeface="+mj-lt"/>
              <a:buAutoNum type="arabicPeriod"/>
            </a:pPr>
            <a:r>
              <a:rPr lang="da-DK" sz="2400" dirty="0">
                <a:sym typeface="Symbol"/>
              </a:rPr>
              <a:t>ED9 </a:t>
            </a:r>
            <a:r>
              <a:rPr lang="da-DK" sz="2400" dirty="0">
                <a:solidFill>
                  <a:srgbClr val="FF0000"/>
                </a:solidFill>
                <a:sym typeface="Symbol"/>
              </a:rPr>
              <a:t></a:t>
            </a:r>
            <a:r>
              <a:rPr lang="da-DK" sz="2400" dirty="0">
                <a:sym typeface="Symbol"/>
              </a:rPr>
              <a:t>T532 </a:t>
            </a:r>
            <a:r>
              <a:rPr lang="da-DK" sz="2400" dirty="0">
                <a:solidFill>
                  <a:srgbClr val="FFC000"/>
                </a:solidFill>
                <a:sym typeface="Symbol"/>
              </a:rPr>
              <a:t></a:t>
            </a:r>
            <a:r>
              <a:rPr lang="da-DK" sz="2400" dirty="0">
                <a:sym typeface="Symbol"/>
              </a:rPr>
              <a:t>E6 </a:t>
            </a:r>
            <a:r>
              <a:rPr lang="da-DK" sz="2400" dirty="0">
                <a:solidFill>
                  <a:srgbClr val="00B050"/>
                </a:solidFill>
                <a:sym typeface="Symbol"/>
              </a:rPr>
              <a:t> </a:t>
            </a:r>
            <a:r>
              <a:rPr lang="da-DK" sz="2400" dirty="0">
                <a:sym typeface="Symbol"/>
              </a:rPr>
              <a:t>KDT3</a:t>
            </a:r>
          </a:p>
          <a:p>
            <a:pPr marL="342900" indent="-342900">
              <a:buFont typeface="+mj-lt"/>
              <a:buAutoNum type="arabicPeriod"/>
            </a:pPr>
            <a:endParaRPr lang="da-DK" dirty="0">
              <a:sym typeface="Symbol"/>
            </a:endParaRPr>
          </a:p>
          <a:p>
            <a:pPr marL="342900" indent="-342900">
              <a:buFont typeface="+mj-lt"/>
              <a:buAutoNum type="arabicPeriod"/>
            </a:pPr>
            <a:r>
              <a:rPr lang="da-DK" sz="2400" dirty="0">
                <a:sym typeface="Symbol"/>
              </a:rPr>
              <a:t>B2 </a:t>
            </a:r>
            <a:r>
              <a:rPr lang="da-DK" sz="2400" dirty="0">
                <a:solidFill>
                  <a:srgbClr val="FF0000"/>
                </a:solidFill>
                <a:sym typeface="Symbol"/>
              </a:rPr>
              <a:t></a:t>
            </a:r>
            <a:r>
              <a:rPr lang="da-DK" sz="2400" dirty="0">
                <a:sym typeface="Symbol"/>
              </a:rPr>
              <a:t>932 </a:t>
            </a:r>
            <a:r>
              <a:rPr lang="da-DK" sz="2400" dirty="0">
                <a:solidFill>
                  <a:srgbClr val="FFC000"/>
                </a:solidFill>
                <a:sym typeface="Symbol"/>
              </a:rPr>
              <a:t></a:t>
            </a:r>
            <a:r>
              <a:rPr lang="da-DK" sz="2400" dirty="0">
                <a:sym typeface="Symbol"/>
              </a:rPr>
              <a:t>EDT76 </a:t>
            </a:r>
            <a:r>
              <a:rPr lang="da-DK" sz="2400" dirty="0">
                <a:solidFill>
                  <a:srgbClr val="00B050"/>
                </a:solidFill>
                <a:sym typeface="Symbol"/>
              </a:rPr>
              <a:t></a:t>
            </a:r>
            <a:r>
              <a:rPr lang="da-DK" sz="2400" dirty="0">
                <a:sym typeface="Symbol"/>
              </a:rPr>
              <a:t>BT4</a:t>
            </a:r>
          </a:p>
          <a:p>
            <a:pPr marL="342900" indent="-342900">
              <a:buFont typeface="+mj-lt"/>
              <a:buAutoNum type="arabicPeriod"/>
            </a:pPr>
            <a:endParaRPr lang="da-DK" dirty="0">
              <a:sym typeface="Symbol"/>
            </a:endParaRPr>
          </a:p>
          <a:p>
            <a:pPr marL="342900" indent="-342900">
              <a:buFont typeface="+mj-lt"/>
              <a:buAutoNum type="arabicPeriod"/>
            </a:pPr>
            <a:r>
              <a:rPr lang="da-DK" sz="2400" dirty="0">
                <a:sym typeface="Symbol"/>
              </a:rPr>
              <a:t>EB42 </a:t>
            </a:r>
            <a:r>
              <a:rPr lang="da-DK" sz="2400" dirty="0">
                <a:solidFill>
                  <a:srgbClr val="FF0000"/>
                </a:solidFill>
                <a:sym typeface="Symbol"/>
              </a:rPr>
              <a:t></a:t>
            </a:r>
            <a:r>
              <a:rPr lang="da-DK" sz="2400" dirty="0">
                <a:sym typeface="Symbol"/>
              </a:rPr>
              <a:t>T92 </a:t>
            </a:r>
            <a:r>
              <a:rPr lang="da-DK" sz="2400" dirty="0">
                <a:solidFill>
                  <a:srgbClr val="FFC000"/>
                </a:solidFill>
                <a:sym typeface="Symbol"/>
              </a:rPr>
              <a:t></a:t>
            </a:r>
            <a:r>
              <a:rPr lang="da-DK" sz="2400" dirty="0">
                <a:sym typeface="Symbol"/>
              </a:rPr>
              <a:t>K73 </a:t>
            </a:r>
            <a:r>
              <a:rPr lang="da-DK" sz="2400" dirty="0">
                <a:solidFill>
                  <a:srgbClr val="00B050"/>
                </a:solidFill>
                <a:sym typeface="Symbol"/>
              </a:rPr>
              <a:t> </a:t>
            </a:r>
            <a:r>
              <a:rPr lang="da-DK" sz="2400" dirty="0">
                <a:sym typeface="Symbol"/>
              </a:rPr>
              <a:t>DT7</a:t>
            </a:r>
          </a:p>
          <a:p>
            <a:endParaRPr lang="da-DK" sz="2400" dirty="0">
              <a:sym typeface="Symbol"/>
            </a:endParaRPr>
          </a:p>
          <a:p>
            <a:pPr marL="457200" indent="-457200">
              <a:buFont typeface="+mj-lt"/>
              <a:buAutoNum type="arabicPeriod" startAt="5"/>
            </a:pPr>
            <a:r>
              <a:rPr lang="da-DK" sz="2400" dirty="0">
                <a:sym typeface="Symbol" pitchFamily="2" charset="2"/>
              </a:rPr>
              <a:t></a:t>
            </a:r>
            <a:r>
              <a:rPr lang="da-DK" sz="2400" dirty="0"/>
              <a:t>B2 </a:t>
            </a:r>
            <a:r>
              <a:rPr lang="da-DK" sz="2400" dirty="0">
                <a:solidFill>
                  <a:srgbClr val="FF0000"/>
                </a:solidFill>
                <a:sym typeface="Symbol" pitchFamily="2" charset="2"/>
              </a:rPr>
              <a:t></a:t>
            </a:r>
            <a:r>
              <a:rPr lang="da-DK" sz="2400" dirty="0"/>
              <a:t>93 </a:t>
            </a:r>
            <a:r>
              <a:rPr lang="da-DK" sz="2400" dirty="0">
                <a:solidFill>
                  <a:srgbClr val="FFC000"/>
                </a:solidFill>
                <a:sym typeface="Symbol" pitchFamily="2" charset="2"/>
              </a:rPr>
              <a:t></a:t>
            </a:r>
            <a:r>
              <a:rPr lang="da-DK" sz="2400" dirty="0"/>
              <a:t>EDT76 </a:t>
            </a:r>
            <a:r>
              <a:rPr lang="da-DK" sz="2400" dirty="0">
                <a:solidFill>
                  <a:srgbClr val="00B050"/>
                </a:solidFill>
                <a:sym typeface="Symbol"/>
              </a:rPr>
              <a:t> </a:t>
            </a:r>
            <a:r>
              <a:rPr lang="da-DK" sz="2400" dirty="0"/>
              <a:t>DBT4</a:t>
            </a:r>
          </a:p>
        </p:txBody>
      </p:sp>
      <p:sp>
        <p:nvSpPr>
          <p:cNvPr id="15" name="Tekstfelt 14">
            <a:extLst>
              <a:ext uri="{FF2B5EF4-FFF2-40B4-BE49-F238E27FC236}">
                <a16:creationId xmlns:a16="http://schemas.microsoft.com/office/drawing/2014/main" id="{AB656B4C-798F-8E48-9835-9BBFC1BBC7B8}"/>
              </a:ext>
            </a:extLst>
          </p:cNvPr>
          <p:cNvSpPr txBox="1"/>
          <p:nvPr/>
        </p:nvSpPr>
        <p:spPr>
          <a:xfrm>
            <a:off x="9871020" y="4088163"/>
            <a:ext cx="717181"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t>3</a:t>
            </a:r>
            <a:r>
              <a:rPr lang="da-DK" sz="2400" dirty="0">
                <a:solidFill>
                  <a:srgbClr val="FFC000"/>
                </a:solidFill>
                <a:sym typeface="Symbol"/>
              </a:rPr>
              <a:t></a:t>
            </a:r>
            <a:endParaRPr lang="da-DK" sz="2400" dirty="0"/>
          </a:p>
        </p:txBody>
      </p:sp>
      <p:sp>
        <p:nvSpPr>
          <p:cNvPr id="3" name="Tekstfelt 2">
            <a:extLst>
              <a:ext uri="{FF2B5EF4-FFF2-40B4-BE49-F238E27FC236}">
                <a16:creationId xmlns:a16="http://schemas.microsoft.com/office/drawing/2014/main" id="{986E95BD-7E85-D23D-8531-69456F9F3117}"/>
              </a:ext>
            </a:extLst>
          </p:cNvPr>
          <p:cNvSpPr txBox="1"/>
          <p:nvPr/>
        </p:nvSpPr>
        <p:spPr>
          <a:xfrm>
            <a:off x="1392567" y="239635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4" name="Tekstfelt 3">
            <a:extLst>
              <a:ext uri="{FF2B5EF4-FFF2-40B4-BE49-F238E27FC236}">
                <a16:creationId xmlns:a16="http://schemas.microsoft.com/office/drawing/2014/main" id="{60975591-65A7-CFB4-7BC3-2B9B664D5FFE}"/>
              </a:ext>
            </a:extLst>
          </p:cNvPr>
          <p:cNvSpPr txBox="1"/>
          <p:nvPr/>
        </p:nvSpPr>
        <p:spPr>
          <a:xfrm>
            <a:off x="2494021" y="240302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5" name="Tekstfelt 4">
            <a:extLst>
              <a:ext uri="{FF2B5EF4-FFF2-40B4-BE49-F238E27FC236}">
                <a16:creationId xmlns:a16="http://schemas.microsoft.com/office/drawing/2014/main" id="{2D571271-7D0B-A3E1-96D6-771F08A8A40D}"/>
              </a:ext>
            </a:extLst>
          </p:cNvPr>
          <p:cNvSpPr txBox="1"/>
          <p:nvPr/>
        </p:nvSpPr>
        <p:spPr>
          <a:xfrm>
            <a:off x="3461295" y="23963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p>
        </p:txBody>
      </p:sp>
      <p:sp>
        <p:nvSpPr>
          <p:cNvPr id="7" name="Tekstfelt 6">
            <a:extLst>
              <a:ext uri="{FF2B5EF4-FFF2-40B4-BE49-F238E27FC236}">
                <a16:creationId xmlns:a16="http://schemas.microsoft.com/office/drawing/2014/main" id="{32D7E65A-6AE9-6F61-BDEC-750675EA1179}"/>
              </a:ext>
            </a:extLst>
          </p:cNvPr>
          <p:cNvSpPr txBox="1"/>
          <p:nvPr/>
        </p:nvSpPr>
        <p:spPr>
          <a:xfrm>
            <a:off x="4438740" y="2396353"/>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3AB91E6C-D561-41D7-D901-17C37887C4C0}"/>
              </a:ext>
            </a:extLst>
          </p:cNvPr>
          <p:cNvSpPr txBox="1"/>
          <p:nvPr/>
        </p:nvSpPr>
        <p:spPr>
          <a:xfrm>
            <a:off x="1391485" y="304484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9ADF1800-46D4-EA16-56AA-DAD3477910F7}"/>
              </a:ext>
            </a:extLst>
          </p:cNvPr>
          <p:cNvSpPr txBox="1"/>
          <p:nvPr/>
        </p:nvSpPr>
        <p:spPr>
          <a:xfrm>
            <a:off x="2484252" y="304484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65413850-FB29-6776-F5C3-D5B31B2545EC}"/>
              </a:ext>
            </a:extLst>
          </p:cNvPr>
          <p:cNvSpPr txBox="1"/>
          <p:nvPr/>
        </p:nvSpPr>
        <p:spPr>
          <a:xfrm>
            <a:off x="1440301" y="466958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7" name="Tekstfelt 16">
            <a:extLst>
              <a:ext uri="{FF2B5EF4-FFF2-40B4-BE49-F238E27FC236}">
                <a16:creationId xmlns:a16="http://schemas.microsoft.com/office/drawing/2014/main" id="{BD4FA847-FB0B-7A01-3C6C-D00DEDC9E7C4}"/>
              </a:ext>
            </a:extLst>
          </p:cNvPr>
          <p:cNvSpPr txBox="1"/>
          <p:nvPr/>
        </p:nvSpPr>
        <p:spPr>
          <a:xfrm>
            <a:off x="2424820" y="466958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8" name="Tekstfelt 17">
            <a:extLst>
              <a:ext uri="{FF2B5EF4-FFF2-40B4-BE49-F238E27FC236}">
                <a16:creationId xmlns:a16="http://schemas.microsoft.com/office/drawing/2014/main" id="{B14FBBE6-A235-427E-CDCB-0953577F5C85}"/>
              </a:ext>
            </a:extLst>
          </p:cNvPr>
          <p:cNvSpPr txBox="1"/>
          <p:nvPr/>
        </p:nvSpPr>
        <p:spPr>
          <a:xfrm>
            <a:off x="1440302" y="534099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p>
        </p:txBody>
      </p:sp>
      <p:sp>
        <p:nvSpPr>
          <p:cNvPr id="19" name="Tekstfelt 18">
            <a:extLst>
              <a:ext uri="{FF2B5EF4-FFF2-40B4-BE49-F238E27FC236}">
                <a16:creationId xmlns:a16="http://schemas.microsoft.com/office/drawing/2014/main" id="{F105FC90-B0E4-C49C-48F9-98029F0C40D3}"/>
              </a:ext>
            </a:extLst>
          </p:cNvPr>
          <p:cNvSpPr txBox="1"/>
          <p:nvPr/>
        </p:nvSpPr>
        <p:spPr>
          <a:xfrm>
            <a:off x="3357292" y="4669580"/>
            <a:ext cx="772665" cy="461665"/>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20" name="Tekstfelt 19">
            <a:extLst>
              <a:ext uri="{FF2B5EF4-FFF2-40B4-BE49-F238E27FC236}">
                <a16:creationId xmlns:a16="http://schemas.microsoft.com/office/drawing/2014/main" id="{88B9567D-AD04-5CF7-FB9B-143B7505CE9F}"/>
              </a:ext>
            </a:extLst>
          </p:cNvPr>
          <p:cNvSpPr txBox="1"/>
          <p:nvPr/>
        </p:nvSpPr>
        <p:spPr>
          <a:xfrm>
            <a:off x="4438739" y="4658885"/>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1" name="Tekstfelt 20">
            <a:extLst>
              <a:ext uri="{FF2B5EF4-FFF2-40B4-BE49-F238E27FC236}">
                <a16:creationId xmlns:a16="http://schemas.microsoft.com/office/drawing/2014/main" id="{B29F3190-F42A-13E7-64F4-0F723DF753D9}"/>
              </a:ext>
            </a:extLst>
          </p:cNvPr>
          <p:cNvSpPr txBox="1"/>
          <p:nvPr/>
        </p:nvSpPr>
        <p:spPr>
          <a:xfrm>
            <a:off x="2424819" y="5326954"/>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3" name="Tekstfelt 22">
            <a:extLst>
              <a:ext uri="{FF2B5EF4-FFF2-40B4-BE49-F238E27FC236}">
                <a16:creationId xmlns:a16="http://schemas.microsoft.com/office/drawing/2014/main" id="{ED9221D3-2A29-742C-5F8D-3B9E2128D372}"/>
              </a:ext>
            </a:extLst>
          </p:cNvPr>
          <p:cNvSpPr txBox="1"/>
          <p:nvPr/>
        </p:nvSpPr>
        <p:spPr>
          <a:xfrm>
            <a:off x="3391076" y="532760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4" name="Tekstfelt 23">
            <a:extLst>
              <a:ext uri="{FF2B5EF4-FFF2-40B4-BE49-F238E27FC236}">
                <a16:creationId xmlns:a16="http://schemas.microsoft.com/office/drawing/2014/main" id="{EFF04179-FE59-5A0B-17D9-B900D0E2D6BD}"/>
              </a:ext>
            </a:extLst>
          </p:cNvPr>
          <p:cNvSpPr txBox="1"/>
          <p:nvPr/>
        </p:nvSpPr>
        <p:spPr>
          <a:xfrm>
            <a:off x="4438738" y="534099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5" name="Tekstfelt 24">
            <a:extLst>
              <a:ext uri="{FF2B5EF4-FFF2-40B4-BE49-F238E27FC236}">
                <a16:creationId xmlns:a16="http://schemas.microsoft.com/office/drawing/2014/main" id="{0B49D249-2444-4447-DE6B-B3B9EEEA8D9E}"/>
              </a:ext>
            </a:extLst>
          </p:cNvPr>
          <p:cNvSpPr txBox="1"/>
          <p:nvPr/>
        </p:nvSpPr>
        <p:spPr>
          <a:xfrm>
            <a:off x="9855815" y="5504619"/>
            <a:ext cx="803286"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t>2</a:t>
            </a:r>
            <a:r>
              <a:rPr lang="da-DK" sz="2400" dirty="0">
                <a:sym typeface="Symbol"/>
              </a:rPr>
              <a:t>NT</a:t>
            </a:r>
            <a:endParaRPr lang="da-DK" sz="2400" dirty="0"/>
          </a:p>
        </p:txBody>
      </p:sp>
      <p:sp>
        <p:nvSpPr>
          <p:cNvPr id="27" name="Tekstfelt 26">
            <a:extLst>
              <a:ext uri="{FF2B5EF4-FFF2-40B4-BE49-F238E27FC236}">
                <a16:creationId xmlns:a16="http://schemas.microsoft.com/office/drawing/2014/main" id="{43112E88-12DD-D788-76DB-AE1F35FFBE09}"/>
              </a:ext>
            </a:extLst>
          </p:cNvPr>
          <p:cNvSpPr txBox="1"/>
          <p:nvPr/>
        </p:nvSpPr>
        <p:spPr>
          <a:xfrm>
            <a:off x="9849321" y="477575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9" name="Tekstfelt 28">
            <a:extLst>
              <a:ext uri="{FF2B5EF4-FFF2-40B4-BE49-F238E27FC236}">
                <a16:creationId xmlns:a16="http://schemas.microsoft.com/office/drawing/2014/main" id="{B4FD132F-5C58-B1E7-675B-63EE98983C39}"/>
              </a:ext>
            </a:extLst>
          </p:cNvPr>
          <p:cNvSpPr txBox="1"/>
          <p:nvPr/>
        </p:nvSpPr>
        <p:spPr>
          <a:xfrm>
            <a:off x="9849322" y="3492898"/>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9" name="Tekstfelt 8">
            <a:extLst>
              <a:ext uri="{FF2B5EF4-FFF2-40B4-BE49-F238E27FC236}">
                <a16:creationId xmlns:a16="http://schemas.microsoft.com/office/drawing/2014/main" id="{C59C0D6B-9820-ECFE-F511-A5A3F26589A5}"/>
              </a:ext>
            </a:extLst>
          </p:cNvPr>
          <p:cNvSpPr txBox="1"/>
          <p:nvPr/>
        </p:nvSpPr>
        <p:spPr>
          <a:xfrm>
            <a:off x="9849320" y="282735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33487242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ppt_x"/>
                                          </p:val>
                                        </p:tav>
                                        <p:tav tm="100000">
                                          <p:val>
                                            <p:strVal val="#ppt_x"/>
                                          </p:val>
                                        </p:tav>
                                      </p:tavLst>
                                    </p:anim>
                                    <p:anim calcmode="lin" valueType="num">
                                      <p:cBhvr additive="base">
                                        <p:cTn id="8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additive="base">
                                        <p:cTn id="95" dur="500" fill="hold"/>
                                        <p:tgtEl>
                                          <p:spTgt spid="9"/>
                                        </p:tgtEl>
                                        <p:attrNameLst>
                                          <p:attrName>ppt_x</p:attrName>
                                        </p:attrNameLst>
                                      </p:cBhvr>
                                      <p:tavLst>
                                        <p:tav tm="0">
                                          <p:val>
                                            <p:strVal val="#ppt_x"/>
                                          </p:val>
                                        </p:tav>
                                        <p:tav tm="100000">
                                          <p:val>
                                            <p:strVal val="#ppt_x"/>
                                          </p:val>
                                        </p:tav>
                                      </p:tavLst>
                                    </p:anim>
                                    <p:anim calcmode="lin" valueType="num">
                                      <p:cBhvr additive="base">
                                        <p:cTn id="9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27"/>
                                        </p:tgtEl>
                                        <p:attrNameLst>
                                          <p:attrName>style.visibility</p:attrName>
                                        </p:attrNameLst>
                                      </p:cBhvr>
                                      <p:to>
                                        <p:strVal val="visible"/>
                                      </p:to>
                                    </p:set>
                                    <p:anim calcmode="lin" valueType="num">
                                      <p:cBhvr additive="base">
                                        <p:cTn id="111" dur="500" fill="hold"/>
                                        <p:tgtEl>
                                          <p:spTgt spid="27"/>
                                        </p:tgtEl>
                                        <p:attrNameLst>
                                          <p:attrName>ppt_x</p:attrName>
                                        </p:attrNameLst>
                                      </p:cBhvr>
                                      <p:tavLst>
                                        <p:tav tm="0">
                                          <p:val>
                                            <p:strVal val="#ppt_x"/>
                                          </p:val>
                                        </p:tav>
                                        <p:tav tm="100000">
                                          <p:val>
                                            <p:strVal val="#ppt_x"/>
                                          </p:val>
                                        </p:tav>
                                      </p:tavLst>
                                    </p:anim>
                                    <p:anim calcmode="lin" valueType="num">
                                      <p:cBhvr additive="base">
                                        <p:cTn id="11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3" grpId="0" animBg="1"/>
      <p:bldP spid="4" grpId="0" animBg="1"/>
      <p:bldP spid="5" grpId="0" animBg="1"/>
      <p:bldP spid="7" grpId="0" animBg="1"/>
      <p:bldP spid="8" grpId="0" animBg="1"/>
      <p:bldP spid="10" grpId="0" animBg="1"/>
      <p:bldP spid="16" grpId="0" animBg="1"/>
      <p:bldP spid="17" grpId="0" animBg="1"/>
      <p:bldP spid="18" grpId="0" animBg="1"/>
      <p:bldP spid="19" grpId="0" animBg="1"/>
      <p:bldP spid="20" grpId="0" animBg="1"/>
      <p:bldP spid="21" grpId="0" animBg="1"/>
      <p:bldP spid="23" grpId="0" animBg="1"/>
      <p:bldP spid="24" grpId="0" animBg="1"/>
      <p:bldP spid="25" grpId="0" animBg="1"/>
      <p:bldP spid="27" grpId="0" animBg="1"/>
      <p:bldP spid="29"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87103-F6C7-3C57-B9BC-E11D4A3A5BF9}"/>
              </a:ext>
            </a:extLst>
          </p:cNvPr>
          <p:cNvSpPr>
            <a:spLocks noGrp="1"/>
          </p:cNvSpPr>
          <p:nvPr>
            <p:ph type="title"/>
          </p:nvPr>
        </p:nvSpPr>
        <p:spPr/>
        <p:txBody>
          <a:bodyPr/>
          <a:lstStyle/>
          <a:p>
            <a:r>
              <a:rPr lang="da-DK" b="1" dirty="0"/>
              <a:t>Halve tabere</a:t>
            </a:r>
          </a:p>
        </p:txBody>
      </p:sp>
      <p:sp>
        <p:nvSpPr>
          <p:cNvPr id="3" name="Pladsholder til indhold 2">
            <a:extLst>
              <a:ext uri="{FF2B5EF4-FFF2-40B4-BE49-F238E27FC236}">
                <a16:creationId xmlns:a16="http://schemas.microsoft.com/office/drawing/2014/main" id="{DA6017E6-F8CF-9029-3768-2568DF9E3273}"/>
              </a:ext>
            </a:extLst>
          </p:cNvPr>
          <p:cNvSpPr>
            <a:spLocks noGrp="1"/>
          </p:cNvSpPr>
          <p:nvPr>
            <p:ph idx="1"/>
          </p:nvPr>
        </p:nvSpPr>
        <p:spPr/>
        <p:txBody>
          <a:bodyPr>
            <a:normAutofit/>
          </a:bodyPr>
          <a:lstStyle/>
          <a:p>
            <a:r>
              <a:rPr lang="da-DK" sz="3200" dirty="0">
                <a:ea typeface="Apple Symbols" panose="02000000000000000000" pitchFamily="2" charset="-79"/>
                <a:cs typeface="Apple Symbols" panose="02000000000000000000" pitchFamily="2" charset="-79"/>
              </a:rPr>
              <a:t>Vi tæller også halve tabere</a:t>
            </a:r>
          </a:p>
          <a:p>
            <a:endParaRPr lang="da-DK" sz="3200" dirty="0">
              <a:ea typeface="Apple Symbols" panose="02000000000000000000" pitchFamily="2" charset="-79"/>
              <a:cs typeface="Apple Symbols" panose="02000000000000000000" pitchFamily="2" charset="-79"/>
            </a:endParaRPr>
          </a:p>
          <a:p>
            <a:pPr marL="457200" lvl="1" indent="0">
              <a:buNone/>
            </a:pPr>
            <a:r>
              <a:rPr lang="da-DK" sz="3200" dirty="0">
                <a:ea typeface="Apple Symbols" panose="02000000000000000000" pitchFamily="2" charset="-79"/>
                <a:cs typeface="Apple Symbols" panose="02000000000000000000" pitchFamily="2" charset="-79"/>
              </a:rPr>
              <a:t>♠︎K64 =</a:t>
            </a:r>
          </a:p>
          <a:p>
            <a:pPr marL="457200" lvl="1" indent="0">
              <a:buNone/>
            </a:pPr>
            <a:endParaRPr lang="da-DK" sz="3200" dirty="0">
              <a:ea typeface="Apple Symbols" panose="02000000000000000000" pitchFamily="2" charset="-79"/>
              <a:cs typeface="Apple Symbols" panose="02000000000000000000" pitchFamily="2" charset="-79"/>
            </a:endParaRPr>
          </a:p>
          <a:p>
            <a:pPr marL="457200" lvl="1" indent="0">
              <a:buNone/>
            </a:pPr>
            <a:r>
              <a:rPr lang="da-DK" sz="3200" dirty="0">
                <a:solidFill>
                  <a:srgbClr val="FF0000"/>
                </a:solidFill>
                <a:ea typeface="Apple Symbols" panose="02000000000000000000" pitchFamily="2" charset="-79"/>
                <a:cs typeface="Apple Symbols" panose="02000000000000000000" pitchFamily="2" charset="-79"/>
              </a:rPr>
              <a:t>♥︎</a:t>
            </a:r>
            <a:r>
              <a:rPr lang="da-DK" sz="3200" dirty="0">
                <a:ea typeface="Apple Symbols" panose="02000000000000000000" pitchFamily="2" charset="-79"/>
                <a:cs typeface="Apple Symbols" panose="02000000000000000000" pitchFamily="2" charset="-79"/>
              </a:rPr>
              <a:t>D82 = </a:t>
            </a:r>
          </a:p>
          <a:p>
            <a:pPr marL="457200" lvl="1" indent="0">
              <a:buNone/>
            </a:pPr>
            <a:endParaRPr lang="da-DK" sz="3200" dirty="0">
              <a:ea typeface="Apple Symbols" panose="02000000000000000000" pitchFamily="2" charset="-79"/>
              <a:cs typeface="Apple Symbols" panose="02000000000000000000" pitchFamily="2" charset="-79"/>
            </a:endParaRPr>
          </a:p>
          <a:p>
            <a:pPr lvl="1"/>
            <a:endParaRPr lang="da-DK" sz="3200" dirty="0">
              <a:ea typeface="Apple Symbols" panose="02000000000000000000" pitchFamily="2" charset="-79"/>
              <a:cs typeface="Apple Symbols" panose="02000000000000000000" pitchFamily="2" charset="-79"/>
            </a:endParaRPr>
          </a:p>
          <a:p>
            <a:pPr marL="457200" lvl="1" indent="0">
              <a:buNone/>
            </a:pPr>
            <a:endParaRPr lang="da-DK" sz="2000" dirty="0">
              <a:ea typeface="Apple Symbols" panose="02000000000000000000" pitchFamily="2" charset="-79"/>
              <a:cs typeface="Apple Symbols" panose="02000000000000000000" pitchFamily="2" charset="-79"/>
            </a:endParaRPr>
          </a:p>
          <a:p>
            <a:endParaRPr lang="da-DK" dirty="0"/>
          </a:p>
        </p:txBody>
      </p:sp>
      <p:sp>
        <p:nvSpPr>
          <p:cNvPr id="4" name="Tekstfelt 3">
            <a:extLst>
              <a:ext uri="{FF2B5EF4-FFF2-40B4-BE49-F238E27FC236}">
                <a16:creationId xmlns:a16="http://schemas.microsoft.com/office/drawing/2014/main" id="{1BF481AD-BE0C-B11F-9437-64E9F7E9DE64}"/>
              </a:ext>
            </a:extLst>
          </p:cNvPr>
          <p:cNvSpPr txBox="1"/>
          <p:nvPr/>
        </p:nvSpPr>
        <p:spPr>
          <a:xfrm>
            <a:off x="8017564" y="3710259"/>
            <a:ext cx="3670853" cy="1569660"/>
          </a:xfrm>
          <a:prstGeom prst="rect">
            <a:avLst/>
          </a:prstGeom>
          <a:noFill/>
        </p:spPr>
        <p:txBody>
          <a:bodyPr wrap="square" rtlCol="0">
            <a:spAutoFit/>
          </a:bodyPr>
          <a:lstStyle/>
          <a:p>
            <a:r>
              <a:rPr lang="da-DK" sz="3200" b="1" dirty="0"/>
              <a:t>Hvorfor tæller vi en ekstra halv taber her ?</a:t>
            </a:r>
            <a:endParaRPr lang="da-DK" dirty="0"/>
          </a:p>
        </p:txBody>
      </p:sp>
      <p:sp>
        <p:nvSpPr>
          <p:cNvPr id="5" name="Tekstfelt 4">
            <a:extLst>
              <a:ext uri="{FF2B5EF4-FFF2-40B4-BE49-F238E27FC236}">
                <a16:creationId xmlns:a16="http://schemas.microsoft.com/office/drawing/2014/main" id="{301CB1FA-FC99-5753-4A7B-C80186684D1A}"/>
              </a:ext>
            </a:extLst>
          </p:cNvPr>
          <p:cNvSpPr txBox="1"/>
          <p:nvPr/>
        </p:nvSpPr>
        <p:spPr>
          <a:xfrm>
            <a:off x="3501089" y="3417871"/>
            <a:ext cx="1849449" cy="584775"/>
          </a:xfrm>
          <a:prstGeom prst="rect">
            <a:avLst/>
          </a:prstGeom>
          <a:noFill/>
        </p:spPr>
        <p:txBody>
          <a:bodyPr wrap="square" rtlCol="0">
            <a:spAutoFit/>
          </a:bodyPr>
          <a:lstStyle/>
          <a:p>
            <a:r>
              <a:rPr lang="da-DK" sz="3200" dirty="0"/>
              <a:t>2 tabere</a:t>
            </a:r>
          </a:p>
        </p:txBody>
      </p:sp>
      <p:sp>
        <p:nvSpPr>
          <p:cNvPr id="6" name="Tekstfelt 5">
            <a:extLst>
              <a:ext uri="{FF2B5EF4-FFF2-40B4-BE49-F238E27FC236}">
                <a16:creationId xmlns:a16="http://schemas.microsoft.com/office/drawing/2014/main" id="{C3E49A58-FC9C-AD3E-BA73-1EB446D3901C}"/>
              </a:ext>
            </a:extLst>
          </p:cNvPr>
          <p:cNvSpPr txBox="1"/>
          <p:nvPr/>
        </p:nvSpPr>
        <p:spPr>
          <a:xfrm>
            <a:off x="3501089" y="4695144"/>
            <a:ext cx="2081362" cy="584775"/>
          </a:xfrm>
          <a:prstGeom prst="rect">
            <a:avLst/>
          </a:prstGeom>
          <a:noFill/>
        </p:spPr>
        <p:txBody>
          <a:bodyPr wrap="square" rtlCol="0">
            <a:spAutoFit/>
          </a:bodyPr>
          <a:lstStyle/>
          <a:p>
            <a:r>
              <a:rPr lang="da-DK" sz="3200" dirty="0"/>
              <a:t>2,5 tabere</a:t>
            </a:r>
          </a:p>
        </p:txBody>
      </p:sp>
    </p:spTree>
    <p:extLst>
      <p:ext uri="{BB962C8B-B14F-4D97-AF65-F5344CB8AC3E}">
        <p14:creationId xmlns:p14="http://schemas.microsoft.com/office/powerpoint/2010/main" val="25625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120B2-8018-65EA-914F-9FEC0D7F4B49}"/>
              </a:ext>
            </a:extLst>
          </p:cNvPr>
          <p:cNvSpPr>
            <a:spLocks noGrp="1"/>
          </p:cNvSpPr>
          <p:nvPr>
            <p:ph type="title"/>
          </p:nvPr>
        </p:nvSpPr>
        <p:spPr/>
        <p:txBody>
          <a:bodyPr/>
          <a:lstStyle/>
          <a:p>
            <a:r>
              <a:rPr lang="da-DK" b="1" dirty="0"/>
              <a:t>Spørgsmål til genåbningsdoblingen?</a:t>
            </a:r>
          </a:p>
        </p:txBody>
      </p:sp>
      <p:sp>
        <p:nvSpPr>
          <p:cNvPr id="3" name="Pladsholder til indhold 2">
            <a:extLst>
              <a:ext uri="{FF2B5EF4-FFF2-40B4-BE49-F238E27FC236}">
                <a16:creationId xmlns:a16="http://schemas.microsoft.com/office/drawing/2014/main" id="{5E0E7CEB-1493-ABE2-1B34-1B916C5E432E}"/>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74366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Strafdoblingen</a:t>
            </a:r>
          </a:p>
        </p:txBody>
      </p:sp>
      <p:sp>
        <p:nvSpPr>
          <p:cNvPr id="11" name="Pladsholder til indhold 10"/>
          <p:cNvSpPr>
            <a:spLocks noGrp="1"/>
          </p:cNvSpPr>
          <p:nvPr>
            <p:ph idx="1"/>
          </p:nvPr>
        </p:nvSpPr>
        <p:spPr>
          <a:xfrm>
            <a:off x="1451579" y="2015731"/>
            <a:ext cx="9603275" cy="4037749"/>
          </a:xfrm>
        </p:spPr>
        <p:txBody>
          <a:bodyPr>
            <a:normAutofit lnSpcReduction="10000"/>
          </a:bodyPr>
          <a:lstStyle/>
          <a:p>
            <a:pPr marL="88900" indent="0">
              <a:buNone/>
            </a:pPr>
            <a:r>
              <a:rPr lang="da-DK" sz="2400" b="1" dirty="0"/>
              <a:t>Den rene strafdobling er sjælden </a:t>
            </a:r>
          </a:p>
          <a:p>
            <a:pPr marL="88900" indent="0">
              <a:buNone/>
            </a:pPr>
            <a:r>
              <a:rPr lang="da-DK" sz="2400" b="1" dirty="0"/>
              <a:t>De fleste doblinger der ender som strafdoblinger starter som en styrkedobling eller med en kravpas  </a:t>
            </a:r>
          </a:p>
          <a:p>
            <a:pPr marL="88900" indent="0">
              <a:buNone/>
            </a:pPr>
            <a:r>
              <a:rPr lang="da-DK" sz="2400" b="1" dirty="0"/>
              <a:t>En dobling er strafbetonet når:</a:t>
            </a:r>
          </a:p>
          <a:p>
            <a:pPr marL="719773" lvl="1" indent="-265113"/>
            <a:r>
              <a:rPr lang="da-DK" sz="2400" b="1" dirty="0"/>
              <a:t>Makker har meldt andet end pas og vi ikke har fit</a:t>
            </a:r>
          </a:p>
          <a:p>
            <a:pPr marL="719773" lvl="1" indent="-265113"/>
            <a:r>
              <a:rPr lang="da-DK" sz="2400" b="1" dirty="0"/>
              <a:t>En udgang dobles </a:t>
            </a:r>
          </a:p>
          <a:p>
            <a:pPr marL="719773" lvl="1" indent="-265113"/>
            <a:r>
              <a:rPr lang="da-DK" sz="2400" b="1" dirty="0"/>
              <a:t>Der kun er </a:t>
            </a:r>
            <a:r>
              <a:rPr lang="da-DK" sz="2400" b="1" dirty="0" err="1"/>
              <a:t>een</a:t>
            </a:r>
            <a:r>
              <a:rPr lang="da-DK" sz="2400" b="1" dirty="0"/>
              <a:t> farve tilbage at melde når makker dobler</a:t>
            </a:r>
          </a:p>
          <a:p>
            <a:pPr marL="719773" lvl="1" indent="-265113"/>
            <a:r>
              <a:rPr lang="da-DK" sz="2400" b="1" dirty="0"/>
              <a:t>Når makker har afgivet en begrænset melding </a:t>
            </a:r>
          </a:p>
          <a:p>
            <a:pPr marL="88900" indent="0">
              <a:buNone/>
            </a:pPr>
            <a:endParaRPr lang="da-DK" dirty="0"/>
          </a:p>
          <a:p>
            <a:pPr marL="354013" indent="-265113"/>
            <a:endParaRPr lang="da-DK" dirty="0"/>
          </a:p>
          <a:p>
            <a:pPr marL="354013" indent="-265113"/>
            <a:endParaRPr lang="da-DK" dirty="0"/>
          </a:p>
          <a:p>
            <a:pPr marL="354013" indent="-265113"/>
            <a:endParaRPr lang="da-DK" dirty="0"/>
          </a:p>
          <a:p>
            <a:pPr marL="88900" indent="0">
              <a:buNone/>
            </a:pPr>
            <a:endParaRPr lang="da-DK" dirty="0"/>
          </a:p>
          <a:p>
            <a:pPr>
              <a:buNone/>
            </a:pPr>
            <a:endParaRPr lang="da-DK" dirty="0"/>
          </a:p>
        </p:txBody>
      </p:sp>
    </p:spTree>
    <p:extLst>
      <p:ext uri="{BB962C8B-B14F-4D97-AF65-F5344CB8AC3E}">
        <p14:creationId xmlns:p14="http://schemas.microsoft.com/office/powerpoint/2010/main" val="19468636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Strafdoblingen</a:t>
            </a:r>
            <a:br>
              <a:rPr lang="da-DK" dirty="0"/>
            </a:br>
            <a:r>
              <a:rPr lang="da-DK" sz="2000" dirty="0"/>
              <a:t>Makker har meldt andet end pas og vi har ikke fit</a:t>
            </a:r>
          </a:p>
        </p:txBody>
      </p:sp>
      <p:sp>
        <p:nvSpPr>
          <p:cNvPr id="3" name="Pladsholder til indhold 5">
            <a:extLst>
              <a:ext uri="{FF2B5EF4-FFF2-40B4-BE49-F238E27FC236}">
                <a16:creationId xmlns:a16="http://schemas.microsoft.com/office/drawing/2014/main" id="{D5522749-25EB-5593-7FAC-257D2F5BCAC9}"/>
              </a:ext>
            </a:extLst>
          </p:cNvPr>
          <p:cNvSpPr txBox="1">
            <a:spLocks/>
          </p:cNvSpPr>
          <p:nvPr/>
        </p:nvSpPr>
        <p:spPr>
          <a:xfrm>
            <a:off x="1451579" y="2083739"/>
            <a:ext cx="8947899" cy="3530296"/>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r>
              <a:rPr lang="da-DK" dirty="0"/>
              <a:t>	</a:t>
            </a:r>
            <a:endParaRPr lang="da-DK" sz="1100" dirty="0"/>
          </a:p>
          <a:p>
            <a:pPr marL="0" indent="0">
              <a:buNone/>
              <a:tabLst>
                <a:tab pos="722313" algn="l"/>
                <a:tab pos="1608138" algn="l"/>
                <a:tab pos="2419350" algn="l"/>
              </a:tabLst>
            </a:pPr>
            <a:endParaRPr lang="da-DK" dirty="0"/>
          </a:p>
        </p:txBody>
      </p:sp>
      <p:sp>
        <p:nvSpPr>
          <p:cNvPr id="4" name="Tekstfelt 3">
            <a:extLst>
              <a:ext uri="{FF2B5EF4-FFF2-40B4-BE49-F238E27FC236}">
                <a16:creationId xmlns:a16="http://schemas.microsoft.com/office/drawing/2014/main" id="{6317E9EA-6956-B250-591A-1AC3C7BF30C0}"/>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75C3227F-3EAB-28F0-E483-87DD82CDC160}"/>
              </a:ext>
            </a:extLst>
          </p:cNvPr>
          <p:cNvSpPr txBox="1"/>
          <p:nvPr/>
        </p:nvSpPr>
        <p:spPr>
          <a:xfrm>
            <a:off x="3674215" y="256456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6" name="Tekstfelt 5">
            <a:extLst>
              <a:ext uri="{FF2B5EF4-FFF2-40B4-BE49-F238E27FC236}">
                <a16:creationId xmlns:a16="http://schemas.microsoft.com/office/drawing/2014/main" id="{F1ECD4B5-4417-9977-65C7-6009F21C5ED4}"/>
              </a:ext>
            </a:extLst>
          </p:cNvPr>
          <p:cNvSpPr txBox="1"/>
          <p:nvPr/>
        </p:nvSpPr>
        <p:spPr>
          <a:xfrm>
            <a:off x="4665262" y="255512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2D7D8DA9-BC79-00BD-ACDD-EE17B164EAF2}"/>
              </a:ext>
            </a:extLst>
          </p:cNvPr>
          <p:cNvSpPr txBox="1"/>
          <p:nvPr/>
        </p:nvSpPr>
        <p:spPr>
          <a:xfrm>
            <a:off x="2588737" y="256369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C000"/>
                </a:solidFill>
                <a:ea typeface="Apple Symbols" panose="02000000000000000000" pitchFamily="2" charset="-79"/>
                <a:cs typeface="Apple Symbols" panose="02000000000000000000" pitchFamily="2" charset="-79"/>
              </a:rPr>
              <a:t>♦︎</a:t>
            </a:r>
          </a:p>
        </p:txBody>
      </p:sp>
      <p:sp>
        <p:nvSpPr>
          <p:cNvPr id="10" name="Tekstfelt 9">
            <a:extLst>
              <a:ext uri="{FF2B5EF4-FFF2-40B4-BE49-F238E27FC236}">
                <a16:creationId xmlns:a16="http://schemas.microsoft.com/office/drawing/2014/main" id="{8F32276F-CAA0-B2B0-833C-11A107741161}"/>
              </a:ext>
            </a:extLst>
          </p:cNvPr>
          <p:cNvSpPr txBox="1"/>
          <p:nvPr/>
        </p:nvSpPr>
        <p:spPr>
          <a:xfrm>
            <a:off x="5925528" y="3798180"/>
            <a:ext cx="5304657"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400" b="1" dirty="0"/>
              <a:t>Hvad viser ØSTS anden dobling?</a:t>
            </a:r>
          </a:p>
        </p:txBody>
      </p:sp>
      <p:sp>
        <p:nvSpPr>
          <p:cNvPr id="14" name="Tekstfelt 13">
            <a:extLst>
              <a:ext uri="{FF2B5EF4-FFF2-40B4-BE49-F238E27FC236}">
                <a16:creationId xmlns:a16="http://schemas.microsoft.com/office/drawing/2014/main" id="{87716C0C-5F1F-1511-296A-2224F85ED2DA}"/>
              </a:ext>
            </a:extLst>
          </p:cNvPr>
          <p:cNvSpPr txBox="1"/>
          <p:nvPr/>
        </p:nvSpPr>
        <p:spPr>
          <a:xfrm>
            <a:off x="1468582" y="320586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6" name="Tekstfelt 15">
            <a:extLst>
              <a:ext uri="{FF2B5EF4-FFF2-40B4-BE49-F238E27FC236}">
                <a16:creationId xmlns:a16="http://schemas.microsoft.com/office/drawing/2014/main" id="{0FF2E7DC-77FC-ECC6-52EB-A171C337C845}"/>
              </a:ext>
            </a:extLst>
          </p:cNvPr>
          <p:cNvSpPr txBox="1"/>
          <p:nvPr/>
        </p:nvSpPr>
        <p:spPr>
          <a:xfrm>
            <a:off x="2588736" y="319047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
        <p:nvSpPr>
          <p:cNvPr id="24" name="Tekstfelt 23">
            <a:extLst>
              <a:ext uri="{FF2B5EF4-FFF2-40B4-BE49-F238E27FC236}">
                <a16:creationId xmlns:a16="http://schemas.microsoft.com/office/drawing/2014/main" id="{9C2205CF-5149-CB2C-7D01-6FF26611A334}"/>
              </a:ext>
            </a:extLst>
          </p:cNvPr>
          <p:cNvSpPr txBox="1"/>
          <p:nvPr/>
        </p:nvSpPr>
        <p:spPr>
          <a:xfrm>
            <a:off x="3664087" y="319047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2" name="Tekstfelt 11">
            <a:extLst>
              <a:ext uri="{FF2B5EF4-FFF2-40B4-BE49-F238E27FC236}">
                <a16:creationId xmlns:a16="http://schemas.microsoft.com/office/drawing/2014/main" id="{ADDC8092-21C1-A017-FC95-76D737351128}"/>
              </a:ext>
            </a:extLst>
          </p:cNvPr>
          <p:cNvSpPr txBox="1"/>
          <p:nvPr/>
        </p:nvSpPr>
        <p:spPr>
          <a:xfrm>
            <a:off x="754026" y="5221469"/>
            <a:ext cx="707775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indent="0">
              <a:buNone/>
              <a:tabLst>
                <a:tab pos="722313" algn="l"/>
                <a:tab pos="1608138" algn="l"/>
                <a:tab pos="2419350" algn="l"/>
              </a:tabLst>
            </a:pPr>
            <a:r>
              <a:rPr lang="da-DK" sz="2800" b="1" dirty="0">
                <a:sym typeface="Symbol"/>
              </a:rPr>
              <a:t>VEST K9 </a:t>
            </a:r>
            <a:r>
              <a:rPr lang="da-DK" sz="2800" b="1" dirty="0">
                <a:solidFill>
                  <a:srgbClr val="FF0000"/>
                </a:solidFill>
                <a:sym typeface="Symbol"/>
              </a:rPr>
              <a:t></a:t>
            </a:r>
            <a:r>
              <a:rPr lang="da-DK" sz="2800" b="1" dirty="0">
                <a:sym typeface="Symbol"/>
              </a:rPr>
              <a:t>D106 </a:t>
            </a:r>
            <a:r>
              <a:rPr lang="da-DK" sz="2800" b="1" dirty="0">
                <a:solidFill>
                  <a:srgbClr val="FFC000"/>
                </a:solidFill>
                <a:sym typeface="Symbol"/>
              </a:rPr>
              <a:t></a:t>
            </a:r>
            <a:r>
              <a:rPr lang="da-DK" sz="2800" b="1" dirty="0">
                <a:sym typeface="Symbol"/>
              </a:rPr>
              <a:t>87 </a:t>
            </a:r>
            <a:r>
              <a:rPr lang="da-DK" sz="2800" b="1" dirty="0">
                <a:solidFill>
                  <a:srgbClr val="00B050"/>
                </a:solidFill>
                <a:sym typeface="Symbol"/>
              </a:rPr>
              <a:t></a:t>
            </a:r>
            <a:r>
              <a:rPr lang="da-DK" sz="2800" b="1" dirty="0">
                <a:sym typeface="Symbol"/>
              </a:rPr>
              <a:t>EK9873</a:t>
            </a:r>
          </a:p>
        </p:txBody>
      </p:sp>
      <p:sp>
        <p:nvSpPr>
          <p:cNvPr id="13" name="Tekstfelt 12">
            <a:extLst>
              <a:ext uri="{FF2B5EF4-FFF2-40B4-BE49-F238E27FC236}">
                <a16:creationId xmlns:a16="http://schemas.microsoft.com/office/drawing/2014/main" id="{8AE16342-C8D6-375B-DD9D-C05D67F4F24D}"/>
              </a:ext>
            </a:extLst>
          </p:cNvPr>
          <p:cNvSpPr txBox="1"/>
          <p:nvPr/>
        </p:nvSpPr>
        <p:spPr>
          <a:xfrm>
            <a:off x="4665261" y="319816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89022953-446D-C7AB-7395-E4CF59746498}"/>
              </a:ext>
            </a:extLst>
          </p:cNvPr>
          <p:cNvSpPr txBox="1"/>
          <p:nvPr/>
        </p:nvSpPr>
        <p:spPr>
          <a:xfrm>
            <a:off x="1468582" y="38043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E9AC23F5-1914-C54C-F5E0-35B4EF3D2014}"/>
              </a:ext>
            </a:extLst>
          </p:cNvPr>
          <p:cNvSpPr txBox="1"/>
          <p:nvPr/>
        </p:nvSpPr>
        <p:spPr>
          <a:xfrm>
            <a:off x="1463145" y="379818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25229828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4" grpId="0" animBg="1"/>
      <p:bldP spid="16" grpId="0" animBg="1"/>
      <p:bldP spid="24" grpId="0" animBg="1"/>
      <p:bldP spid="12" grpId="0" animBg="1"/>
      <p:bldP spid="13" grpId="0" animBg="1"/>
      <p:bldP spid="17" grpId="0" animBg="1"/>
      <p:bldP spid="1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Strafdoblingen</a:t>
            </a:r>
            <a:br>
              <a:rPr lang="da-DK" dirty="0"/>
            </a:br>
            <a:r>
              <a:rPr lang="da-DK" sz="2000" dirty="0"/>
              <a:t>Makker har meldt andet end pas og vi har ikke fit</a:t>
            </a:r>
          </a:p>
        </p:txBody>
      </p:sp>
      <p:sp>
        <p:nvSpPr>
          <p:cNvPr id="3" name="Pladsholder til indhold 5">
            <a:extLst>
              <a:ext uri="{FF2B5EF4-FFF2-40B4-BE49-F238E27FC236}">
                <a16:creationId xmlns:a16="http://schemas.microsoft.com/office/drawing/2014/main" id="{D5522749-25EB-5593-7FAC-257D2F5BCAC9}"/>
              </a:ext>
            </a:extLst>
          </p:cNvPr>
          <p:cNvSpPr txBox="1">
            <a:spLocks/>
          </p:cNvSpPr>
          <p:nvPr/>
        </p:nvSpPr>
        <p:spPr>
          <a:xfrm>
            <a:off x="1451579" y="2083739"/>
            <a:ext cx="8947899" cy="3530296"/>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r>
              <a:rPr lang="da-DK" dirty="0"/>
              <a:t>	</a:t>
            </a:r>
            <a:endParaRPr lang="da-DK" sz="1100" dirty="0"/>
          </a:p>
          <a:p>
            <a:pPr marL="0" indent="0">
              <a:buNone/>
              <a:tabLst>
                <a:tab pos="722313" algn="l"/>
                <a:tab pos="1608138" algn="l"/>
                <a:tab pos="2419350" algn="l"/>
              </a:tabLst>
            </a:pPr>
            <a:endParaRPr lang="da-DK" dirty="0"/>
          </a:p>
        </p:txBody>
      </p:sp>
      <p:sp>
        <p:nvSpPr>
          <p:cNvPr id="4" name="Tekstfelt 3">
            <a:extLst>
              <a:ext uri="{FF2B5EF4-FFF2-40B4-BE49-F238E27FC236}">
                <a16:creationId xmlns:a16="http://schemas.microsoft.com/office/drawing/2014/main" id="{6317E9EA-6956-B250-591A-1AC3C7BF30C0}"/>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8F32276F-CAA0-B2B0-833C-11A107741161}"/>
              </a:ext>
            </a:extLst>
          </p:cNvPr>
          <p:cNvSpPr txBox="1"/>
          <p:nvPr/>
        </p:nvSpPr>
        <p:spPr>
          <a:xfrm>
            <a:off x="6649850" y="3198167"/>
            <a:ext cx="4437433"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400" b="1" dirty="0"/>
              <a:t>Hvad betyder den 4. dobling? </a:t>
            </a:r>
          </a:p>
        </p:txBody>
      </p:sp>
      <p:sp>
        <p:nvSpPr>
          <p:cNvPr id="8" name="Tekstfelt 7">
            <a:extLst>
              <a:ext uri="{FF2B5EF4-FFF2-40B4-BE49-F238E27FC236}">
                <a16:creationId xmlns:a16="http://schemas.microsoft.com/office/drawing/2014/main" id="{8D673372-D9B7-D290-F463-D4FEAD02C659}"/>
              </a:ext>
            </a:extLst>
          </p:cNvPr>
          <p:cNvSpPr txBox="1"/>
          <p:nvPr/>
        </p:nvSpPr>
        <p:spPr>
          <a:xfrm>
            <a:off x="3700532" y="25507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D3650E30-1153-8D51-1E56-F5F0259FE417}"/>
              </a:ext>
            </a:extLst>
          </p:cNvPr>
          <p:cNvSpPr txBox="1"/>
          <p:nvPr/>
        </p:nvSpPr>
        <p:spPr>
          <a:xfrm>
            <a:off x="1468581" y="320161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3839547E-A967-11CB-D867-71845EBCD080}"/>
              </a:ext>
            </a:extLst>
          </p:cNvPr>
          <p:cNvSpPr txBox="1"/>
          <p:nvPr/>
        </p:nvSpPr>
        <p:spPr>
          <a:xfrm>
            <a:off x="4791031" y="31980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8A61BB2E-FEFD-0503-C7DA-509F2C9EF022}"/>
              </a:ext>
            </a:extLst>
          </p:cNvPr>
          <p:cNvSpPr txBox="1"/>
          <p:nvPr/>
        </p:nvSpPr>
        <p:spPr>
          <a:xfrm>
            <a:off x="4796672" y="319650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5" name="Tekstfelt 14">
            <a:extLst>
              <a:ext uri="{FF2B5EF4-FFF2-40B4-BE49-F238E27FC236}">
                <a16:creationId xmlns:a16="http://schemas.microsoft.com/office/drawing/2014/main" id="{A3511855-EEBF-B41E-1F75-8B64BF15C53E}"/>
              </a:ext>
            </a:extLst>
          </p:cNvPr>
          <p:cNvSpPr txBox="1"/>
          <p:nvPr/>
        </p:nvSpPr>
        <p:spPr>
          <a:xfrm>
            <a:off x="6344098" y="2506517"/>
            <a:ext cx="531731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buNone/>
              <a:tabLst>
                <a:tab pos="722313" algn="l"/>
                <a:tab pos="1608138" algn="l"/>
                <a:tab pos="2419350" algn="l"/>
              </a:tabLst>
            </a:pPr>
            <a:r>
              <a:rPr lang="da-DK" sz="2400" b="1" dirty="0">
                <a:sym typeface="Symbol"/>
              </a:rPr>
              <a:t>Syd B108 </a:t>
            </a:r>
            <a:r>
              <a:rPr lang="da-DK" sz="2400" b="1" dirty="0">
                <a:solidFill>
                  <a:srgbClr val="FF0000"/>
                </a:solidFill>
                <a:sym typeface="Symbol"/>
              </a:rPr>
              <a:t></a:t>
            </a:r>
            <a:r>
              <a:rPr lang="da-DK" sz="2400" b="1" dirty="0">
                <a:sym typeface="Symbol"/>
              </a:rPr>
              <a:t>K83 </a:t>
            </a:r>
            <a:r>
              <a:rPr lang="da-DK" sz="2400" b="1" dirty="0">
                <a:solidFill>
                  <a:srgbClr val="FFC000"/>
                </a:solidFill>
                <a:sym typeface="Symbol"/>
              </a:rPr>
              <a:t></a:t>
            </a:r>
            <a:r>
              <a:rPr lang="da-DK" sz="2400" b="1" dirty="0">
                <a:sym typeface="Symbol"/>
              </a:rPr>
              <a:t>E943 </a:t>
            </a:r>
            <a:r>
              <a:rPr lang="da-DK" sz="2400" b="1" dirty="0">
                <a:solidFill>
                  <a:srgbClr val="00B050"/>
                </a:solidFill>
                <a:sym typeface="Symbol"/>
              </a:rPr>
              <a:t></a:t>
            </a:r>
            <a:r>
              <a:rPr lang="da-DK" sz="2400" b="1" dirty="0">
                <a:sym typeface="Symbol"/>
              </a:rPr>
              <a:t>D64</a:t>
            </a:r>
          </a:p>
        </p:txBody>
      </p:sp>
      <p:sp>
        <p:nvSpPr>
          <p:cNvPr id="17" name="Tekstfelt 16">
            <a:extLst>
              <a:ext uri="{FF2B5EF4-FFF2-40B4-BE49-F238E27FC236}">
                <a16:creationId xmlns:a16="http://schemas.microsoft.com/office/drawing/2014/main" id="{2C81E627-DCB4-B634-C2EA-03EB5E70358E}"/>
              </a:ext>
            </a:extLst>
          </p:cNvPr>
          <p:cNvSpPr txBox="1"/>
          <p:nvPr/>
        </p:nvSpPr>
        <p:spPr>
          <a:xfrm>
            <a:off x="549747" y="5306302"/>
            <a:ext cx="6334705"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buNone/>
              <a:tabLst>
                <a:tab pos="722313" algn="l"/>
                <a:tab pos="1608138" algn="l"/>
                <a:tab pos="2419350" algn="l"/>
              </a:tabLst>
            </a:pPr>
            <a:r>
              <a:rPr lang="da-DK" sz="2800" b="1" dirty="0">
                <a:sym typeface="Symbol"/>
              </a:rPr>
              <a:t>Nord 9 </a:t>
            </a:r>
            <a:r>
              <a:rPr lang="da-DK" sz="2800" b="1" dirty="0">
                <a:solidFill>
                  <a:srgbClr val="FF0000"/>
                </a:solidFill>
                <a:sym typeface="Symbol"/>
              </a:rPr>
              <a:t></a:t>
            </a:r>
            <a:r>
              <a:rPr lang="da-DK" sz="2800" b="1" dirty="0">
                <a:sym typeface="Symbol"/>
              </a:rPr>
              <a:t>ED106 </a:t>
            </a:r>
            <a:r>
              <a:rPr lang="da-DK" sz="2800" b="1" dirty="0">
                <a:solidFill>
                  <a:srgbClr val="FFC000"/>
                </a:solidFill>
                <a:sym typeface="Symbol"/>
              </a:rPr>
              <a:t></a:t>
            </a:r>
            <a:r>
              <a:rPr lang="da-DK" sz="2800" b="1" dirty="0">
                <a:sym typeface="Symbol"/>
              </a:rPr>
              <a:t>10872 </a:t>
            </a:r>
            <a:r>
              <a:rPr lang="da-DK" sz="2800" b="1" dirty="0">
                <a:solidFill>
                  <a:srgbClr val="00B050"/>
                </a:solidFill>
                <a:sym typeface="Symbol"/>
              </a:rPr>
              <a:t></a:t>
            </a:r>
            <a:r>
              <a:rPr lang="da-DK" sz="2800" b="1" dirty="0">
                <a:sym typeface="Symbol"/>
              </a:rPr>
              <a:t>EK107</a:t>
            </a:r>
          </a:p>
        </p:txBody>
      </p:sp>
      <p:sp>
        <p:nvSpPr>
          <p:cNvPr id="19" name="Tekstfelt 18">
            <a:extLst>
              <a:ext uri="{FF2B5EF4-FFF2-40B4-BE49-F238E27FC236}">
                <a16:creationId xmlns:a16="http://schemas.microsoft.com/office/drawing/2014/main" id="{FC76F4FA-187C-63E1-D628-05A1CB01AE7C}"/>
              </a:ext>
            </a:extLst>
          </p:cNvPr>
          <p:cNvSpPr txBox="1"/>
          <p:nvPr/>
        </p:nvSpPr>
        <p:spPr>
          <a:xfrm>
            <a:off x="1463145" y="379818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1" name="Tekstfelt 20">
            <a:extLst>
              <a:ext uri="{FF2B5EF4-FFF2-40B4-BE49-F238E27FC236}">
                <a16:creationId xmlns:a16="http://schemas.microsoft.com/office/drawing/2014/main" id="{1135B151-9FB3-2A1D-31C6-846FDDD7075A}"/>
              </a:ext>
            </a:extLst>
          </p:cNvPr>
          <p:cNvSpPr txBox="1"/>
          <p:nvPr/>
        </p:nvSpPr>
        <p:spPr>
          <a:xfrm>
            <a:off x="3717100" y="379384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22" name="Tekstfelt 21">
            <a:extLst>
              <a:ext uri="{FF2B5EF4-FFF2-40B4-BE49-F238E27FC236}">
                <a16:creationId xmlns:a16="http://schemas.microsoft.com/office/drawing/2014/main" id="{707E4508-7A0C-D394-21FB-0885F44C9090}"/>
              </a:ext>
            </a:extLst>
          </p:cNvPr>
          <p:cNvSpPr txBox="1"/>
          <p:nvPr/>
        </p:nvSpPr>
        <p:spPr>
          <a:xfrm>
            <a:off x="2584556" y="379384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0" name="Tekstfelt 19">
            <a:extLst>
              <a:ext uri="{FF2B5EF4-FFF2-40B4-BE49-F238E27FC236}">
                <a16:creationId xmlns:a16="http://schemas.microsoft.com/office/drawing/2014/main" id="{4735874C-1A9A-5678-F2E0-6EEB853E8C47}"/>
              </a:ext>
            </a:extLst>
          </p:cNvPr>
          <p:cNvSpPr txBox="1"/>
          <p:nvPr/>
        </p:nvSpPr>
        <p:spPr>
          <a:xfrm>
            <a:off x="2597549" y="376390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FD26EBC4-1C3F-63C2-1C0C-8EC7E1F528E8}"/>
              </a:ext>
            </a:extLst>
          </p:cNvPr>
          <p:cNvSpPr txBox="1"/>
          <p:nvPr/>
        </p:nvSpPr>
        <p:spPr>
          <a:xfrm>
            <a:off x="4784864" y="25507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24" name="Tekstfelt 23">
            <a:extLst>
              <a:ext uri="{FF2B5EF4-FFF2-40B4-BE49-F238E27FC236}">
                <a16:creationId xmlns:a16="http://schemas.microsoft.com/office/drawing/2014/main" id="{9C2205CF-5149-CB2C-7D01-6FF26611A334}"/>
              </a:ext>
            </a:extLst>
          </p:cNvPr>
          <p:cNvSpPr txBox="1"/>
          <p:nvPr/>
        </p:nvSpPr>
        <p:spPr>
          <a:xfrm>
            <a:off x="4784863" y="255072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7" name="Tekstfelt 6">
            <a:extLst>
              <a:ext uri="{FF2B5EF4-FFF2-40B4-BE49-F238E27FC236}">
                <a16:creationId xmlns:a16="http://schemas.microsoft.com/office/drawing/2014/main" id="{3CBA3387-4D55-AD5B-1454-CD2D5C3239FC}"/>
              </a:ext>
            </a:extLst>
          </p:cNvPr>
          <p:cNvSpPr txBox="1"/>
          <p:nvPr/>
        </p:nvSpPr>
        <p:spPr>
          <a:xfrm>
            <a:off x="2510735" y="321718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BC4F7D33-6A72-5C7B-C01E-56393C1B2DFC}"/>
              </a:ext>
            </a:extLst>
          </p:cNvPr>
          <p:cNvSpPr txBox="1"/>
          <p:nvPr/>
        </p:nvSpPr>
        <p:spPr>
          <a:xfrm>
            <a:off x="2529897" y="3233691"/>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4" name="Tekstfelt 13">
            <a:extLst>
              <a:ext uri="{FF2B5EF4-FFF2-40B4-BE49-F238E27FC236}">
                <a16:creationId xmlns:a16="http://schemas.microsoft.com/office/drawing/2014/main" id="{F8EB7632-253C-2629-3491-719AE8449E43}"/>
              </a:ext>
            </a:extLst>
          </p:cNvPr>
          <p:cNvSpPr txBox="1"/>
          <p:nvPr/>
        </p:nvSpPr>
        <p:spPr>
          <a:xfrm>
            <a:off x="3700531" y="31722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A3FDE6B1-A7FE-9430-7A15-3FE19A788C74}"/>
              </a:ext>
            </a:extLst>
          </p:cNvPr>
          <p:cNvSpPr txBox="1"/>
          <p:nvPr/>
        </p:nvSpPr>
        <p:spPr>
          <a:xfrm>
            <a:off x="2510736" y="255072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75C3227F-3EAB-28F0-E483-87DD82CDC160}"/>
              </a:ext>
            </a:extLst>
          </p:cNvPr>
          <p:cNvSpPr txBox="1"/>
          <p:nvPr/>
        </p:nvSpPr>
        <p:spPr>
          <a:xfrm>
            <a:off x="2510735" y="2550724"/>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2820076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additive="base">
                                        <p:cTn id="67" dur="500" fill="hold"/>
                                        <p:tgtEl>
                                          <p:spTgt spid="11"/>
                                        </p:tgtEl>
                                        <p:attrNameLst>
                                          <p:attrName>ppt_x</p:attrName>
                                        </p:attrNameLst>
                                      </p:cBhvr>
                                      <p:tavLst>
                                        <p:tav tm="0">
                                          <p:val>
                                            <p:strVal val="#ppt_x"/>
                                          </p:val>
                                        </p:tav>
                                        <p:tav tm="100000">
                                          <p:val>
                                            <p:strVal val="#ppt_x"/>
                                          </p:val>
                                        </p:tav>
                                      </p:tavLst>
                                    </p:anim>
                                    <p:anim calcmode="lin" valueType="num">
                                      <p:cBhvr additive="base">
                                        <p:cTn id="6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additive="base">
                                        <p:cTn id="79" dur="500" fill="hold"/>
                                        <p:tgtEl>
                                          <p:spTgt spid="12"/>
                                        </p:tgtEl>
                                        <p:attrNameLst>
                                          <p:attrName>ppt_x</p:attrName>
                                        </p:attrNameLst>
                                      </p:cBhvr>
                                      <p:tavLst>
                                        <p:tav tm="0">
                                          <p:val>
                                            <p:strVal val="#ppt_x"/>
                                          </p:val>
                                        </p:tav>
                                        <p:tav tm="100000">
                                          <p:val>
                                            <p:strVal val="#ppt_x"/>
                                          </p:val>
                                        </p:tav>
                                      </p:tavLst>
                                    </p:anim>
                                    <p:anim calcmode="lin" valueType="num">
                                      <p:cBhvr additive="base">
                                        <p:cTn id="8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anim calcmode="lin" valueType="num">
                                      <p:cBhvr additive="base">
                                        <p:cTn id="85" dur="500" fill="hold"/>
                                        <p:tgtEl>
                                          <p:spTgt spid="13"/>
                                        </p:tgtEl>
                                        <p:attrNameLst>
                                          <p:attrName>ppt_x</p:attrName>
                                        </p:attrNameLst>
                                      </p:cBhvr>
                                      <p:tavLst>
                                        <p:tav tm="0">
                                          <p:val>
                                            <p:strVal val="#ppt_x"/>
                                          </p:val>
                                        </p:tav>
                                        <p:tav tm="100000">
                                          <p:val>
                                            <p:strVal val="#ppt_x"/>
                                          </p:val>
                                        </p:tav>
                                      </p:tavLst>
                                    </p:anim>
                                    <p:anim calcmode="lin" valueType="num">
                                      <p:cBhvr additive="base">
                                        <p:cTn id="8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additive="base">
                                        <p:cTn id="91" dur="500" fill="hold"/>
                                        <p:tgtEl>
                                          <p:spTgt spid="10"/>
                                        </p:tgtEl>
                                        <p:attrNameLst>
                                          <p:attrName>ppt_x</p:attrName>
                                        </p:attrNameLst>
                                      </p:cBhvr>
                                      <p:tavLst>
                                        <p:tav tm="0">
                                          <p:val>
                                            <p:strVal val="#ppt_x"/>
                                          </p:val>
                                        </p:tav>
                                        <p:tav tm="100000">
                                          <p:val>
                                            <p:strVal val="#ppt_x"/>
                                          </p:val>
                                        </p:tav>
                                      </p:tavLst>
                                    </p:anim>
                                    <p:anim calcmode="lin" valueType="num">
                                      <p:cBhvr additive="base">
                                        <p:cTn id="9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additive="base">
                                        <p:cTn id="103" dur="500" fill="hold"/>
                                        <p:tgtEl>
                                          <p:spTgt spid="22"/>
                                        </p:tgtEl>
                                        <p:attrNameLst>
                                          <p:attrName>ppt_x</p:attrName>
                                        </p:attrNameLst>
                                      </p:cBhvr>
                                      <p:tavLst>
                                        <p:tav tm="0">
                                          <p:val>
                                            <p:strVal val="#ppt_x"/>
                                          </p:val>
                                        </p:tav>
                                        <p:tav tm="100000">
                                          <p:val>
                                            <p:strVal val="#ppt_x"/>
                                          </p:val>
                                        </p:tav>
                                      </p:tavLst>
                                    </p:anim>
                                    <p:anim calcmode="lin" valueType="num">
                                      <p:cBhvr additive="base">
                                        <p:cTn id="10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0"/>
                                        </p:tgtEl>
                                        <p:attrNameLst>
                                          <p:attrName>style.visibility</p:attrName>
                                        </p:attrNameLst>
                                      </p:cBhvr>
                                      <p:to>
                                        <p:strVal val="visible"/>
                                      </p:to>
                                    </p:set>
                                    <p:anim calcmode="lin" valueType="num">
                                      <p:cBhvr additive="base">
                                        <p:cTn id="109" dur="500" fill="hold"/>
                                        <p:tgtEl>
                                          <p:spTgt spid="20"/>
                                        </p:tgtEl>
                                        <p:attrNameLst>
                                          <p:attrName>ppt_x</p:attrName>
                                        </p:attrNameLst>
                                      </p:cBhvr>
                                      <p:tavLst>
                                        <p:tav tm="0">
                                          <p:val>
                                            <p:strVal val="#ppt_x"/>
                                          </p:val>
                                        </p:tav>
                                        <p:tav tm="100000">
                                          <p:val>
                                            <p:strVal val="#ppt_x"/>
                                          </p:val>
                                        </p:tav>
                                      </p:tavLst>
                                    </p:anim>
                                    <p:anim calcmode="lin" valueType="num">
                                      <p:cBhvr additive="base">
                                        <p:cTn id="11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ppt_x"/>
                                          </p:val>
                                        </p:tav>
                                        <p:tav tm="100000">
                                          <p:val>
                                            <p:strVal val="#ppt_x"/>
                                          </p:val>
                                        </p:tav>
                                      </p:tavLst>
                                    </p:anim>
                                    <p:anim calcmode="lin" valueType="num">
                                      <p:cBhvr additive="base">
                                        <p:cTn id="11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8" grpId="0" animBg="1"/>
      <p:bldP spid="9" grpId="0" animBg="1"/>
      <p:bldP spid="12" grpId="0" animBg="1"/>
      <p:bldP spid="13" grpId="0" animBg="1"/>
      <p:bldP spid="15" grpId="0" animBg="1"/>
      <p:bldP spid="17" grpId="0" animBg="1"/>
      <p:bldP spid="19" grpId="0" animBg="1"/>
      <p:bldP spid="21" grpId="0" animBg="1"/>
      <p:bldP spid="22" grpId="0" animBg="1"/>
      <p:bldP spid="20" grpId="0" animBg="1"/>
      <p:bldP spid="6" grpId="0" animBg="1"/>
      <p:bldP spid="24" grpId="0" animBg="1"/>
      <p:bldP spid="7" grpId="0" animBg="1"/>
      <p:bldP spid="11" grpId="0" animBg="1"/>
      <p:bldP spid="14" grpId="0" animBg="1"/>
      <p:bldP spid="16" grpId="0" animBg="1"/>
      <p:bldP spid="5"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Strafdoblingen</a:t>
            </a:r>
            <a:br>
              <a:rPr lang="da-DK" dirty="0"/>
            </a:br>
            <a:r>
              <a:rPr lang="da-DK" sz="2400" dirty="0"/>
              <a:t>Den manglende farve!</a:t>
            </a:r>
          </a:p>
        </p:txBody>
      </p:sp>
      <p:sp>
        <p:nvSpPr>
          <p:cNvPr id="3" name="Pladsholder til indhold 5">
            <a:extLst>
              <a:ext uri="{FF2B5EF4-FFF2-40B4-BE49-F238E27FC236}">
                <a16:creationId xmlns:a16="http://schemas.microsoft.com/office/drawing/2014/main" id="{D5522749-25EB-5593-7FAC-257D2F5BCAC9}"/>
              </a:ext>
            </a:extLst>
          </p:cNvPr>
          <p:cNvSpPr txBox="1">
            <a:spLocks/>
          </p:cNvSpPr>
          <p:nvPr/>
        </p:nvSpPr>
        <p:spPr>
          <a:xfrm>
            <a:off x="1451579" y="2083739"/>
            <a:ext cx="8947899" cy="3530296"/>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r>
              <a:rPr lang="da-DK" dirty="0"/>
              <a:t>	</a:t>
            </a:r>
            <a:endParaRPr lang="da-DK" sz="1100" dirty="0"/>
          </a:p>
          <a:p>
            <a:pPr marL="0" indent="0">
              <a:buNone/>
              <a:tabLst>
                <a:tab pos="722313" algn="l"/>
                <a:tab pos="1608138" algn="l"/>
                <a:tab pos="2419350" algn="l"/>
              </a:tabLst>
            </a:pPr>
            <a:endParaRPr lang="da-DK" dirty="0"/>
          </a:p>
        </p:txBody>
      </p:sp>
      <p:sp>
        <p:nvSpPr>
          <p:cNvPr id="8" name="Tekstfelt 7">
            <a:extLst>
              <a:ext uri="{FF2B5EF4-FFF2-40B4-BE49-F238E27FC236}">
                <a16:creationId xmlns:a16="http://schemas.microsoft.com/office/drawing/2014/main" id="{CC305E61-54F8-E100-B957-88E5E4C2A6DA}"/>
              </a:ext>
            </a:extLst>
          </p:cNvPr>
          <p:cNvSpPr txBox="1"/>
          <p:nvPr/>
        </p:nvSpPr>
        <p:spPr>
          <a:xfrm>
            <a:off x="2602085" y="266539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9" name="Tekstfelt 8">
            <a:extLst>
              <a:ext uri="{FF2B5EF4-FFF2-40B4-BE49-F238E27FC236}">
                <a16:creationId xmlns:a16="http://schemas.microsoft.com/office/drawing/2014/main" id="{BA9735EE-C410-0B4A-AD9F-28362C806D52}"/>
              </a:ext>
            </a:extLst>
          </p:cNvPr>
          <p:cNvSpPr txBox="1"/>
          <p:nvPr/>
        </p:nvSpPr>
        <p:spPr>
          <a:xfrm>
            <a:off x="3710748" y="266539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8F32276F-CAA0-B2B0-833C-11A107741161}"/>
              </a:ext>
            </a:extLst>
          </p:cNvPr>
          <p:cNvSpPr txBox="1"/>
          <p:nvPr/>
        </p:nvSpPr>
        <p:spPr>
          <a:xfrm>
            <a:off x="6416370" y="2667253"/>
            <a:ext cx="3401893"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Hvad er doblingen?</a:t>
            </a:r>
          </a:p>
        </p:txBody>
      </p:sp>
      <p:sp>
        <p:nvSpPr>
          <p:cNvPr id="28" name="Tekstfelt 27">
            <a:extLst>
              <a:ext uri="{FF2B5EF4-FFF2-40B4-BE49-F238E27FC236}">
                <a16:creationId xmlns:a16="http://schemas.microsoft.com/office/drawing/2014/main" id="{FBF6304A-A97B-0094-32FD-62DB864FD0D1}"/>
              </a:ext>
            </a:extLst>
          </p:cNvPr>
          <p:cNvSpPr txBox="1"/>
          <p:nvPr/>
        </p:nvSpPr>
        <p:spPr>
          <a:xfrm>
            <a:off x="4772597" y="26653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9" name="Tekstfelt 28">
            <a:extLst>
              <a:ext uri="{FF2B5EF4-FFF2-40B4-BE49-F238E27FC236}">
                <a16:creationId xmlns:a16="http://schemas.microsoft.com/office/drawing/2014/main" id="{89DE8D41-E81D-F8EA-C37D-459BB07D84C1}"/>
              </a:ext>
            </a:extLst>
          </p:cNvPr>
          <p:cNvSpPr txBox="1"/>
          <p:nvPr/>
        </p:nvSpPr>
        <p:spPr>
          <a:xfrm>
            <a:off x="1423082" y="325659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4" name="Tekstfelt 3">
            <a:extLst>
              <a:ext uri="{FF2B5EF4-FFF2-40B4-BE49-F238E27FC236}">
                <a16:creationId xmlns:a16="http://schemas.microsoft.com/office/drawing/2014/main" id="{7CC75DC8-E5D1-1631-DE4E-8F09187824A6}"/>
              </a:ext>
            </a:extLst>
          </p:cNvPr>
          <p:cNvSpPr txBox="1"/>
          <p:nvPr/>
        </p:nvSpPr>
        <p:spPr>
          <a:xfrm>
            <a:off x="2955918" y="3893494"/>
            <a:ext cx="7784503" cy="95410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Jeg har +10 </a:t>
            </a:r>
            <a:r>
              <a:rPr lang="da-DK" sz="2800" b="1" dirty="0" err="1"/>
              <a:t>hp</a:t>
            </a:r>
            <a:r>
              <a:rPr lang="da-DK" sz="2800" b="1" dirty="0"/>
              <a:t>.  – måske også en ruderfarve </a:t>
            </a:r>
          </a:p>
          <a:p>
            <a:r>
              <a:rPr lang="da-DK" sz="2800" b="1" dirty="0"/>
              <a:t>MEN det er ikke et strafforslag </a:t>
            </a:r>
          </a:p>
        </p:txBody>
      </p:sp>
      <p:sp>
        <p:nvSpPr>
          <p:cNvPr id="5" name="Tekstfelt 4">
            <a:extLst>
              <a:ext uri="{FF2B5EF4-FFF2-40B4-BE49-F238E27FC236}">
                <a16:creationId xmlns:a16="http://schemas.microsoft.com/office/drawing/2014/main" id="{B515F2FD-78AD-2075-B695-6C5FE8E2676F}"/>
              </a:ext>
            </a:extLst>
          </p:cNvPr>
          <p:cNvSpPr txBox="1"/>
          <p:nvPr/>
        </p:nvSpPr>
        <p:spPr>
          <a:xfrm>
            <a:off x="549747" y="5306302"/>
            <a:ext cx="6334705"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buNone/>
              <a:tabLst>
                <a:tab pos="722313" algn="l"/>
                <a:tab pos="1608138" algn="l"/>
                <a:tab pos="2419350" algn="l"/>
              </a:tabLst>
            </a:pPr>
            <a:r>
              <a:rPr lang="da-DK" sz="2800" b="1" dirty="0">
                <a:sym typeface="Symbol"/>
              </a:rPr>
              <a:t>Vest B3 </a:t>
            </a:r>
            <a:r>
              <a:rPr lang="da-DK" sz="2800" b="1" dirty="0">
                <a:solidFill>
                  <a:srgbClr val="FF0000"/>
                </a:solidFill>
                <a:sym typeface="Symbol"/>
              </a:rPr>
              <a:t></a:t>
            </a:r>
            <a:r>
              <a:rPr lang="da-DK" sz="2800" b="1" dirty="0">
                <a:sym typeface="Symbol"/>
              </a:rPr>
              <a:t>E1063 </a:t>
            </a:r>
            <a:r>
              <a:rPr lang="da-DK" sz="2800" b="1" dirty="0">
                <a:solidFill>
                  <a:srgbClr val="FFC000"/>
                </a:solidFill>
                <a:sym typeface="Symbol"/>
              </a:rPr>
              <a:t></a:t>
            </a:r>
            <a:r>
              <a:rPr lang="da-DK" sz="2800" b="1" dirty="0">
                <a:sym typeface="Symbol"/>
              </a:rPr>
              <a:t>K10672 </a:t>
            </a:r>
            <a:r>
              <a:rPr lang="da-DK" sz="2800" b="1" dirty="0">
                <a:solidFill>
                  <a:srgbClr val="00B050"/>
                </a:solidFill>
                <a:sym typeface="Symbol"/>
              </a:rPr>
              <a:t></a:t>
            </a:r>
            <a:r>
              <a:rPr lang="da-DK" sz="2800" b="1" dirty="0">
                <a:sym typeface="Symbol"/>
              </a:rPr>
              <a:t>E10</a:t>
            </a:r>
          </a:p>
        </p:txBody>
      </p:sp>
    </p:spTree>
    <p:extLst>
      <p:ext uri="{BB962C8B-B14F-4D97-AF65-F5344CB8AC3E}">
        <p14:creationId xmlns:p14="http://schemas.microsoft.com/office/powerpoint/2010/main" val="16618767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28" grpId="0" animBg="1"/>
      <p:bldP spid="29" grpId="0" animBg="1"/>
      <p:bldP spid="4" grpId="0" animBg="1"/>
      <p:bldP spid="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Strafdoblingen</a:t>
            </a:r>
            <a:br>
              <a:rPr lang="da-DK" dirty="0"/>
            </a:br>
            <a:r>
              <a:rPr lang="da-DK" dirty="0"/>
              <a:t>- </a:t>
            </a:r>
            <a:r>
              <a:rPr lang="da-DK" sz="2000" dirty="0"/>
              <a:t>en limiteret melding</a:t>
            </a:r>
          </a:p>
        </p:txBody>
      </p:sp>
      <p:sp>
        <p:nvSpPr>
          <p:cNvPr id="3" name="Pladsholder til indhold 5">
            <a:extLst>
              <a:ext uri="{FF2B5EF4-FFF2-40B4-BE49-F238E27FC236}">
                <a16:creationId xmlns:a16="http://schemas.microsoft.com/office/drawing/2014/main" id="{D5522749-25EB-5593-7FAC-257D2F5BCAC9}"/>
              </a:ext>
            </a:extLst>
          </p:cNvPr>
          <p:cNvSpPr txBox="1">
            <a:spLocks/>
          </p:cNvSpPr>
          <p:nvPr/>
        </p:nvSpPr>
        <p:spPr>
          <a:xfrm>
            <a:off x="1451579" y="2083739"/>
            <a:ext cx="8947899" cy="3530296"/>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sz="1100" dirty="0"/>
          </a:p>
          <a:p>
            <a:pPr marL="0" indent="0">
              <a:buNone/>
              <a:tabLst>
                <a:tab pos="722313" algn="l"/>
                <a:tab pos="1608138" algn="l"/>
                <a:tab pos="2419350" algn="l"/>
              </a:tabLst>
            </a:pPr>
            <a:endParaRPr lang="da-DK" dirty="0"/>
          </a:p>
        </p:txBody>
      </p:sp>
      <p:sp>
        <p:nvSpPr>
          <p:cNvPr id="8" name="Tekstfelt 7">
            <a:extLst>
              <a:ext uri="{FF2B5EF4-FFF2-40B4-BE49-F238E27FC236}">
                <a16:creationId xmlns:a16="http://schemas.microsoft.com/office/drawing/2014/main" id="{CC305E61-54F8-E100-B957-88E5E4C2A6DA}"/>
              </a:ext>
            </a:extLst>
          </p:cNvPr>
          <p:cNvSpPr txBox="1"/>
          <p:nvPr/>
        </p:nvSpPr>
        <p:spPr>
          <a:xfrm>
            <a:off x="1495653" y="269803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8F32276F-CAA0-B2B0-833C-11A107741161}"/>
              </a:ext>
            </a:extLst>
          </p:cNvPr>
          <p:cNvSpPr txBox="1"/>
          <p:nvPr/>
        </p:nvSpPr>
        <p:spPr>
          <a:xfrm>
            <a:off x="6416370" y="2667253"/>
            <a:ext cx="3401893"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Hvad er doblingen?</a:t>
            </a:r>
          </a:p>
        </p:txBody>
      </p:sp>
      <p:sp>
        <p:nvSpPr>
          <p:cNvPr id="29" name="Tekstfelt 28">
            <a:extLst>
              <a:ext uri="{FF2B5EF4-FFF2-40B4-BE49-F238E27FC236}">
                <a16:creationId xmlns:a16="http://schemas.microsoft.com/office/drawing/2014/main" id="{89DE8D41-E81D-F8EA-C37D-459BB07D84C1}"/>
              </a:ext>
            </a:extLst>
          </p:cNvPr>
          <p:cNvSpPr txBox="1"/>
          <p:nvPr/>
        </p:nvSpPr>
        <p:spPr>
          <a:xfrm>
            <a:off x="3710747" y="269803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4" name="Tekstfelt 3">
            <a:extLst>
              <a:ext uri="{FF2B5EF4-FFF2-40B4-BE49-F238E27FC236}">
                <a16:creationId xmlns:a16="http://schemas.microsoft.com/office/drawing/2014/main" id="{C54EA3B0-A854-20F1-122B-D4BD47BD4F4F}"/>
              </a:ext>
            </a:extLst>
          </p:cNvPr>
          <p:cNvSpPr txBox="1"/>
          <p:nvPr/>
        </p:nvSpPr>
        <p:spPr>
          <a:xfrm>
            <a:off x="2603200" y="270478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B8162569-8F95-AF59-A7D3-98B0F992EDE6}"/>
              </a:ext>
            </a:extLst>
          </p:cNvPr>
          <p:cNvSpPr txBox="1"/>
          <p:nvPr/>
        </p:nvSpPr>
        <p:spPr>
          <a:xfrm>
            <a:off x="1495652" y="4719277"/>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1NT</a:t>
            </a:r>
            <a:endParaRPr lang="da-DK" sz="2300" dirty="0">
              <a:solidFill>
                <a:srgbClr val="FF000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21F5C4CF-DDB3-C3D5-873F-8B2A7D861FCC}"/>
              </a:ext>
            </a:extLst>
          </p:cNvPr>
          <p:cNvSpPr txBox="1"/>
          <p:nvPr/>
        </p:nvSpPr>
        <p:spPr>
          <a:xfrm>
            <a:off x="2603199" y="471927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32A9EB99-C62B-0720-C044-35AE0E81BCE9}"/>
              </a:ext>
            </a:extLst>
          </p:cNvPr>
          <p:cNvSpPr txBox="1"/>
          <p:nvPr/>
        </p:nvSpPr>
        <p:spPr>
          <a:xfrm>
            <a:off x="3710746" y="4711582"/>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2" name="Tekstfelt 11">
            <a:extLst>
              <a:ext uri="{FF2B5EF4-FFF2-40B4-BE49-F238E27FC236}">
                <a16:creationId xmlns:a16="http://schemas.microsoft.com/office/drawing/2014/main" id="{98511D1B-5BFC-4A6B-0B0E-214B2F27DA31}"/>
              </a:ext>
            </a:extLst>
          </p:cNvPr>
          <p:cNvSpPr txBox="1"/>
          <p:nvPr/>
        </p:nvSpPr>
        <p:spPr>
          <a:xfrm>
            <a:off x="6416370" y="4711582"/>
            <a:ext cx="3401893"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Hvad er doblingen?</a:t>
            </a:r>
          </a:p>
        </p:txBody>
      </p:sp>
      <p:sp>
        <p:nvSpPr>
          <p:cNvPr id="7" name="Tekstfelt 6">
            <a:extLst>
              <a:ext uri="{FF2B5EF4-FFF2-40B4-BE49-F238E27FC236}">
                <a16:creationId xmlns:a16="http://schemas.microsoft.com/office/drawing/2014/main" id="{3B023B07-D2E7-B537-15B5-B4592BD456AB}"/>
              </a:ext>
            </a:extLst>
          </p:cNvPr>
          <p:cNvSpPr txBox="1"/>
          <p:nvPr/>
        </p:nvSpPr>
        <p:spPr>
          <a:xfrm>
            <a:off x="6416370" y="3374863"/>
            <a:ext cx="1007007"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Straf</a:t>
            </a:r>
          </a:p>
        </p:txBody>
      </p:sp>
      <p:sp>
        <p:nvSpPr>
          <p:cNvPr id="9" name="Tekstfelt 8">
            <a:extLst>
              <a:ext uri="{FF2B5EF4-FFF2-40B4-BE49-F238E27FC236}">
                <a16:creationId xmlns:a16="http://schemas.microsoft.com/office/drawing/2014/main" id="{1AAE6409-069B-8729-F3CC-46D70075680E}"/>
              </a:ext>
            </a:extLst>
          </p:cNvPr>
          <p:cNvSpPr txBox="1"/>
          <p:nvPr/>
        </p:nvSpPr>
        <p:spPr>
          <a:xfrm>
            <a:off x="6416369" y="5528942"/>
            <a:ext cx="1007007"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Straf</a:t>
            </a:r>
          </a:p>
        </p:txBody>
      </p:sp>
    </p:spTree>
    <p:extLst>
      <p:ext uri="{BB962C8B-B14F-4D97-AF65-F5344CB8AC3E}">
        <p14:creationId xmlns:p14="http://schemas.microsoft.com/office/powerpoint/2010/main" val="412478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29" grpId="0" animBg="1"/>
      <p:bldP spid="4" grpId="0" animBg="1"/>
      <p:bldP spid="5" grpId="0" animBg="1"/>
      <p:bldP spid="6" grpId="0" animBg="1"/>
      <p:bldP spid="11" grpId="0" animBg="1"/>
      <p:bldP spid="12" grpId="0" animBg="1"/>
      <p:bldP spid="7" grpId="0" animBg="1"/>
      <p:bldP spid="9"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a:t>Strafdoblingen</a:t>
            </a:r>
            <a:br>
              <a:rPr lang="da-DK" dirty="0"/>
            </a:br>
            <a:r>
              <a:rPr lang="da-DK" sz="2000" dirty="0"/>
              <a:t>Når udgang er nået</a:t>
            </a:r>
          </a:p>
        </p:txBody>
      </p:sp>
      <p:sp>
        <p:nvSpPr>
          <p:cNvPr id="3" name="Pladsholder til indhold 5">
            <a:extLst>
              <a:ext uri="{FF2B5EF4-FFF2-40B4-BE49-F238E27FC236}">
                <a16:creationId xmlns:a16="http://schemas.microsoft.com/office/drawing/2014/main" id="{D5522749-25EB-5593-7FAC-257D2F5BCAC9}"/>
              </a:ext>
            </a:extLst>
          </p:cNvPr>
          <p:cNvSpPr txBox="1">
            <a:spLocks/>
          </p:cNvSpPr>
          <p:nvPr/>
        </p:nvSpPr>
        <p:spPr>
          <a:xfrm>
            <a:off x="1451579" y="2083739"/>
            <a:ext cx="8947899" cy="3530296"/>
          </a:xfrm>
          <a:prstGeom prst="rect">
            <a:avLst/>
          </a:prstGeom>
        </p:spPr>
        <p:txBody>
          <a:bodyPr>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tabLst>
                <a:tab pos="722313" algn="l"/>
                <a:tab pos="1608138" algn="l"/>
                <a:tab pos="2419350" algn="l"/>
                <a:tab pos="7354888" algn="l"/>
              </a:tabLst>
            </a:pPr>
            <a:r>
              <a:rPr lang="da-DK" b="1" dirty="0"/>
              <a:t>Vest        Nord        Øst         Syd</a:t>
            </a:r>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endParaRPr lang="da-DK" b="1" dirty="0"/>
          </a:p>
          <a:p>
            <a:pPr marL="0" indent="0">
              <a:buNone/>
              <a:tabLst>
                <a:tab pos="722313" algn="l"/>
                <a:tab pos="1608138" algn="l"/>
                <a:tab pos="2419350" algn="l"/>
                <a:tab pos="7354888" algn="l"/>
              </a:tabLst>
            </a:pPr>
            <a:r>
              <a:rPr lang="da-DK" b="1" dirty="0"/>
              <a:t>Vest        Nord        Øst         Syd </a:t>
            </a:r>
          </a:p>
          <a:p>
            <a:pPr marL="0" indent="0">
              <a:buNone/>
              <a:tabLst>
                <a:tab pos="722313" algn="l"/>
                <a:tab pos="1608138" algn="l"/>
                <a:tab pos="2419350" algn="l"/>
                <a:tab pos="7354888" algn="l"/>
              </a:tabLst>
            </a:pPr>
            <a:r>
              <a:rPr lang="da-DK" dirty="0"/>
              <a:t>	</a:t>
            </a:r>
            <a:endParaRPr lang="da-DK" sz="1100" dirty="0"/>
          </a:p>
          <a:p>
            <a:pPr marL="0" indent="0">
              <a:buNone/>
              <a:tabLst>
                <a:tab pos="722313" algn="l"/>
                <a:tab pos="1608138" algn="l"/>
                <a:tab pos="2419350" algn="l"/>
              </a:tabLst>
            </a:pPr>
            <a:endParaRPr lang="da-DK" dirty="0"/>
          </a:p>
        </p:txBody>
      </p:sp>
      <p:sp>
        <p:nvSpPr>
          <p:cNvPr id="4" name="Tekstfelt 3">
            <a:extLst>
              <a:ext uri="{FF2B5EF4-FFF2-40B4-BE49-F238E27FC236}">
                <a16:creationId xmlns:a16="http://schemas.microsoft.com/office/drawing/2014/main" id="{6317E9EA-6956-B250-591A-1AC3C7BF30C0}"/>
              </a:ext>
            </a:extLst>
          </p:cNvPr>
          <p:cNvSpPr txBox="1"/>
          <p:nvPr/>
        </p:nvSpPr>
        <p:spPr>
          <a:xfrm>
            <a:off x="1468582" y="25507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5" name="Tekstfelt 4">
            <a:extLst>
              <a:ext uri="{FF2B5EF4-FFF2-40B4-BE49-F238E27FC236}">
                <a16:creationId xmlns:a16="http://schemas.microsoft.com/office/drawing/2014/main" id="{75C3227F-3EAB-28F0-E483-87DD82CDC160}"/>
              </a:ext>
            </a:extLst>
          </p:cNvPr>
          <p:cNvSpPr txBox="1"/>
          <p:nvPr/>
        </p:nvSpPr>
        <p:spPr>
          <a:xfrm>
            <a:off x="3674215" y="256456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6" name="Tekstfelt 5">
            <a:extLst>
              <a:ext uri="{FF2B5EF4-FFF2-40B4-BE49-F238E27FC236}">
                <a16:creationId xmlns:a16="http://schemas.microsoft.com/office/drawing/2014/main" id="{F1ECD4B5-4417-9977-65C7-6009F21C5ED4}"/>
              </a:ext>
            </a:extLst>
          </p:cNvPr>
          <p:cNvSpPr txBox="1"/>
          <p:nvPr/>
        </p:nvSpPr>
        <p:spPr>
          <a:xfrm>
            <a:off x="4665262" y="255512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7" name="Tekstfelt 6">
            <a:extLst>
              <a:ext uri="{FF2B5EF4-FFF2-40B4-BE49-F238E27FC236}">
                <a16:creationId xmlns:a16="http://schemas.microsoft.com/office/drawing/2014/main" id="{2D7D8DA9-BC79-00BD-ACDD-EE17B164EAF2}"/>
              </a:ext>
            </a:extLst>
          </p:cNvPr>
          <p:cNvSpPr txBox="1"/>
          <p:nvPr/>
        </p:nvSpPr>
        <p:spPr>
          <a:xfrm>
            <a:off x="2588737" y="256369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CC305E61-54F8-E100-B957-88E5E4C2A6DA}"/>
              </a:ext>
            </a:extLst>
          </p:cNvPr>
          <p:cNvSpPr txBox="1"/>
          <p:nvPr/>
        </p:nvSpPr>
        <p:spPr>
          <a:xfrm>
            <a:off x="1468581" y="507821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8F32276F-CAA0-B2B0-833C-11A107741161}"/>
              </a:ext>
            </a:extLst>
          </p:cNvPr>
          <p:cNvSpPr txBox="1"/>
          <p:nvPr/>
        </p:nvSpPr>
        <p:spPr>
          <a:xfrm>
            <a:off x="6416370" y="2667253"/>
            <a:ext cx="3401893"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Hvad er doblingen?</a:t>
            </a:r>
          </a:p>
        </p:txBody>
      </p:sp>
      <p:sp>
        <p:nvSpPr>
          <p:cNvPr id="16" name="Tekstfelt 15">
            <a:extLst>
              <a:ext uri="{FF2B5EF4-FFF2-40B4-BE49-F238E27FC236}">
                <a16:creationId xmlns:a16="http://schemas.microsoft.com/office/drawing/2014/main" id="{0FF2E7DC-77FC-ECC6-52EB-A171C337C845}"/>
              </a:ext>
            </a:extLst>
          </p:cNvPr>
          <p:cNvSpPr txBox="1"/>
          <p:nvPr/>
        </p:nvSpPr>
        <p:spPr>
          <a:xfrm>
            <a:off x="2571398" y="321992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29" name="Tekstfelt 28">
            <a:extLst>
              <a:ext uri="{FF2B5EF4-FFF2-40B4-BE49-F238E27FC236}">
                <a16:creationId xmlns:a16="http://schemas.microsoft.com/office/drawing/2014/main" id="{89DE8D41-E81D-F8EA-C37D-459BB07D84C1}"/>
              </a:ext>
            </a:extLst>
          </p:cNvPr>
          <p:cNvSpPr txBox="1"/>
          <p:nvPr/>
        </p:nvSpPr>
        <p:spPr>
          <a:xfrm>
            <a:off x="2571397" y="5078210"/>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30" name="Tekstfelt 29">
            <a:extLst>
              <a:ext uri="{FF2B5EF4-FFF2-40B4-BE49-F238E27FC236}">
                <a16:creationId xmlns:a16="http://schemas.microsoft.com/office/drawing/2014/main" id="{E9634255-BE3A-2C3B-7337-61B1FB3B93EE}"/>
              </a:ext>
            </a:extLst>
          </p:cNvPr>
          <p:cNvSpPr txBox="1"/>
          <p:nvPr/>
        </p:nvSpPr>
        <p:spPr>
          <a:xfrm>
            <a:off x="6342370" y="4816600"/>
            <a:ext cx="3401893"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Hvad er doblingen?</a:t>
            </a:r>
          </a:p>
        </p:txBody>
      </p:sp>
      <p:sp>
        <p:nvSpPr>
          <p:cNvPr id="11" name="Tekstfelt 10">
            <a:extLst>
              <a:ext uri="{FF2B5EF4-FFF2-40B4-BE49-F238E27FC236}">
                <a16:creationId xmlns:a16="http://schemas.microsoft.com/office/drawing/2014/main" id="{A911ABD4-A2DC-F99F-FAA7-B7A04948DE74}"/>
              </a:ext>
            </a:extLst>
          </p:cNvPr>
          <p:cNvSpPr txBox="1"/>
          <p:nvPr/>
        </p:nvSpPr>
        <p:spPr>
          <a:xfrm>
            <a:off x="1468581" y="324854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E479BA64-9F8B-E4F0-4CC4-CFE18BB0BDDC}"/>
              </a:ext>
            </a:extLst>
          </p:cNvPr>
          <p:cNvSpPr txBox="1"/>
          <p:nvPr/>
        </p:nvSpPr>
        <p:spPr>
          <a:xfrm>
            <a:off x="3674215" y="321992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FF0000"/>
              </a:solidFill>
              <a:ea typeface="Apple Symbols" panose="02000000000000000000" pitchFamily="2" charset="-79"/>
              <a:cs typeface="Apple Symbols" panose="02000000000000000000" pitchFamily="2" charset="-79"/>
            </a:endParaRPr>
          </a:p>
        </p:txBody>
      </p:sp>
      <p:sp>
        <p:nvSpPr>
          <p:cNvPr id="13" name="Tekstfelt 12">
            <a:extLst>
              <a:ext uri="{FF2B5EF4-FFF2-40B4-BE49-F238E27FC236}">
                <a16:creationId xmlns:a16="http://schemas.microsoft.com/office/drawing/2014/main" id="{FB3377F4-9E33-79C2-ADA2-5B2B493860F9}"/>
              </a:ext>
            </a:extLst>
          </p:cNvPr>
          <p:cNvSpPr txBox="1"/>
          <p:nvPr/>
        </p:nvSpPr>
        <p:spPr>
          <a:xfrm>
            <a:off x="4665262" y="321992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endParaRPr lang="da-DK" sz="2400" dirty="0">
              <a:solidFill>
                <a:srgbClr val="FFC00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5080C541-B905-1389-10A4-22974DE1B9F3}"/>
              </a:ext>
            </a:extLst>
          </p:cNvPr>
          <p:cNvSpPr txBox="1"/>
          <p:nvPr/>
        </p:nvSpPr>
        <p:spPr>
          <a:xfrm>
            <a:off x="1468581" y="3918726"/>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9" name="Tekstfelt 8">
            <a:extLst>
              <a:ext uri="{FF2B5EF4-FFF2-40B4-BE49-F238E27FC236}">
                <a16:creationId xmlns:a16="http://schemas.microsoft.com/office/drawing/2014/main" id="{75FCCBFB-69D4-FD86-C26C-5798A5595550}"/>
              </a:ext>
            </a:extLst>
          </p:cNvPr>
          <p:cNvSpPr txBox="1"/>
          <p:nvPr/>
        </p:nvSpPr>
        <p:spPr>
          <a:xfrm>
            <a:off x="6416370" y="3374863"/>
            <a:ext cx="1007007"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Straf</a:t>
            </a:r>
          </a:p>
        </p:txBody>
      </p:sp>
      <p:sp>
        <p:nvSpPr>
          <p:cNvPr id="14" name="Tekstfelt 13">
            <a:extLst>
              <a:ext uri="{FF2B5EF4-FFF2-40B4-BE49-F238E27FC236}">
                <a16:creationId xmlns:a16="http://schemas.microsoft.com/office/drawing/2014/main" id="{17CB12A1-899E-7ED5-6660-890FDD5AB512}"/>
              </a:ext>
            </a:extLst>
          </p:cNvPr>
          <p:cNvSpPr txBox="1"/>
          <p:nvPr/>
        </p:nvSpPr>
        <p:spPr>
          <a:xfrm>
            <a:off x="5404141" y="5503592"/>
            <a:ext cx="6564618"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da-DK" sz="2800" b="1" dirty="0"/>
              <a:t>Oplysning der kan forvandles til Straf</a:t>
            </a:r>
          </a:p>
        </p:txBody>
      </p:sp>
    </p:spTree>
    <p:extLst>
      <p:ext uri="{BB962C8B-B14F-4D97-AF65-F5344CB8AC3E}">
        <p14:creationId xmlns:p14="http://schemas.microsoft.com/office/powerpoint/2010/main" val="30628159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additive="base">
                                        <p:cTn id="73" dur="500" fill="hold"/>
                                        <p:tgtEl>
                                          <p:spTgt spid="8"/>
                                        </p:tgtEl>
                                        <p:attrNameLst>
                                          <p:attrName>ppt_x</p:attrName>
                                        </p:attrNameLst>
                                      </p:cBhvr>
                                      <p:tavLst>
                                        <p:tav tm="0">
                                          <p:val>
                                            <p:strVal val="#ppt_x"/>
                                          </p:val>
                                        </p:tav>
                                        <p:tav tm="100000">
                                          <p:val>
                                            <p:strVal val="#ppt_x"/>
                                          </p:val>
                                        </p:tav>
                                      </p:tavLst>
                                    </p:anim>
                                    <p:anim calcmode="lin" valueType="num">
                                      <p:cBhvr additive="base">
                                        <p:cTn id="7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500" fill="hold"/>
                                        <p:tgtEl>
                                          <p:spTgt spid="29"/>
                                        </p:tgtEl>
                                        <p:attrNameLst>
                                          <p:attrName>ppt_x</p:attrName>
                                        </p:attrNameLst>
                                      </p:cBhvr>
                                      <p:tavLst>
                                        <p:tav tm="0">
                                          <p:val>
                                            <p:strVal val="#ppt_x"/>
                                          </p:val>
                                        </p:tav>
                                        <p:tav tm="100000">
                                          <p:val>
                                            <p:strVal val="#ppt_x"/>
                                          </p:val>
                                        </p:tav>
                                      </p:tavLst>
                                    </p:anim>
                                    <p:anim calcmode="lin" valueType="num">
                                      <p:cBhvr additive="base">
                                        <p:cTn id="8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additive="base">
                                        <p:cTn id="85" dur="500" fill="hold"/>
                                        <p:tgtEl>
                                          <p:spTgt spid="30"/>
                                        </p:tgtEl>
                                        <p:attrNameLst>
                                          <p:attrName>ppt_x</p:attrName>
                                        </p:attrNameLst>
                                      </p:cBhvr>
                                      <p:tavLst>
                                        <p:tav tm="0">
                                          <p:val>
                                            <p:strVal val="#ppt_x"/>
                                          </p:val>
                                        </p:tav>
                                        <p:tav tm="100000">
                                          <p:val>
                                            <p:strVal val="#ppt_x"/>
                                          </p:val>
                                        </p:tav>
                                      </p:tavLst>
                                    </p:anim>
                                    <p:anim calcmode="lin" valueType="num">
                                      <p:cBhvr additive="base">
                                        <p:cTn id="8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additive="base">
                                        <p:cTn id="91" dur="500" fill="hold"/>
                                        <p:tgtEl>
                                          <p:spTgt spid="14"/>
                                        </p:tgtEl>
                                        <p:attrNameLst>
                                          <p:attrName>ppt_x</p:attrName>
                                        </p:attrNameLst>
                                      </p:cBhvr>
                                      <p:tavLst>
                                        <p:tav tm="0">
                                          <p:val>
                                            <p:strVal val="#ppt_x"/>
                                          </p:val>
                                        </p:tav>
                                        <p:tav tm="100000">
                                          <p:val>
                                            <p:strVal val="#ppt_x"/>
                                          </p:val>
                                        </p:tav>
                                      </p:tavLst>
                                    </p:anim>
                                    <p:anim calcmode="lin" valueType="num">
                                      <p:cBhvr additive="base">
                                        <p:cTn id="9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6" grpId="0" animBg="1"/>
      <p:bldP spid="29" grpId="0" animBg="1"/>
      <p:bldP spid="30" grpId="0" animBg="1"/>
      <p:bldP spid="11" grpId="0" animBg="1"/>
      <p:bldP spid="12" grpId="0" animBg="1"/>
      <p:bldP spid="13" grpId="0" animBg="1"/>
      <p:bldP spid="15" grpId="0" animBg="1"/>
      <p:bldP spid="9" grpId="0" animBg="1"/>
      <p:bldP spid="1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478483-56A7-9A24-9E03-22C3847AB775}"/>
              </a:ext>
            </a:extLst>
          </p:cNvPr>
          <p:cNvSpPr>
            <a:spLocks noGrp="1"/>
          </p:cNvSpPr>
          <p:nvPr>
            <p:ph type="title"/>
          </p:nvPr>
        </p:nvSpPr>
        <p:spPr/>
        <p:txBody>
          <a:bodyPr/>
          <a:lstStyle/>
          <a:p>
            <a:r>
              <a:rPr lang="da-DK" b="1" dirty="0"/>
              <a:t>Spørgsmål til strafdoblingen?</a:t>
            </a:r>
          </a:p>
        </p:txBody>
      </p:sp>
      <p:sp>
        <p:nvSpPr>
          <p:cNvPr id="3" name="Pladsholder til indhold 2">
            <a:extLst>
              <a:ext uri="{FF2B5EF4-FFF2-40B4-BE49-F238E27FC236}">
                <a16:creationId xmlns:a16="http://schemas.microsoft.com/office/drawing/2014/main" id="{B2C7941A-853D-67A3-CC3D-57CB0D115511}"/>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7600188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E3221-FBEA-1389-7327-F32F45C292A9}"/>
              </a:ext>
            </a:extLst>
          </p:cNvPr>
          <p:cNvSpPr>
            <a:spLocks noGrp="1"/>
          </p:cNvSpPr>
          <p:nvPr>
            <p:ph type="title"/>
          </p:nvPr>
        </p:nvSpPr>
        <p:spPr/>
        <p:txBody>
          <a:bodyPr/>
          <a:lstStyle/>
          <a:p>
            <a:r>
              <a:rPr lang="da-DK" b="1" dirty="0"/>
              <a:t>Den simple indmelding</a:t>
            </a:r>
          </a:p>
        </p:txBody>
      </p:sp>
      <p:sp>
        <p:nvSpPr>
          <p:cNvPr id="3" name="Pladsholder til indhold 2">
            <a:extLst>
              <a:ext uri="{FF2B5EF4-FFF2-40B4-BE49-F238E27FC236}">
                <a16:creationId xmlns:a16="http://schemas.microsoft.com/office/drawing/2014/main" id="{3ED71998-A4EB-CF7D-D223-9FF38FD06110}"/>
              </a:ext>
            </a:extLst>
          </p:cNvPr>
          <p:cNvSpPr>
            <a:spLocks noGrp="1"/>
          </p:cNvSpPr>
          <p:nvPr>
            <p:ph idx="1"/>
          </p:nvPr>
        </p:nvSpPr>
        <p:spPr/>
        <p:txBody>
          <a:bodyPr>
            <a:normAutofit/>
          </a:bodyPr>
          <a:lstStyle/>
          <a:p>
            <a:pPr marL="0" indent="0">
              <a:buNone/>
            </a:pPr>
            <a:endParaRPr lang="da-DK" sz="2800" b="1" dirty="0"/>
          </a:p>
          <a:p>
            <a:pPr marL="0" indent="0">
              <a:buNone/>
            </a:pPr>
            <a:endParaRPr lang="da-DK" sz="2800" b="1" dirty="0"/>
          </a:p>
          <a:p>
            <a:pPr marL="0" indent="0" algn="ctr">
              <a:buNone/>
            </a:pPr>
            <a:r>
              <a:rPr lang="da-DK" sz="2800" b="1" dirty="0"/>
              <a:t>Hvilken indmelding er IKKE er simpel?</a:t>
            </a:r>
          </a:p>
        </p:txBody>
      </p:sp>
    </p:spTree>
    <p:extLst>
      <p:ext uri="{BB962C8B-B14F-4D97-AF65-F5344CB8AC3E}">
        <p14:creationId xmlns:p14="http://schemas.microsoft.com/office/powerpoint/2010/main" val="3000270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9D6D8-C8D2-89D8-A40A-7BDE121032C2}"/>
              </a:ext>
            </a:extLst>
          </p:cNvPr>
          <p:cNvSpPr>
            <a:spLocks noGrp="1"/>
          </p:cNvSpPr>
          <p:nvPr>
            <p:ph type="title"/>
          </p:nvPr>
        </p:nvSpPr>
        <p:spPr/>
        <p:txBody>
          <a:bodyPr/>
          <a:lstStyle/>
          <a:p>
            <a:r>
              <a:rPr lang="da-DK" b="1" dirty="0"/>
              <a:t>Aftaler for den simple indmelding</a:t>
            </a:r>
            <a:br>
              <a:rPr lang="da-DK" dirty="0"/>
            </a:br>
            <a:r>
              <a:rPr lang="da-DK" dirty="0"/>
              <a:t>- </a:t>
            </a:r>
            <a:r>
              <a:rPr lang="da-DK" sz="2400" dirty="0"/>
              <a:t>mine anbefalinger</a:t>
            </a:r>
          </a:p>
        </p:txBody>
      </p:sp>
      <p:sp>
        <p:nvSpPr>
          <p:cNvPr id="3" name="Pladsholder til indhold 2">
            <a:extLst>
              <a:ext uri="{FF2B5EF4-FFF2-40B4-BE49-F238E27FC236}">
                <a16:creationId xmlns:a16="http://schemas.microsoft.com/office/drawing/2014/main" id="{46EA5A7C-C3BA-C0D7-47A7-70BF521F61C2}"/>
              </a:ext>
            </a:extLst>
          </p:cNvPr>
          <p:cNvSpPr>
            <a:spLocks noGrp="1"/>
          </p:cNvSpPr>
          <p:nvPr>
            <p:ph idx="1"/>
          </p:nvPr>
        </p:nvSpPr>
        <p:spPr>
          <a:xfrm>
            <a:off x="1451579" y="2015732"/>
            <a:ext cx="9603275" cy="4037749"/>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indent="0">
              <a:buNone/>
            </a:pPr>
            <a:r>
              <a:rPr lang="da-DK" sz="2600" b="1" dirty="0"/>
              <a:t>En indmelding lover mindst 1,5 stik – altså mindst et es og en konge da makker skal kunne regne med lidt modspilsstik HVIS vi senere skal strafdoble.</a:t>
            </a:r>
          </a:p>
          <a:p>
            <a:pPr marL="0" indent="0">
              <a:buNone/>
            </a:pPr>
            <a:endParaRPr lang="da-DK" sz="2600" b="1" dirty="0"/>
          </a:p>
          <a:p>
            <a:pPr marL="0" indent="0">
              <a:buNone/>
            </a:pPr>
            <a:r>
              <a:rPr lang="da-DK" sz="2600" b="1" dirty="0"/>
              <a:t>En indmelding sker i pointintervallet 9 til 17 </a:t>
            </a:r>
            <a:r>
              <a:rPr lang="da-DK" sz="2600" b="1" dirty="0" err="1"/>
              <a:t>hp</a:t>
            </a:r>
            <a:r>
              <a:rPr lang="da-DK" sz="2600" b="1" dirty="0"/>
              <a:t>. det betyder, at makker kun skal holde åbent med +9 </a:t>
            </a:r>
            <a:r>
              <a:rPr lang="da-DK" sz="2600" b="1" dirty="0" err="1"/>
              <a:t>hp</a:t>
            </a:r>
            <a:r>
              <a:rPr lang="da-DK" sz="2600" b="1" dirty="0"/>
              <a:t>. og være i konkurrence tænkning med op til  8 </a:t>
            </a:r>
            <a:r>
              <a:rPr lang="da-DK" sz="2600" b="1" dirty="0" err="1"/>
              <a:t>hp</a:t>
            </a:r>
            <a:r>
              <a:rPr lang="da-DK" sz="2600" b="1" dirty="0"/>
              <a:t>.</a:t>
            </a:r>
          </a:p>
          <a:p>
            <a:pPr marL="0" indent="0">
              <a:buNone/>
            </a:pPr>
            <a:endParaRPr lang="da-DK" sz="2600" b="1" dirty="0"/>
          </a:p>
          <a:p>
            <a:pPr marL="0" indent="0">
              <a:buNone/>
            </a:pPr>
            <a:r>
              <a:rPr lang="da-DK" sz="2600" b="1" dirty="0"/>
              <a:t>Indmeldingsfarven har som minimum EB1032 i en 5+ farve hvis du melder ind på 9 til 11 </a:t>
            </a:r>
            <a:r>
              <a:rPr lang="da-DK" sz="2600" b="1" dirty="0" err="1"/>
              <a:t>hp</a:t>
            </a:r>
            <a:r>
              <a:rPr lang="da-DK" sz="2600" b="1" dirty="0"/>
              <a:t>.</a:t>
            </a:r>
          </a:p>
          <a:p>
            <a:pPr marL="0" indent="0">
              <a:buNone/>
            </a:pPr>
            <a:endParaRPr lang="da-DK" sz="2600" b="1" dirty="0"/>
          </a:p>
          <a:p>
            <a:pPr marL="0" indent="0">
              <a:buNone/>
            </a:pPr>
            <a:r>
              <a:rPr lang="da-DK" sz="2600" b="1" dirty="0"/>
              <a:t>Melder du ind på 12 - 17 </a:t>
            </a:r>
            <a:r>
              <a:rPr lang="da-DK" sz="2600" b="1" dirty="0" err="1"/>
              <a:t>hp</a:t>
            </a:r>
            <a:r>
              <a:rPr lang="da-DK" sz="2600" b="1" dirty="0"/>
              <a:t>. er der ikke særlige krav til farvens kvalitet.  </a:t>
            </a:r>
          </a:p>
          <a:p>
            <a:pPr marL="0" indent="0">
              <a:buNone/>
            </a:pPr>
            <a:endParaRPr lang="da-DK" dirty="0"/>
          </a:p>
        </p:txBody>
      </p:sp>
    </p:spTree>
    <p:extLst>
      <p:ext uri="{BB962C8B-B14F-4D97-AF65-F5344CB8AC3E}">
        <p14:creationId xmlns:p14="http://schemas.microsoft.com/office/powerpoint/2010/main" val="53923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5C347E-5C1B-1747-8A0F-E7146DB2026B}"/>
              </a:ext>
            </a:extLst>
          </p:cNvPr>
          <p:cNvSpPr>
            <a:spLocks noGrp="1"/>
          </p:cNvSpPr>
          <p:nvPr>
            <p:ph type="title"/>
          </p:nvPr>
        </p:nvSpPr>
        <p:spPr/>
        <p:txBody>
          <a:bodyPr>
            <a:normAutofit fontScale="90000"/>
          </a:bodyPr>
          <a:lstStyle/>
          <a:p>
            <a:r>
              <a:rPr lang="da-DK" b="1" dirty="0"/>
              <a:t>Antal tabere fordelt på pointintervaller 1</a:t>
            </a:r>
            <a:br>
              <a:rPr lang="da-DK" dirty="0"/>
            </a:br>
            <a:r>
              <a:rPr lang="da-DK" sz="2400" dirty="0"/>
              <a:t> </a:t>
            </a:r>
          </a:p>
        </p:txBody>
      </p:sp>
      <p:sp>
        <p:nvSpPr>
          <p:cNvPr id="3" name="Pladsholder til indhold 2">
            <a:extLst>
              <a:ext uri="{FF2B5EF4-FFF2-40B4-BE49-F238E27FC236}">
                <a16:creationId xmlns:a16="http://schemas.microsoft.com/office/drawing/2014/main" id="{64427A9C-56D9-FD4E-A135-C07C3E39690C}"/>
              </a:ext>
            </a:extLst>
          </p:cNvPr>
          <p:cNvSpPr>
            <a:spLocks noGrp="1"/>
          </p:cNvSpPr>
          <p:nvPr>
            <p:ph idx="1"/>
          </p:nvPr>
        </p:nvSpPr>
        <p:spPr>
          <a:xfrm>
            <a:off x="0" y="2067902"/>
            <a:ext cx="5973417" cy="3450613"/>
          </a:xfrm>
        </p:spPr>
        <p:txBody>
          <a:bodyPr>
            <a:normAutofit/>
          </a:bodyPr>
          <a:lstStyle/>
          <a:p>
            <a:pPr marL="0" indent="0">
              <a:buNone/>
            </a:pPr>
            <a:r>
              <a:rPr lang="da-DK" sz="2800" b="1" dirty="0">
                <a:ea typeface="Apple Symbols" panose="02000000000000000000" pitchFamily="2" charset="-79"/>
                <a:cs typeface="Apple Symbols" panose="02000000000000000000" pitchFamily="2" charset="-79"/>
              </a:rPr>
              <a:t>En hånd med 6-9 </a:t>
            </a:r>
            <a:r>
              <a:rPr lang="da-DK" sz="2800" b="1" dirty="0" err="1">
                <a:ea typeface="Apple Symbols" panose="02000000000000000000" pitchFamily="2" charset="-79"/>
                <a:cs typeface="Apple Symbols" panose="02000000000000000000" pitchFamily="2" charset="-79"/>
              </a:rPr>
              <a:t>hp</a:t>
            </a:r>
            <a:r>
              <a:rPr lang="da-DK" sz="2800" b="1" dirty="0">
                <a:ea typeface="Apple Symbols" panose="02000000000000000000" pitchFamily="2" charset="-79"/>
                <a:cs typeface="Apple Symbols" panose="02000000000000000000" pitchFamily="2" charset="-79"/>
              </a:rPr>
              <a:t> = 9 tabere</a:t>
            </a:r>
          </a:p>
          <a:p>
            <a:pPr marL="0" indent="0">
              <a:buNone/>
            </a:pPr>
            <a:endParaRPr lang="da-DK" dirty="0">
              <a:ea typeface="Apple Symbols" panose="02000000000000000000" pitchFamily="2" charset="-79"/>
              <a:cs typeface="Apple Symbols" panose="02000000000000000000" pitchFamily="2" charset="-79"/>
            </a:endParaRPr>
          </a:p>
          <a:p>
            <a:pPr marL="0" indent="0">
              <a:buNone/>
            </a:pPr>
            <a:r>
              <a:rPr lang="da-DK" sz="3200" b="1" dirty="0">
                <a:ea typeface="Apple Symbols" panose="02000000000000000000" pitchFamily="2" charset="-79"/>
                <a:cs typeface="Apple Symbols" panose="02000000000000000000" pitchFamily="2" charset="-79"/>
              </a:rPr>
              <a:t>En 10 – 11 hånd = 8 tabere</a:t>
            </a:r>
          </a:p>
          <a:p>
            <a:pPr marL="0" indent="0">
              <a:buNone/>
            </a:pPr>
            <a:endParaRPr lang="da-DK" sz="2800" dirty="0">
              <a:ea typeface="Apple Symbols" panose="02000000000000000000" pitchFamily="2" charset="-79"/>
              <a:cs typeface="Apple Symbols" panose="02000000000000000000" pitchFamily="2" charset="-79"/>
            </a:endParaRPr>
          </a:p>
          <a:p>
            <a:pPr marL="0" indent="0">
              <a:buNone/>
            </a:pPr>
            <a:r>
              <a:rPr lang="da-DK" sz="3200" b="1" dirty="0">
                <a:ea typeface="Apple Symbols" panose="02000000000000000000" pitchFamily="2" charset="-79"/>
                <a:cs typeface="Apple Symbols" panose="02000000000000000000" pitchFamily="2" charset="-79"/>
              </a:rPr>
              <a:t>En lille åbningshånd = 7 tabere</a:t>
            </a:r>
          </a:p>
        </p:txBody>
      </p:sp>
      <p:sp>
        <p:nvSpPr>
          <p:cNvPr id="5" name="Tekstfelt 4">
            <a:extLst>
              <a:ext uri="{FF2B5EF4-FFF2-40B4-BE49-F238E27FC236}">
                <a16:creationId xmlns:a16="http://schemas.microsoft.com/office/drawing/2014/main" id="{47684759-0F7F-F54B-BFD8-2F73CC93ABA0}"/>
              </a:ext>
            </a:extLst>
          </p:cNvPr>
          <p:cNvSpPr txBox="1"/>
          <p:nvPr/>
        </p:nvSpPr>
        <p:spPr>
          <a:xfrm>
            <a:off x="6096000" y="3254599"/>
            <a:ext cx="5244685"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DB2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E754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KB54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83</a:t>
            </a:r>
          </a:p>
          <a:p>
            <a:r>
              <a:rPr lang="da-DK" sz="3200" b="1" dirty="0">
                <a:ea typeface="Apple Symbols" panose="02000000000000000000" pitchFamily="2" charset="-79"/>
                <a:cs typeface="Apple Symbols" panose="02000000000000000000" pitchFamily="2" charset="-79"/>
              </a:rPr>
              <a:t> 11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8 tabere</a:t>
            </a:r>
          </a:p>
        </p:txBody>
      </p:sp>
      <p:sp>
        <p:nvSpPr>
          <p:cNvPr id="6" name="Tekstfelt 5">
            <a:extLst>
              <a:ext uri="{FF2B5EF4-FFF2-40B4-BE49-F238E27FC236}">
                <a16:creationId xmlns:a16="http://schemas.microsoft.com/office/drawing/2014/main" id="{B2A19912-7312-3D4E-8F64-C2D286D2DC92}"/>
              </a:ext>
            </a:extLst>
          </p:cNvPr>
          <p:cNvSpPr txBox="1"/>
          <p:nvPr/>
        </p:nvSpPr>
        <p:spPr>
          <a:xfrm>
            <a:off x="6096000" y="4575280"/>
            <a:ext cx="5244685"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K72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E754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KD54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83 </a:t>
            </a:r>
          </a:p>
          <a:p>
            <a:r>
              <a:rPr lang="da-DK" sz="3200" b="1" dirty="0">
                <a:ea typeface="Apple Symbols" panose="02000000000000000000" pitchFamily="2" charset="-79"/>
                <a:cs typeface="Apple Symbols" panose="02000000000000000000" pitchFamily="2" charset="-79"/>
              </a:rPr>
              <a:t>12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7 tabere</a:t>
            </a:r>
          </a:p>
        </p:txBody>
      </p:sp>
      <p:sp>
        <p:nvSpPr>
          <p:cNvPr id="10" name="Tekstfelt 9">
            <a:extLst>
              <a:ext uri="{FF2B5EF4-FFF2-40B4-BE49-F238E27FC236}">
                <a16:creationId xmlns:a16="http://schemas.microsoft.com/office/drawing/2014/main" id="{34C86AE0-009E-EF4E-8399-CBA405C412C7}"/>
              </a:ext>
            </a:extLst>
          </p:cNvPr>
          <p:cNvSpPr txBox="1"/>
          <p:nvPr/>
        </p:nvSpPr>
        <p:spPr>
          <a:xfrm>
            <a:off x="6096000" y="2067902"/>
            <a:ext cx="5244685"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B72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E754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KB54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83 9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9 tabere</a:t>
            </a:r>
          </a:p>
        </p:txBody>
      </p:sp>
    </p:spTree>
    <p:extLst>
      <p:ext uri="{BB962C8B-B14F-4D97-AF65-F5344CB8AC3E}">
        <p14:creationId xmlns:p14="http://schemas.microsoft.com/office/powerpoint/2010/main" val="94561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799755-3141-C519-515B-D76F2E522600}"/>
              </a:ext>
            </a:extLst>
          </p:cNvPr>
          <p:cNvSpPr>
            <a:spLocks noGrp="1"/>
          </p:cNvSpPr>
          <p:nvPr>
            <p:ph type="title"/>
          </p:nvPr>
        </p:nvSpPr>
        <p:spPr/>
        <p:txBody>
          <a:bodyPr/>
          <a:lstStyle/>
          <a:p>
            <a:r>
              <a:rPr lang="da-DK" b="1" dirty="0"/>
              <a:t>Genmelding</a:t>
            </a:r>
            <a:br>
              <a:rPr lang="da-DK" dirty="0"/>
            </a:br>
            <a:r>
              <a:rPr lang="da-DK" sz="2400" dirty="0"/>
              <a:t>Når makker afkræver dig en melding!</a:t>
            </a:r>
          </a:p>
        </p:txBody>
      </p:sp>
      <p:sp>
        <p:nvSpPr>
          <p:cNvPr id="3" name="Pladsholder til indhold 2">
            <a:extLst>
              <a:ext uri="{FF2B5EF4-FFF2-40B4-BE49-F238E27FC236}">
                <a16:creationId xmlns:a16="http://schemas.microsoft.com/office/drawing/2014/main" id="{522E00EC-15A5-77D0-DB1C-17B19FED93EA}"/>
              </a:ext>
            </a:extLst>
          </p:cNvPr>
          <p:cNvSpPr>
            <a:spLocks noGrp="1"/>
          </p:cNvSpPr>
          <p:nvPr>
            <p:ph idx="1"/>
          </p:nvPr>
        </p:nvSpPr>
        <p:spPr>
          <a:xfrm>
            <a:off x="1099457" y="2015732"/>
            <a:ext cx="10689772" cy="4037749"/>
          </a:xfrm>
        </p:spPr>
        <p:txBody>
          <a:bodyPr>
            <a:normAutofit fontScale="92500" lnSpcReduction="10000"/>
          </a:bodyPr>
          <a:lstStyle/>
          <a:p>
            <a:pPr marL="0" indent="0">
              <a:buNone/>
            </a:pPr>
            <a:r>
              <a:rPr lang="da-DK" b="1" dirty="0"/>
              <a:t>MED 9-11 </a:t>
            </a:r>
            <a:r>
              <a:rPr lang="da-DK" b="1" dirty="0" err="1"/>
              <a:t>hp</a:t>
            </a:r>
            <a:r>
              <a:rPr lang="da-DK" b="1" dirty="0"/>
              <a:t>. - BACKGEAR</a:t>
            </a:r>
          </a:p>
          <a:p>
            <a:pPr marL="0" indent="0">
              <a:buNone/>
            </a:pPr>
            <a:r>
              <a:rPr lang="da-DK" dirty="0"/>
              <a:t> - du siger pas med mindre din makker kræver dig et svar! Melder makker en krav melding så genmelder du din farve eller støtter makkers farve billigst muligt. INGEN NT melding og ingen melding af ny farve.</a:t>
            </a:r>
          </a:p>
          <a:p>
            <a:pPr marL="0" indent="0">
              <a:buNone/>
            </a:pPr>
            <a:r>
              <a:rPr lang="da-DK" b="1" dirty="0"/>
              <a:t>MED 12-14 </a:t>
            </a:r>
            <a:r>
              <a:rPr lang="da-DK" b="1" dirty="0" err="1"/>
              <a:t>hp</a:t>
            </a:r>
            <a:r>
              <a:rPr lang="da-DK" b="1" dirty="0"/>
              <a:t>. – DU SER LIGE HVAD DER SKER</a:t>
            </a:r>
          </a:p>
          <a:p>
            <a:pPr marL="0" indent="0">
              <a:buNone/>
            </a:pPr>
            <a:r>
              <a:rPr lang="da-DK" dirty="0"/>
              <a:t>- Hvis makker passer må du genmelde eller melde en ny farve billigst muligt. Du må melde ny farve på makkers krav melding og springe i indmeldingsfarven som </a:t>
            </a:r>
            <a:r>
              <a:rPr lang="da-DK" dirty="0" err="1"/>
              <a:t>invit</a:t>
            </a:r>
            <a:r>
              <a:rPr lang="da-DK" dirty="0"/>
              <a:t> </a:t>
            </a:r>
          </a:p>
          <a:p>
            <a:pPr marL="0" indent="0">
              <a:buNone/>
            </a:pPr>
            <a:r>
              <a:rPr lang="da-DK" b="1" dirty="0"/>
              <a:t>MED 15-17hp. – KOM IND I KAMPEN</a:t>
            </a:r>
          </a:p>
          <a:p>
            <a:pPr marL="0" indent="0">
              <a:buNone/>
            </a:pPr>
            <a:r>
              <a:rPr lang="da-DK" dirty="0"/>
              <a:t>Du må doble næste runde hvis modstanderne fortsætter med at melde. Du må springe i egen farve og melde ny farve selvom makker har passet. Du må overmelde i modstandernes farve for at få yderligere oplysninger ud af makker.</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37820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Hvornår </a:t>
            </a:r>
            <a:r>
              <a:rPr lang="da-DK" b="1" dirty="0" err="1"/>
              <a:t>krÆver</a:t>
            </a:r>
            <a:r>
              <a:rPr lang="da-DK" b="1" dirty="0"/>
              <a:t> makker?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930317" y="4353495"/>
            <a:ext cx="10314626"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 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B843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B5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EB7543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533433" y="256921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256921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F683EE4B-F386-0978-6A11-3A81B38E9E50}"/>
              </a:ext>
            </a:extLst>
          </p:cNvPr>
          <p:cNvSpPr txBox="1"/>
          <p:nvPr/>
        </p:nvSpPr>
        <p:spPr>
          <a:xfrm>
            <a:off x="5137765" y="2563325"/>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BE305D4D-FC05-A357-C617-83ED46D270A1}"/>
              </a:ext>
            </a:extLst>
          </p:cNvPr>
          <p:cNvSpPr txBox="1"/>
          <p:nvPr/>
        </p:nvSpPr>
        <p:spPr>
          <a:xfrm>
            <a:off x="1533433" y="3258511"/>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1" name="Tekstfelt 10">
            <a:extLst>
              <a:ext uri="{FF2B5EF4-FFF2-40B4-BE49-F238E27FC236}">
                <a16:creationId xmlns:a16="http://schemas.microsoft.com/office/drawing/2014/main" id="{3068B21A-2824-2B72-23F0-E0484C7B475A}"/>
              </a:ext>
            </a:extLst>
          </p:cNvPr>
          <p:cNvSpPr txBox="1"/>
          <p:nvPr/>
        </p:nvSpPr>
        <p:spPr>
          <a:xfrm>
            <a:off x="5137765" y="3258511"/>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2" name="Tekstfelt 11">
            <a:extLst>
              <a:ext uri="{FF2B5EF4-FFF2-40B4-BE49-F238E27FC236}">
                <a16:creationId xmlns:a16="http://schemas.microsoft.com/office/drawing/2014/main" id="{DF697654-40ED-FD86-0E3C-5413E1B60C1A}"/>
              </a:ext>
            </a:extLst>
          </p:cNvPr>
          <p:cNvSpPr txBox="1"/>
          <p:nvPr/>
        </p:nvSpPr>
        <p:spPr>
          <a:xfrm>
            <a:off x="3271258" y="3245424"/>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5" name="Tekstfelt 14">
            <a:extLst>
              <a:ext uri="{FF2B5EF4-FFF2-40B4-BE49-F238E27FC236}">
                <a16:creationId xmlns:a16="http://schemas.microsoft.com/office/drawing/2014/main" id="{B706EDB3-EBF2-67EC-71E5-372D7D34C6AA}"/>
              </a:ext>
            </a:extLst>
          </p:cNvPr>
          <p:cNvSpPr txBox="1"/>
          <p:nvPr/>
        </p:nvSpPr>
        <p:spPr>
          <a:xfrm>
            <a:off x="6899005" y="253715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9E7D83DD-4FC8-A71A-3195-6277A63F0DD5}"/>
              </a:ext>
            </a:extLst>
          </p:cNvPr>
          <p:cNvSpPr txBox="1"/>
          <p:nvPr/>
        </p:nvSpPr>
        <p:spPr>
          <a:xfrm>
            <a:off x="6899005" y="328940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B53FBAB0-C411-0B51-BBF8-F0FABEA41713}"/>
              </a:ext>
            </a:extLst>
          </p:cNvPr>
          <p:cNvSpPr txBox="1"/>
          <p:nvPr/>
        </p:nvSpPr>
        <p:spPr>
          <a:xfrm>
            <a:off x="6899005" y="2539180"/>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3" name="Tekstfelt 12">
            <a:extLst>
              <a:ext uri="{FF2B5EF4-FFF2-40B4-BE49-F238E27FC236}">
                <a16:creationId xmlns:a16="http://schemas.microsoft.com/office/drawing/2014/main" id="{91B2BEA4-2931-70EC-68C2-E0A46A30CF13}"/>
              </a:ext>
            </a:extLst>
          </p:cNvPr>
          <p:cNvSpPr txBox="1"/>
          <p:nvPr/>
        </p:nvSpPr>
        <p:spPr>
          <a:xfrm>
            <a:off x="6899005" y="328940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201523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5" grpId="0" animBg="1"/>
      <p:bldP spid="10" grpId="0" animBg="1"/>
      <p:bldP spid="11" grpId="0" animBg="1"/>
      <p:bldP spid="12" grpId="0" animBg="1"/>
      <p:bldP spid="15" grpId="0" animBg="1"/>
      <p:bldP spid="16" grpId="0" animBg="1"/>
      <p:bldP spid="4" grpId="0" animBg="1"/>
      <p:bldP spid="1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Hvornår </a:t>
            </a:r>
            <a:r>
              <a:rPr lang="da-DK" b="1" dirty="0" err="1"/>
              <a:t>krÆver</a:t>
            </a:r>
            <a:r>
              <a:rPr lang="da-DK" b="1" dirty="0"/>
              <a:t> makker?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137145" y="3429000"/>
            <a:ext cx="9204283"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 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E3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EDB743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555205" y="252304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40245" y="252598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F66FFECF-8272-19A2-097A-0EF90879616C}"/>
              </a:ext>
            </a:extLst>
          </p:cNvPr>
          <p:cNvSpPr txBox="1"/>
          <p:nvPr/>
        </p:nvSpPr>
        <p:spPr>
          <a:xfrm>
            <a:off x="5093069" y="252304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3" name="Tekstfelt 12">
            <a:extLst>
              <a:ext uri="{FF2B5EF4-FFF2-40B4-BE49-F238E27FC236}">
                <a16:creationId xmlns:a16="http://schemas.microsoft.com/office/drawing/2014/main" id="{D20D6937-373D-A5E5-E497-939C9CCBCCCD}"/>
              </a:ext>
            </a:extLst>
          </p:cNvPr>
          <p:cNvSpPr txBox="1"/>
          <p:nvPr/>
        </p:nvSpPr>
        <p:spPr>
          <a:xfrm>
            <a:off x="5837712" y="5069624"/>
            <a:ext cx="483361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2 klør er rundekrav</a:t>
            </a:r>
          </a:p>
        </p:txBody>
      </p:sp>
      <p:sp>
        <p:nvSpPr>
          <p:cNvPr id="4" name="Tekstfelt 3">
            <a:extLst>
              <a:ext uri="{FF2B5EF4-FFF2-40B4-BE49-F238E27FC236}">
                <a16:creationId xmlns:a16="http://schemas.microsoft.com/office/drawing/2014/main" id="{F1714019-B4C1-5F7B-5F2C-066F2C7D1E73}"/>
              </a:ext>
            </a:extLst>
          </p:cNvPr>
          <p:cNvSpPr txBox="1"/>
          <p:nvPr/>
        </p:nvSpPr>
        <p:spPr>
          <a:xfrm>
            <a:off x="7014049" y="252304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FF6BB059-4AFB-68F1-D0DD-E733F0EE024F}"/>
              </a:ext>
            </a:extLst>
          </p:cNvPr>
          <p:cNvSpPr txBox="1"/>
          <p:nvPr/>
        </p:nvSpPr>
        <p:spPr>
          <a:xfrm>
            <a:off x="7026353" y="252304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149225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12" grpId="0" animBg="1"/>
      <p:bldP spid="13" grpId="0" animBg="1"/>
      <p:bldP spid="4" grpId="0" animBg="1"/>
      <p:bldP spid="10"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Hvornår </a:t>
            </a:r>
            <a:r>
              <a:rPr lang="da-DK" b="1" dirty="0" err="1"/>
              <a:t>krÆver</a:t>
            </a:r>
            <a:r>
              <a:rPr lang="da-DK" b="1" dirty="0"/>
              <a:t> makker?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137147" y="3855334"/>
            <a:ext cx="9603274"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 32</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B3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KD9765 </a:t>
            </a:r>
            <a:r>
              <a:rPr lang="da-DK" sz="3600" b="1" dirty="0">
                <a:solidFill>
                  <a:srgbClr val="00B050"/>
                </a:solidFill>
                <a:latin typeface="Arial" panose="020B0604020202020204" pitchFamily="34" charset="0"/>
                <a:cs typeface="Arial" panose="020B0604020202020204" pitchFamily="34" charset="0"/>
              </a:rPr>
              <a:t>♣︎ </a:t>
            </a:r>
            <a:r>
              <a:rPr lang="da-DK" sz="3600" b="1" dirty="0">
                <a:latin typeface="Arial" panose="020B0604020202020204" pitchFamily="34" charset="0"/>
                <a:cs typeface="Arial" panose="020B0604020202020204" pitchFamily="34" charset="0"/>
              </a:rPr>
              <a:t>B83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FF6BB059-4AFB-68F1-D0DD-E733F0EE024F}"/>
              </a:ext>
            </a:extLst>
          </p:cNvPr>
          <p:cNvSpPr txBox="1"/>
          <p:nvPr/>
        </p:nvSpPr>
        <p:spPr>
          <a:xfrm>
            <a:off x="5137767" y="31385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00B050"/>
                </a:solidFill>
                <a:ea typeface="Apple Symbols" panose="02000000000000000000" pitchFamily="2" charset="-79"/>
                <a:cs typeface="Apple Symbols" panose="02000000000000000000" pitchFamily="2" charset="-79"/>
              </a:rPr>
              <a:t>♣︎</a:t>
            </a:r>
          </a:p>
        </p:txBody>
      </p:sp>
      <p:sp>
        <p:nvSpPr>
          <p:cNvPr id="13" name="Tekstfelt 12">
            <a:extLst>
              <a:ext uri="{FF2B5EF4-FFF2-40B4-BE49-F238E27FC236}">
                <a16:creationId xmlns:a16="http://schemas.microsoft.com/office/drawing/2014/main" id="{D20D6937-373D-A5E5-E497-939C9CCBCCCD}"/>
              </a:ext>
            </a:extLst>
          </p:cNvPr>
          <p:cNvSpPr txBox="1"/>
          <p:nvPr/>
        </p:nvSpPr>
        <p:spPr>
          <a:xfrm>
            <a:off x="3679192" y="5354552"/>
            <a:ext cx="483361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2 ruder er ikke krav</a:t>
            </a:r>
          </a:p>
        </p:txBody>
      </p:sp>
      <p:sp>
        <p:nvSpPr>
          <p:cNvPr id="5" name="Tekstfelt 4">
            <a:extLst>
              <a:ext uri="{FF2B5EF4-FFF2-40B4-BE49-F238E27FC236}">
                <a16:creationId xmlns:a16="http://schemas.microsoft.com/office/drawing/2014/main" id="{5F3E6D12-662B-B3A9-EE64-1080E6347B0C}"/>
              </a:ext>
            </a:extLst>
          </p:cNvPr>
          <p:cNvSpPr txBox="1"/>
          <p:nvPr/>
        </p:nvSpPr>
        <p:spPr>
          <a:xfrm>
            <a:off x="7008470" y="31385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AFD9CDB2-21DE-0ECB-0CFA-12457935E221}"/>
              </a:ext>
            </a:extLst>
          </p:cNvPr>
          <p:cNvSpPr txBox="1"/>
          <p:nvPr/>
        </p:nvSpPr>
        <p:spPr>
          <a:xfrm>
            <a:off x="7008470" y="31385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381749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10" grpId="0" animBg="1"/>
      <p:bldP spid="13" grpId="0" animBg="1"/>
      <p:bldP spid="5" grpId="0" animBg="1"/>
      <p:bldP spid="4"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Hvornår </a:t>
            </a:r>
            <a:r>
              <a:rPr lang="da-DK" b="1" dirty="0" err="1"/>
              <a:t>krÆver</a:t>
            </a:r>
            <a:r>
              <a:rPr lang="da-DK" b="1" dirty="0"/>
              <a:t> makker?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F66FFECF-8272-19A2-097A-0EF90879616C}"/>
              </a:ext>
            </a:extLst>
          </p:cNvPr>
          <p:cNvSpPr txBox="1"/>
          <p:nvPr/>
        </p:nvSpPr>
        <p:spPr>
          <a:xfrm>
            <a:off x="5137767" y="310536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3" name="Tekstfelt 12">
            <a:extLst>
              <a:ext uri="{FF2B5EF4-FFF2-40B4-BE49-F238E27FC236}">
                <a16:creationId xmlns:a16="http://schemas.microsoft.com/office/drawing/2014/main" id="{D20D6937-373D-A5E5-E497-939C9CCBCCCD}"/>
              </a:ext>
            </a:extLst>
          </p:cNvPr>
          <p:cNvSpPr txBox="1"/>
          <p:nvPr/>
        </p:nvSpPr>
        <p:spPr>
          <a:xfrm>
            <a:off x="3134796" y="5280767"/>
            <a:ext cx="6978033"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2NT er </a:t>
            </a:r>
            <a:r>
              <a:rPr lang="da-DK" sz="3600" b="1" dirty="0" err="1"/>
              <a:t>invit</a:t>
            </a:r>
            <a:r>
              <a:rPr lang="da-DK" sz="3600" b="1" dirty="0"/>
              <a:t> med 11-12 </a:t>
            </a:r>
            <a:r>
              <a:rPr lang="da-DK" sz="3600" b="1" dirty="0" err="1"/>
              <a:t>hp</a:t>
            </a:r>
            <a:r>
              <a:rPr lang="da-DK" sz="3600" b="1" dirty="0"/>
              <a:t>.</a:t>
            </a:r>
          </a:p>
        </p:txBody>
      </p:sp>
      <p:sp>
        <p:nvSpPr>
          <p:cNvPr id="4" name="Tekstfelt 3">
            <a:extLst>
              <a:ext uri="{FF2B5EF4-FFF2-40B4-BE49-F238E27FC236}">
                <a16:creationId xmlns:a16="http://schemas.microsoft.com/office/drawing/2014/main" id="{FC048494-BF6D-4D6A-B207-5DAAAAEC47D1}"/>
              </a:ext>
            </a:extLst>
          </p:cNvPr>
          <p:cNvSpPr txBox="1"/>
          <p:nvPr/>
        </p:nvSpPr>
        <p:spPr>
          <a:xfrm>
            <a:off x="1021324" y="3851287"/>
            <a:ext cx="986439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 B3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D109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E10953</a:t>
            </a:r>
            <a:r>
              <a:rPr lang="da-DK" sz="3600" b="1" dirty="0">
                <a:solidFill>
                  <a:srgbClr val="00B050"/>
                </a:solidFill>
                <a:latin typeface="Arial" panose="020B0604020202020204" pitchFamily="34" charset="0"/>
                <a:cs typeface="Arial" panose="020B0604020202020204" pitchFamily="34" charset="0"/>
              </a:rPr>
              <a:t> ♣︎</a:t>
            </a:r>
            <a:r>
              <a:rPr lang="da-DK" sz="3600" b="1" dirty="0">
                <a:latin typeface="Arial" panose="020B0604020202020204" pitchFamily="34" charset="0"/>
                <a:cs typeface="Arial" panose="020B0604020202020204" pitchFamily="34" charset="0"/>
              </a:rPr>
              <a:t> EB9</a:t>
            </a:r>
          </a:p>
          <a:p>
            <a:endParaRPr lang="da-DK" sz="3600" b="1" dirty="0">
              <a:latin typeface="Arial" panose="020B0604020202020204" pitchFamily="34" charset="0"/>
              <a:cs typeface="Arial" panose="020B0604020202020204" pitchFamily="34" charset="0"/>
            </a:endParaRPr>
          </a:p>
        </p:txBody>
      </p:sp>
      <p:sp>
        <p:nvSpPr>
          <p:cNvPr id="5" name="Tekstfelt 4">
            <a:extLst>
              <a:ext uri="{FF2B5EF4-FFF2-40B4-BE49-F238E27FC236}">
                <a16:creationId xmlns:a16="http://schemas.microsoft.com/office/drawing/2014/main" id="{00E6A359-BDDE-5A6A-16F9-6865DBA79078}"/>
              </a:ext>
            </a:extLst>
          </p:cNvPr>
          <p:cNvSpPr txBox="1"/>
          <p:nvPr/>
        </p:nvSpPr>
        <p:spPr>
          <a:xfrm>
            <a:off x="7005924" y="310536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FF6BB059-4AFB-68F1-D0DD-E733F0EE024F}"/>
              </a:ext>
            </a:extLst>
          </p:cNvPr>
          <p:cNvSpPr txBox="1"/>
          <p:nvPr/>
        </p:nvSpPr>
        <p:spPr>
          <a:xfrm>
            <a:off x="7005923" y="3113061"/>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2NT</a:t>
            </a:r>
            <a:endParaRPr lang="da-DK" sz="23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24207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2" grpId="0" animBg="1"/>
      <p:bldP spid="13" grpId="0" animBg="1"/>
      <p:bldP spid="4" grpId="0" animBg="1"/>
      <p:bldP spid="5" grpId="0" animBg="1"/>
      <p:bldP spid="10"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Hvornår </a:t>
            </a:r>
            <a:r>
              <a:rPr lang="da-DK" b="1" dirty="0" err="1"/>
              <a:t>krÆver</a:t>
            </a:r>
            <a:r>
              <a:rPr lang="da-DK" b="1" dirty="0"/>
              <a:t> makker? </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573833" y="3733247"/>
            <a:ext cx="1016658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Du sidder Vest  ♠︎ 73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93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KD53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EB752</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703DEB45-61E4-C17C-1DCA-3544B8584695}"/>
              </a:ext>
            </a:extLst>
          </p:cNvPr>
          <p:cNvSpPr txBox="1"/>
          <p:nvPr/>
        </p:nvSpPr>
        <p:spPr>
          <a:xfrm>
            <a:off x="5137767" y="310536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FD46C4DC-8E60-7E22-83C5-1E6C40F3E620}"/>
              </a:ext>
            </a:extLst>
          </p:cNvPr>
          <p:cNvSpPr txBox="1"/>
          <p:nvPr/>
        </p:nvSpPr>
        <p:spPr>
          <a:xfrm>
            <a:off x="1451578" y="5216465"/>
            <a:ext cx="9603275"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jeg har de </a:t>
            </a:r>
            <a:r>
              <a:rPr lang="da-DK" sz="3600" b="1" dirty="0" err="1"/>
              <a:t>umeldte</a:t>
            </a:r>
            <a:r>
              <a:rPr lang="da-DK" sz="3600" b="1" dirty="0"/>
              <a:t> farver og højest to spar!</a:t>
            </a:r>
          </a:p>
        </p:txBody>
      </p:sp>
      <p:sp>
        <p:nvSpPr>
          <p:cNvPr id="5" name="Tekstfelt 4">
            <a:extLst>
              <a:ext uri="{FF2B5EF4-FFF2-40B4-BE49-F238E27FC236}">
                <a16:creationId xmlns:a16="http://schemas.microsoft.com/office/drawing/2014/main" id="{F489C64C-C887-C961-19C5-13781F5EF858}"/>
              </a:ext>
            </a:extLst>
          </p:cNvPr>
          <p:cNvSpPr txBox="1"/>
          <p:nvPr/>
        </p:nvSpPr>
        <p:spPr>
          <a:xfrm>
            <a:off x="6975813" y="310536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8178AEA5-CB91-DF4A-0561-C627E470FE66}"/>
              </a:ext>
            </a:extLst>
          </p:cNvPr>
          <p:cNvSpPr txBox="1"/>
          <p:nvPr/>
        </p:nvSpPr>
        <p:spPr>
          <a:xfrm>
            <a:off x="6975813" y="310830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182383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6" grpId="0" animBg="1"/>
      <p:bldP spid="4" grpId="0" animBg="1"/>
      <p:bldP spid="5" grpId="0" animBg="1"/>
      <p:bldP spid="10"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9D7D9-389E-CBA0-D5DB-61550AE4E0DC}"/>
              </a:ext>
            </a:extLst>
          </p:cNvPr>
          <p:cNvSpPr>
            <a:spLocks noGrp="1"/>
          </p:cNvSpPr>
          <p:nvPr>
            <p:ph type="title"/>
          </p:nvPr>
        </p:nvSpPr>
        <p:spPr/>
        <p:txBody>
          <a:bodyPr/>
          <a:lstStyle/>
          <a:p>
            <a:r>
              <a:rPr lang="da-DK" b="1" dirty="0"/>
              <a:t>Opsamling på svarers meldinger</a:t>
            </a:r>
          </a:p>
        </p:txBody>
      </p:sp>
      <p:sp>
        <p:nvSpPr>
          <p:cNvPr id="3" name="Pladsholder til indhold 2">
            <a:extLst>
              <a:ext uri="{FF2B5EF4-FFF2-40B4-BE49-F238E27FC236}">
                <a16:creationId xmlns:a16="http://schemas.microsoft.com/office/drawing/2014/main" id="{70246A4A-5B89-46E8-FBB7-BDAF93F09B96}"/>
              </a:ext>
            </a:extLst>
          </p:cNvPr>
          <p:cNvSpPr>
            <a:spLocks noGrp="1"/>
          </p:cNvSpPr>
          <p:nvPr>
            <p:ph idx="1"/>
          </p:nvPr>
        </p:nvSpPr>
        <p:spPr>
          <a:xfrm>
            <a:off x="1451579" y="1937658"/>
            <a:ext cx="9603275" cy="4212772"/>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da-DK" sz="2400" b="1" dirty="0"/>
              <a:t>Når der meldes efter din makkers indmelding (melding i 3. hånd)</a:t>
            </a:r>
          </a:p>
          <a:p>
            <a:r>
              <a:rPr lang="da-DK" sz="2400" dirty="0"/>
              <a:t>ny farve er IKKE krav </a:t>
            </a:r>
          </a:p>
          <a:p>
            <a:r>
              <a:rPr lang="da-DK" sz="2400" dirty="0"/>
              <a:t>Dobling og overmelding i fjendens 1. meldte farve er rundekrav</a:t>
            </a:r>
          </a:p>
          <a:p>
            <a:pPr marL="0" indent="0">
              <a:buNone/>
            </a:pPr>
            <a:r>
              <a:rPr lang="da-DK" sz="2400" b="1" dirty="0"/>
              <a:t>Når der ikke meldes i 3. hånd </a:t>
            </a:r>
          </a:p>
          <a:p>
            <a:r>
              <a:rPr lang="da-DK" sz="2400" dirty="0"/>
              <a:t>Ny farve er krav</a:t>
            </a:r>
          </a:p>
          <a:p>
            <a:pPr marL="0" indent="0">
              <a:buNone/>
            </a:pPr>
            <a:r>
              <a:rPr lang="da-DK" sz="2400" b="1" dirty="0"/>
              <a:t>Gælder altid </a:t>
            </a:r>
          </a:p>
          <a:p>
            <a:r>
              <a:rPr lang="da-DK" sz="2400" dirty="0"/>
              <a:t>2NT er </a:t>
            </a:r>
            <a:r>
              <a:rPr lang="da-DK" sz="2400" dirty="0" err="1"/>
              <a:t>invit</a:t>
            </a:r>
            <a:r>
              <a:rPr lang="da-DK" sz="2400" dirty="0"/>
              <a:t> til 3NT med 11-12 </a:t>
            </a:r>
            <a:r>
              <a:rPr lang="da-DK" sz="2400" dirty="0" err="1"/>
              <a:t>hp</a:t>
            </a:r>
            <a:r>
              <a:rPr lang="da-DK" sz="2400" dirty="0"/>
              <a:t>.</a:t>
            </a:r>
          </a:p>
        </p:txBody>
      </p:sp>
    </p:spTree>
    <p:extLst>
      <p:ext uri="{BB962C8B-B14F-4D97-AF65-F5344CB8AC3E}">
        <p14:creationId xmlns:p14="http://schemas.microsoft.com/office/powerpoint/2010/main" val="25201405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err="1"/>
              <a:t>Indmelders</a:t>
            </a:r>
            <a:r>
              <a:rPr lang="da-DK" b="1" dirty="0"/>
              <a:t> næste melding</a:t>
            </a:r>
            <a:br>
              <a:rPr lang="da-DK" b="1" dirty="0"/>
            </a:br>
            <a:r>
              <a:rPr lang="da-DK" sz="2400" dirty="0"/>
              <a:t>Du er ØST</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1876583"/>
            <a:ext cx="9603275" cy="4285678"/>
          </a:xfrm>
        </p:spPr>
        <p:txBody>
          <a:bodyPr>
            <a:normAutofit/>
          </a:bodyPr>
          <a:lstStyle/>
          <a:p>
            <a:pPr marL="0" indent="0">
              <a:buNone/>
            </a:pPr>
            <a:r>
              <a:rPr lang="da-DK" b="1" dirty="0"/>
              <a:t>NORD		ØST		SYD	      VEST</a:t>
            </a:r>
            <a:endParaRPr lang="da-DK" dirty="0"/>
          </a:p>
          <a:p>
            <a:pPr marL="0" indent="0">
              <a:buNone/>
            </a:pPr>
            <a:endParaRPr lang="da-DK" dirty="0"/>
          </a:p>
          <a:p>
            <a:pPr marL="0" indent="0">
              <a:buNone/>
            </a:pPr>
            <a:endParaRPr lang="da-DK" dirty="0"/>
          </a:p>
          <a:p>
            <a:pPr marL="0" indent="0">
              <a:buNone/>
            </a:pPr>
            <a:endParaRPr lang="da-DK" dirty="0"/>
          </a:p>
        </p:txBody>
      </p:sp>
      <p:sp>
        <p:nvSpPr>
          <p:cNvPr id="8" name="Tekstfelt 7">
            <a:extLst>
              <a:ext uri="{FF2B5EF4-FFF2-40B4-BE49-F238E27FC236}">
                <a16:creationId xmlns:a16="http://schemas.microsoft.com/office/drawing/2014/main" id="{BB1160AB-1E4C-2FD4-487C-49A117574334}"/>
              </a:ext>
            </a:extLst>
          </p:cNvPr>
          <p:cNvSpPr txBox="1"/>
          <p:nvPr/>
        </p:nvSpPr>
        <p:spPr>
          <a:xfrm>
            <a:off x="1534970" y="243219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F683EE4B-F386-0978-6A11-3A81B38E9E50}"/>
              </a:ext>
            </a:extLst>
          </p:cNvPr>
          <p:cNvSpPr txBox="1"/>
          <p:nvPr/>
        </p:nvSpPr>
        <p:spPr>
          <a:xfrm>
            <a:off x="1534970" y="319816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4" name="Tekstfelt 3">
            <a:extLst>
              <a:ext uri="{FF2B5EF4-FFF2-40B4-BE49-F238E27FC236}">
                <a16:creationId xmlns:a16="http://schemas.microsoft.com/office/drawing/2014/main" id="{B53FBAB0-C411-0B51-BBF8-F0FABEA41713}"/>
              </a:ext>
            </a:extLst>
          </p:cNvPr>
          <p:cNvSpPr txBox="1"/>
          <p:nvPr/>
        </p:nvSpPr>
        <p:spPr>
          <a:xfrm>
            <a:off x="10031664" y="3886628"/>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00750FDD-205D-62CE-6BB6-9CF2F43D7131}"/>
              </a:ext>
            </a:extLst>
          </p:cNvPr>
          <p:cNvSpPr txBox="1"/>
          <p:nvPr/>
        </p:nvSpPr>
        <p:spPr>
          <a:xfrm>
            <a:off x="5050823" y="238100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1" name="Tekstfelt 10">
            <a:extLst>
              <a:ext uri="{FF2B5EF4-FFF2-40B4-BE49-F238E27FC236}">
                <a16:creationId xmlns:a16="http://schemas.microsoft.com/office/drawing/2014/main" id="{557094A7-75A2-DF97-E677-B9D81EC62D5E}"/>
              </a:ext>
            </a:extLst>
          </p:cNvPr>
          <p:cNvSpPr txBox="1"/>
          <p:nvPr/>
        </p:nvSpPr>
        <p:spPr>
          <a:xfrm>
            <a:off x="10031664" y="3158303"/>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13" name="Tekstfelt 12">
            <a:extLst>
              <a:ext uri="{FF2B5EF4-FFF2-40B4-BE49-F238E27FC236}">
                <a16:creationId xmlns:a16="http://schemas.microsoft.com/office/drawing/2014/main" id="{5276CF7C-3896-D35D-1A1F-3D9CFE78210A}"/>
              </a:ext>
            </a:extLst>
          </p:cNvPr>
          <p:cNvSpPr txBox="1"/>
          <p:nvPr/>
        </p:nvSpPr>
        <p:spPr>
          <a:xfrm>
            <a:off x="10031663" y="5312692"/>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5" name="Tekstfelt 14">
            <a:extLst>
              <a:ext uri="{FF2B5EF4-FFF2-40B4-BE49-F238E27FC236}">
                <a16:creationId xmlns:a16="http://schemas.microsoft.com/office/drawing/2014/main" id="{0153ABAB-963A-1E45-D56A-A6E4F018D039}"/>
              </a:ext>
            </a:extLst>
          </p:cNvPr>
          <p:cNvSpPr txBox="1"/>
          <p:nvPr/>
        </p:nvSpPr>
        <p:spPr>
          <a:xfrm>
            <a:off x="4621571" y="3157580"/>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KD632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DB8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EDB3</a:t>
            </a:r>
          </a:p>
        </p:txBody>
      </p:sp>
      <p:sp>
        <p:nvSpPr>
          <p:cNvPr id="7" name="Tekstfelt 6">
            <a:extLst>
              <a:ext uri="{FF2B5EF4-FFF2-40B4-BE49-F238E27FC236}">
                <a16:creationId xmlns:a16="http://schemas.microsoft.com/office/drawing/2014/main" id="{E7EBFA39-EF75-861A-9193-4DE97F704F5B}"/>
              </a:ext>
            </a:extLst>
          </p:cNvPr>
          <p:cNvSpPr txBox="1"/>
          <p:nvPr/>
        </p:nvSpPr>
        <p:spPr>
          <a:xfrm>
            <a:off x="3284267" y="239061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88CAA24A-EFD8-6BCF-DCB3-F68BA003CB9E}"/>
              </a:ext>
            </a:extLst>
          </p:cNvPr>
          <p:cNvSpPr txBox="1"/>
          <p:nvPr/>
        </p:nvSpPr>
        <p:spPr>
          <a:xfrm>
            <a:off x="6447939" y="2390614"/>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56F920AA-58EC-789B-587B-69ADE9B3D2A6}"/>
              </a:ext>
            </a:extLst>
          </p:cNvPr>
          <p:cNvSpPr txBox="1"/>
          <p:nvPr/>
        </p:nvSpPr>
        <p:spPr>
          <a:xfrm>
            <a:off x="3284266" y="314687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A0AB5911-E119-BFA4-023A-5ADEFC41B5C5}"/>
              </a:ext>
            </a:extLst>
          </p:cNvPr>
          <p:cNvSpPr txBox="1"/>
          <p:nvPr/>
        </p:nvSpPr>
        <p:spPr>
          <a:xfrm>
            <a:off x="4621571" y="3855851"/>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KD632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98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KB893</a:t>
            </a:r>
          </a:p>
        </p:txBody>
      </p:sp>
      <p:sp>
        <p:nvSpPr>
          <p:cNvPr id="19" name="Tekstfelt 18">
            <a:extLst>
              <a:ext uri="{FF2B5EF4-FFF2-40B4-BE49-F238E27FC236}">
                <a16:creationId xmlns:a16="http://schemas.microsoft.com/office/drawing/2014/main" id="{C3E5E18E-2ACC-9C00-4118-FED2267E49A3}"/>
              </a:ext>
            </a:extLst>
          </p:cNvPr>
          <p:cNvSpPr txBox="1"/>
          <p:nvPr/>
        </p:nvSpPr>
        <p:spPr>
          <a:xfrm>
            <a:off x="4621571" y="4602576"/>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KD632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8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98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EK893</a:t>
            </a:r>
          </a:p>
        </p:txBody>
      </p:sp>
      <p:sp>
        <p:nvSpPr>
          <p:cNvPr id="20" name="Tekstfelt 19">
            <a:extLst>
              <a:ext uri="{FF2B5EF4-FFF2-40B4-BE49-F238E27FC236}">
                <a16:creationId xmlns:a16="http://schemas.microsoft.com/office/drawing/2014/main" id="{D218A8CA-8486-4447-231E-106C2D1DC18B}"/>
              </a:ext>
            </a:extLst>
          </p:cNvPr>
          <p:cNvSpPr txBox="1"/>
          <p:nvPr/>
        </p:nvSpPr>
        <p:spPr>
          <a:xfrm>
            <a:off x="10031664" y="461495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1" name="Tekstfelt 20">
            <a:extLst>
              <a:ext uri="{FF2B5EF4-FFF2-40B4-BE49-F238E27FC236}">
                <a16:creationId xmlns:a16="http://schemas.microsoft.com/office/drawing/2014/main" id="{9A0BE351-A848-BA08-8591-F23E354F1A2B}"/>
              </a:ext>
            </a:extLst>
          </p:cNvPr>
          <p:cNvSpPr txBox="1"/>
          <p:nvPr/>
        </p:nvSpPr>
        <p:spPr>
          <a:xfrm>
            <a:off x="4621571" y="5312692"/>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EKD6</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97832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7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KD8</a:t>
            </a:r>
          </a:p>
        </p:txBody>
      </p:sp>
    </p:spTree>
    <p:extLst>
      <p:ext uri="{BB962C8B-B14F-4D97-AF65-F5344CB8AC3E}">
        <p14:creationId xmlns:p14="http://schemas.microsoft.com/office/powerpoint/2010/main" val="416537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ppt_x"/>
                                          </p:val>
                                        </p:tav>
                                        <p:tav tm="100000">
                                          <p:val>
                                            <p:strVal val="#ppt_x"/>
                                          </p:val>
                                        </p:tav>
                                      </p:tavLst>
                                    </p:anim>
                                    <p:anim calcmode="lin" valueType="num">
                                      <p:cBhvr additive="base">
                                        <p:cTn id="6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ppt_x"/>
                                          </p:val>
                                        </p:tav>
                                        <p:tav tm="100000">
                                          <p:val>
                                            <p:strVal val="#ppt_x"/>
                                          </p:val>
                                        </p:tav>
                                      </p:tavLst>
                                    </p:anim>
                                    <p:anim calcmode="lin" valueType="num">
                                      <p:cBhvr additive="base">
                                        <p:cTn id="8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anim calcmode="lin" valueType="num">
                                      <p:cBhvr additive="base">
                                        <p:cTn id="85" dur="500" fill="hold"/>
                                        <p:tgtEl>
                                          <p:spTgt spid="13"/>
                                        </p:tgtEl>
                                        <p:attrNameLst>
                                          <p:attrName>ppt_x</p:attrName>
                                        </p:attrNameLst>
                                      </p:cBhvr>
                                      <p:tavLst>
                                        <p:tav tm="0">
                                          <p:val>
                                            <p:strVal val="#ppt_x"/>
                                          </p:val>
                                        </p:tav>
                                        <p:tav tm="100000">
                                          <p:val>
                                            <p:strVal val="#ppt_x"/>
                                          </p:val>
                                        </p:tav>
                                      </p:tavLst>
                                    </p:anim>
                                    <p:anim calcmode="lin" valueType="num">
                                      <p:cBhvr additive="base">
                                        <p:cTn id="8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4" grpId="0" animBg="1"/>
      <p:bldP spid="10" grpId="0" animBg="1"/>
      <p:bldP spid="11" grpId="0" animBg="1"/>
      <p:bldP spid="13" grpId="0" animBg="1"/>
      <p:bldP spid="15" grpId="0" animBg="1"/>
      <p:bldP spid="7" grpId="0" animBg="1"/>
      <p:bldP spid="12" grpId="0" animBg="1"/>
      <p:bldP spid="17" grpId="0" animBg="1"/>
      <p:bldP spid="18" grpId="0" animBg="1"/>
      <p:bldP spid="19" grpId="0" animBg="1"/>
      <p:bldP spid="20" grpId="0" animBg="1"/>
      <p:bldP spid="2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err="1"/>
              <a:t>Indmelders</a:t>
            </a:r>
            <a:r>
              <a:rPr lang="da-DK" b="1" dirty="0"/>
              <a:t> næste melding</a:t>
            </a:r>
            <a:br>
              <a:rPr lang="da-DK" b="1" dirty="0"/>
            </a:br>
            <a:r>
              <a:rPr lang="da-DK" dirty="0"/>
              <a:t>Du er ØST</a:t>
            </a:r>
            <a:endParaRPr lang="da-DK" b="1"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1876583"/>
            <a:ext cx="9603275" cy="4285678"/>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5" name="Tekstfelt 4">
            <a:extLst>
              <a:ext uri="{FF2B5EF4-FFF2-40B4-BE49-F238E27FC236}">
                <a16:creationId xmlns:a16="http://schemas.microsoft.com/office/drawing/2014/main" id="{F683EE4B-F386-0978-6A11-3A81B38E9E50}"/>
              </a:ext>
            </a:extLst>
          </p:cNvPr>
          <p:cNvSpPr txBox="1"/>
          <p:nvPr/>
        </p:nvSpPr>
        <p:spPr>
          <a:xfrm>
            <a:off x="1597556" y="3016995"/>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00750FDD-205D-62CE-6BB6-9CF2F43D7131}"/>
              </a:ext>
            </a:extLst>
          </p:cNvPr>
          <p:cNvSpPr txBox="1"/>
          <p:nvPr/>
        </p:nvSpPr>
        <p:spPr>
          <a:xfrm>
            <a:off x="3287698" y="2451501"/>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0153ABAB-963A-1E45-D56A-A6E4F018D039}"/>
              </a:ext>
            </a:extLst>
          </p:cNvPr>
          <p:cNvSpPr txBox="1"/>
          <p:nvPr/>
        </p:nvSpPr>
        <p:spPr>
          <a:xfrm>
            <a:off x="4777956" y="3152499"/>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EB1034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K82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B4</a:t>
            </a:r>
          </a:p>
        </p:txBody>
      </p:sp>
      <p:sp>
        <p:nvSpPr>
          <p:cNvPr id="7" name="Tekstfelt 6">
            <a:extLst>
              <a:ext uri="{FF2B5EF4-FFF2-40B4-BE49-F238E27FC236}">
                <a16:creationId xmlns:a16="http://schemas.microsoft.com/office/drawing/2014/main" id="{E7EBFA39-EF75-861A-9193-4DE97F704F5B}"/>
              </a:ext>
            </a:extLst>
          </p:cNvPr>
          <p:cNvSpPr txBox="1"/>
          <p:nvPr/>
        </p:nvSpPr>
        <p:spPr>
          <a:xfrm>
            <a:off x="4977839" y="244547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88CAA24A-EFD8-6BCF-DCB3-F68BA003CB9E}"/>
              </a:ext>
            </a:extLst>
          </p:cNvPr>
          <p:cNvSpPr txBox="1"/>
          <p:nvPr/>
        </p:nvSpPr>
        <p:spPr>
          <a:xfrm>
            <a:off x="9989868" y="318327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56F920AA-58EC-789B-587B-69ADE9B3D2A6}"/>
              </a:ext>
            </a:extLst>
          </p:cNvPr>
          <p:cNvSpPr txBox="1"/>
          <p:nvPr/>
        </p:nvSpPr>
        <p:spPr>
          <a:xfrm>
            <a:off x="3287698" y="30428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A0AB5911-E119-BFA4-023A-5ADEFC41B5C5}"/>
              </a:ext>
            </a:extLst>
          </p:cNvPr>
          <p:cNvSpPr txBox="1"/>
          <p:nvPr/>
        </p:nvSpPr>
        <p:spPr>
          <a:xfrm>
            <a:off x="4777956" y="3842215"/>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E7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KB974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KB8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954</a:t>
            </a:r>
          </a:p>
        </p:txBody>
      </p:sp>
      <p:sp>
        <p:nvSpPr>
          <p:cNvPr id="20" name="Tekstfelt 19">
            <a:extLst>
              <a:ext uri="{FF2B5EF4-FFF2-40B4-BE49-F238E27FC236}">
                <a16:creationId xmlns:a16="http://schemas.microsoft.com/office/drawing/2014/main" id="{D218A8CA-8486-4447-231E-106C2D1DC18B}"/>
              </a:ext>
            </a:extLst>
          </p:cNvPr>
          <p:cNvSpPr txBox="1"/>
          <p:nvPr/>
        </p:nvSpPr>
        <p:spPr>
          <a:xfrm>
            <a:off x="10778707" y="4489968"/>
            <a:ext cx="1299292"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Eller 3</a:t>
            </a:r>
            <a:r>
              <a:rPr lang="da-DK" sz="2400" dirty="0">
                <a:solidFill>
                  <a:srgbClr val="00B050"/>
                </a:solidFill>
                <a:ea typeface="Apple Symbols" panose="02000000000000000000" pitchFamily="2" charset="-79"/>
                <a:cs typeface="Apple Symbols" panose="02000000000000000000" pitchFamily="2" charset="-79"/>
              </a:rPr>
              <a:t>♣︎</a:t>
            </a:r>
          </a:p>
        </p:txBody>
      </p:sp>
      <p:sp>
        <p:nvSpPr>
          <p:cNvPr id="21" name="Tekstfelt 20">
            <a:extLst>
              <a:ext uri="{FF2B5EF4-FFF2-40B4-BE49-F238E27FC236}">
                <a16:creationId xmlns:a16="http://schemas.microsoft.com/office/drawing/2014/main" id="{9A0BE351-A848-BA08-8591-F23E354F1A2B}"/>
              </a:ext>
            </a:extLst>
          </p:cNvPr>
          <p:cNvSpPr txBox="1"/>
          <p:nvPr/>
        </p:nvSpPr>
        <p:spPr>
          <a:xfrm>
            <a:off x="4777956" y="5221647"/>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DB6</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EKB782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K7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K3</a:t>
            </a:r>
          </a:p>
        </p:txBody>
      </p:sp>
      <p:sp>
        <p:nvSpPr>
          <p:cNvPr id="6" name="Tekstfelt 5">
            <a:extLst>
              <a:ext uri="{FF2B5EF4-FFF2-40B4-BE49-F238E27FC236}">
                <a16:creationId xmlns:a16="http://schemas.microsoft.com/office/drawing/2014/main" id="{322E3E8D-875B-B991-7BBD-A881EA166341}"/>
              </a:ext>
            </a:extLst>
          </p:cNvPr>
          <p:cNvSpPr txBox="1"/>
          <p:nvPr/>
        </p:nvSpPr>
        <p:spPr>
          <a:xfrm>
            <a:off x="1597557" y="244547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53F30D1D-8BEB-FD84-BBA6-F009AE1546A0}"/>
              </a:ext>
            </a:extLst>
          </p:cNvPr>
          <p:cNvSpPr txBox="1"/>
          <p:nvPr/>
        </p:nvSpPr>
        <p:spPr>
          <a:xfrm>
            <a:off x="6667980" y="242853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942F1C1F-7B16-336A-105A-8288B97DCC1D}"/>
              </a:ext>
            </a:extLst>
          </p:cNvPr>
          <p:cNvSpPr txBox="1"/>
          <p:nvPr/>
        </p:nvSpPr>
        <p:spPr>
          <a:xfrm>
            <a:off x="9989867" y="387299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2" name="Tekstfelt 21">
            <a:extLst>
              <a:ext uri="{FF2B5EF4-FFF2-40B4-BE49-F238E27FC236}">
                <a16:creationId xmlns:a16="http://schemas.microsoft.com/office/drawing/2014/main" id="{922DA610-8D61-258F-9C37-17C359E668BA}"/>
              </a:ext>
            </a:extLst>
          </p:cNvPr>
          <p:cNvSpPr txBox="1"/>
          <p:nvPr/>
        </p:nvSpPr>
        <p:spPr>
          <a:xfrm>
            <a:off x="4777956" y="4531931"/>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E7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E8974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KB98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K4</a:t>
            </a:r>
          </a:p>
        </p:txBody>
      </p:sp>
      <p:sp>
        <p:nvSpPr>
          <p:cNvPr id="23" name="Tekstfelt 22">
            <a:extLst>
              <a:ext uri="{FF2B5EF4-FFF2-40B4-BE49-F238E27FC236}">
                <a16:creationId xmlns:a16="http://schemas.microsoft.com/office/drawing/2014/main" id="{D135A686-62A9-A5DA-1907-34FE7B9F4B3F}"/>
              </a:ext>
            </a:extLst>
          </p:cNvPr>
          <p:cNvSpPr txBox="1"/>
          <p:nvPr/>
        </p:nvSpPr>
        <p:spPr>
          <a:xfrm>
            <a:off x="9981797" y="44899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4</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4" name="Tekstfelt 23">
            <a:extLst>
              <a:ext uri="{FF2B5EF4-FFF2-40B4-BE49-F238E27FC236}">
                <a16:creationId xmlns:a16="http://schemas.microsoft.com/office/drawing/2014/main" id="{9E947784-85C6-76EF-2DA5-830894C527C9}"/>
              </a:ext>
            </a:extLst>
          </p:cNvPr>
          <p:cNvSpPr txBox="1"/>
          <p:nvPr/>
        </p:nvSpPr>
        <p:spPr>
          <a:xfrm>
            <a:off x="9981796" y="522164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98806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ppt_x"/>
                                          </p:val>
                                        </p:tav>
                                        <p:tav tm="100000">
                                          <p:val>
                                            <p:strVal val="#ppt_x"/>
                                          </p:val>
                                        </p:tav>
                                      </p:tavLst>
                                    </p:anim>
                                    <p:anim calcmode="lin" valueType="num">
                                      <p:cBhvr additive="base">
                                        <p:cTn id="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500" fill="hold"/>
                                        <p:tgtEl>
                                          <p:spTgt spid="20"/>
                                        </p:tgtEl>
                                        <p:attrNameLst>
                                          <p:attrName>ppt_x</p:attrName>
                                        </p:attrNameLst>
                                      </p:cBhvr>
                                      <p:tavLst>
                                        <p:tav tm="0">
                                          <p:val>
                                            <p:strVal val="#ppt_x"/>
                                          </p:val>
                                        </p:tav>
                                        <p:tav tm="100000">
                                          <p:val>
                                            <p:strVal val="#ppt_x"/>
                                          </p:val>
                                        </p:tav>
                                      </p:tavLst>
                                    </p:anim>
                                    <p:anim calcmode="lin" valueType="num">
                                      <p:cBhvr additive="base">
                                        <p:cTn id="8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1"/>
                                        </p:tgtEl>
                                        <p:attrNameLst>
                                          <p:attrName>style.visibility</p:attrName>
                                        </p:attrNameLst>
                                      </p:cBhvr>
                                      <p:to>
                                        <p:strVal val="visible"/>
                                      </p:to>
                                    </p:set>
                                    <p:anim calcmode="lin" valueType="num">
                                      <p:cBhvr additive="base">
                                        <p:cTn id="85" dur="500" fill="hold"/>
                                        <p:tgtEl>
                                          <p:spTgt spid="21"/>
                                        </p:tgtEl>
                                        <p:attrNameLst>
                                          <p:attrName>ppt_x</p:attrName>
                                        </p:attrNameLst>
                                      </p:cBhvr>
                                      <p:tavLst>
                                        <p:tav tm="0">
                                          <p:val>
                                            <p:strVal val="#ppt_x"/>
                                          </p:val>
                                        </p:tav>
                                        <p:tav tm="100000">
                                          <p:val>
                                            <p:strVal val="#ppt_x"/>
                                          </p:val>
                                        </p:tav>
                                      </p:tavLst>
                                    </p:anim>
                                    <p:anim calcmode="lin" valueType="num">
                                      <p:cBhvr additive="base">
                                        <p:cTn id="8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500" fill="hold"/>
                                        <p:tgtEl>
                                          <p:spTgt spid="24"/>
                                        </p:tgtEl>
                                        <p:attrNameLst>
                                          <p:attrName>ppt_x</p:attrName>
                                        </p:attrNameLst>
                                      </p:cBhvr>
                                      <p:tavLst>
                                        <p:tav tm="0">
                                          <p:val>
                                            <p:strVal val="#ppt_x"/>
                                          </p:val>
                                        </p:tav>
                                        <p:tav tm="100000">
                                          <p:val>
                                            <p:strVal val="#ppt_x"/>
                                          </p:val>
                                        </p:tav>
                                      </p:tavLst>
                                    </p:anim>
                                    <p:anim calcmode="lin" valueType="num">
                                      <p:cBhvr additive="base">
                                        <p:cTn id="9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5" grpId="0" animBg="1"/>
      <p:bldP spid="7" grpId="0" animBg="1"/>
      <p:bldP spid="12" grpId="0" animBg="1"/>
      <p:bldP spid="17" grpId="0" animBg="1"/>
      <p:bldP spid="18" grpId="0" animBg="1"/>
      <p:bldP spid="20" grpId="0" animBg="1"/>
      <p:bldP spid="21" grpId="0" animBg="1"/>
      <p:bldP spid="6" grpId="0" animBg="1"/>
      <p:bldP spid="9" grpId="0" animBg="1"/>
      <p:bldP spid="16" grpId="0" animBg="1"/>
      <p:bldP spid="22" grpId="0" animBg="1"/>
      <p:bldP spid="23" grpId="0" animBg="1"/>
      <p:bldP spid="24"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err="1"/>
              <a:t>Indmelders</a:t>
            </a:r>
            <a:r>
              <a:rPr lang="da-DK" b="1" dirty="0"/>
              <a:t> næste melding</a:t>
            </a:r>
            <a:br>
              <a:rPr lang="da-DK" b="1" dirty="0"/>
            </a:br>
            <a:r>
              <a:rPr lang="da-DK" sz="3200" dirty="0"/>
              <a:t>Du er ØST</a:t>
            </a:r>
            <a:endParaRPr lang="da-DK" b="1" dirty="0"/>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1876583"/>
            <a:ext cx="9603275" cy="4285678"/>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10" name="Tekstfelt 9">
            <a:extLst>
              <a:ext uri="{FF2B5EF4-FFF2-40B4-BE49-F238E27FC236}">
                <a16:creationId xmlns:a16="http://schemas.microsoft.com/office/drawing/2014/main" id="{00750FDD-205D-62CE-6BB6-9CF2F43D7131}"/>
              </a:ext>
            </a:extLst>
          </p:cNvPr>
          <p:cNvSpPr txBox="1"/>
          <p:nvPr/>
        </p:nvSpPr>
        <p:spPr>
          <a:xfrm>
            <a:off x="3221298" y="234598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5" name="Tekstfelt 14">
            <a:extLst>
              <a:ext uri="{FF2B5EF4-FFF2-40B4-BE49-F238E27FC236}">
                <a16:creationId xmlns:a16="http://schemas.microsoft.com/office/drawing/2014/main" id="{0153ABAB-963A-1E45-D56A-A6E4F018D039}"/>
              </a:ext>
            </a:extLst>
          </p:cNvPr>
          <p:cNvSpPr txBox="1"/>
          <p:nvPr/>
        </p:nvSpPr>
        <p:spPr>
          <a:xfrm>
            <a:off x="4679984" y="3243780"/>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632</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EB1034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K82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B4</a:t>
            </a:r>
          </a:p>
        </p:txBody>
      </p:sp>
      <p:sp>
        <p:nvSpPr>
          <p:cNvPr id="12" name="Tekstfelt 11">
            <a:extLst>
              <a:ext uri="{FF2B5EF4-FFF2-40B4-BE49-F238E27FC236}">
                <a16:creationId xmlns:a16="http://schemas.microsoft.com/office/drawing/2014/main" id="{88CAA24A-EFD8-6BCF-DCB3-F68BA003CB9E}"/>
              </a:ext>
            </a:extLst>
          </p:cNvPr>
          <p:cNvSpPr txBox="1"/>
          <p:nvPr/>
        </p:nvSpPr>
        <p:spPr>
          <a:xfrm>
            <a:off x="9962797" y="322926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56F920AA-58EC-789B-587B-69ADE9B3D2A6}"/>
              </a:ext>
            </a:extLst>
          </p:cNvPr>
          <p:cNvSpPr txBox="1"/>
          <p:nvPr/>
        </p:nvSpPr>
        <p:spPr>
          <a:xfrm>
            <a:off x="3221298" y="30437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8" name="Tekstfelt 17">
            <a:extLst>
              <a:ext uri="{FF2B5EF4-FFF2-40B4-BE49-F238E27FC236}">
                <a16:creationId xmlns:a16="http://schemas.microsoft.com/office/drawing/2014/main" id="{A0AB5911-E119-BFA4-023A-5ADEFC41B5C5}"/>
              </a:ext>
            </a:extLst>
          </p:cNvPr>
          <p:cNvSpPr txBox="1"/>
          <p:nvPr/>
        </p:nvSpPr>
        <p:spPr>
          <a:xfrm>
            <a:off x="4679984" y="4044108"/>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E7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KB974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KB8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954</a:t>
            </a:r>
          </a:p>
        </p:txBody>
      </p:sp>
      <p:sp>
        <p:nvSpPr>
          <p:cNvPr id="21" name="Tekstfelt 20">
            <a:extLst>
              <a:ext uri="{FF2B5EF4-FFF2-40B4-BE49-F238E27FC236}">
                <a16:creationId xmlns:a16="http://schemas.microsoft.com/office/drawing/2014/main" id="{9A0BE351-A848-BA08-8591-F23E354F1A2B}"/>
              </a:ext>
            </a:extLst>
          </p:cNvPr>
          <p:cNvSpPr txBox="1"/>
          <p:nvPr/>
        </p:nvSpPr>
        <p:spPr>
          <a:xfrm>
            <a:off x="4677658" y="5576422"/>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DB6</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EKB782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K7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K3</a:t>
            </a:r>
          </a:p>
        </p:txBody>
      </p:sp>
      <p:sp>
        <p:nvSpPr>
          <p:cNvPr id="6" name="Tekstfelt 5">
            <a:extLst>
              <a:ext uri="{FF2B5EF4-FFF2-40B4-BE49-F238E27FC236}">
                <a16:creationId xmlns:a16="http://schemas.microsoft.com/office/drawing/2014/main" id="{322E3E8D-875B-B991-7BBD-A881EA166341}"/>
              </a:ext>
            </a:extLst>
          </p:cNvPr>
          <p:cNvSpPr txBox="1"/>
          <p:nvPr/>
        </p:nvSpPr>
        <p:spPr>
          <a:xfrm>
            <a:off x="1590365" y="234598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00B050"/>
                </a:solidFill>
                <a:ea typeface="Apple Symbols" panose="02000000000000000000" pitchFamily="2" charset="-79"/>
                <a:cs typeface="Apple Symbols" panose="02000000000000000000" pitchFamily="2" charset="-79"/>
              </a:rPr>
              <a:t>♣︎</a:t>
            </a:r>
          </a:p>
        </p:txBody>
      </p:sp>
      <p:sp>
        <p:nvSpPr>
          <p:cNvPr id="9" name="Tekstfelt 8">
            <a:extLst>
              <a:ext uri="{FF2B5EF4-FFF2-40B4-BE49-F238E27FC236}">
                <a16:creationId xmlns:a16="http://schemas.microsoft.com/office/drawing/2014/main" id="{53F30D1D-8BEB-FD84-BBA6-F009AE1546A0}"/>
              </a:ext>
            </a:extLst>
          </p:cNvPr>
          <p:cNvSpPr txBox="1"/>
          <p:nvPr/>
        </p:nvSpPr>
        <p:spPr>
          <a:xfrm>
            <a:off x="6495294" y="237612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2</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942F1C1F-7B16-336A-105A-8288B97DCC1D}"/>
              </a:ext>
            </a:extLst>
          </p:cNvPr>
          <p:cNvSpPr txBox="1"/>
          <p:nvPr/>
        </p:nvSpPr>
        <p:spPr>
          <a:xfrm>
            <a:off x="9970535" y="402952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C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22" name="Tekstfelt 21">
            <a:extLst>
              <a:ext uri="{FF2B5EF4-FFF2-40B4-BE49-F238E27FC236}">
                <a16:creationId xmlns:a16="http://schemas.microsoft.com/office/drawing/2014/main" id="{922DA610-8D61-258F-9C37-17C359E668BA}"/>
              </a:ext>
            </a:extLst>
          </p:cNvPr>
          <p:cNvSpPr txBox="1"/>
          <p:nvPr/>
        </p:nvSpPr>
        <p:spPr>
          <a:xfrm>
            <a:off x="4677658" y="4885147"/>
            <a:ext cx="494511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2800" b="1" dirty="0">
                <a:latin typeface="Arial" panose="020B0604020202020204" pitchFamily="34" charset="0"/>
                <a:cs typeface="Arial" panose="020B0604020202020204" pitchFamily="34" charset="0"/>
              </a:rPr>
              <a:t>♠︎ D7</a:t>
            </a:r>
            <a:r>
              <a:rPr lang="da-DK" sz="2800" b="1" dirty="0">
                <a:solidFill>
                  <a:srgbClr val="FF0000"/>
                </a:solidFill>
                <a:latin typeface="Arial" panose="020B0604020202020204" pitchFamily="34" charset="0"/>
                <a:cs typeface="Arial" panose="020B0604020202020204" pitchFamily="34" charset="0"/>
              </a:rPr>
              <a:t> ♥︎ </a:t>
            </a:r>
            <a:r>
              <a:rPr lang="da-DK" sz="2800" b="1" dirty="0">
                <a:latin typeface="Arial" panose="020B0604020202020204" pitchFamily="34" charset="0"/>
                <a:cs typeface="Arial" panose="020B0604020202020204" pitchFamily="34" charset="0"/>
              </a:rPr>
              <a:t>ED894 </a:t>
            </a:r>
            <a:r>
              <a:rPr lang="da-DK" sz="2800" b="1" dirty="0">
                <a:solidFill>
                  <a:srgbClr val="FFC000"/>
                </a:solidFill>
                <a:latin typeface="Arial" panose="020B0604020202020204" pitchFamily="34" charset="0"/>
                <a:cs typeface="Arial" panose="020B0604020202020204" pitchFamily="34" charset="0"/>
              </a:rPr>
              <a:t>♦︎</a:t>
            </a:r>
            <a:r>
              <a:rPr lang="da-DK" sz="2800" b="1" dirty="0">
                <a:latin typeface="Arial" panose="020B0604020202020204" pitchFamily="34" charset="0"/>
                <a:cs typeface="Arial" panose="020B0604020202020204" pitchFamily="34" charset="0"/>
              </a:rPr>
              <a:t> KB9 </a:t>
            </a:r>
            <a:r>
              <a:rPr lang="da-DK" sz="2800" b="1" dirty="0">
                <a:solidFill>
                  <a:srgbClr val="00B050"/>
                </a:solidFill>
                <a:latin typeface="Arial" panose="020B0604020202020204" pitchFamily="34" charset="0"/>
                <a:cs typeface="Arial" panose="020B0604020202020204" pitchFamily="34" charset="0"/>
              </a:rPr>
              <a:t>♣︎ </a:t>
            </a:r>
            <a:r>
              <a:rPr lang="da-DK" sz="2800" b="1" dirty="0">
                <a:latin typeface="Arial" panose="020B0604020202020204" pitchFamily="34" charset="0"/>
                <a:cs typeface="Arial" panose="020B0604020202020204" pitchFamily="34" charset="0"/>
              </a:rPr>
              <a:t>KB4</a:t>
            </a:r>
          </a:p>
        </p:txBody>
      </p:sp>
      <p:sp>
        <p:nvSpPr>
          <p:cNvPr id="23" name="Tekstfelt 22">
            <a:extLst>
              <a:ext uri="{FF2B5EF4-FFF2-40B4-BE49-F238E27FC236}">
                <a16:creationId xmlns:a16="http://schemas.microsoft.com/office/drawing/2014/main" id="{D135A686-62A9-A5DA-1907-34FE7B9F4B3F}"/>
              </a:ext>
            </a:extLst>
          </p:cNvPr>
          <p:cNvSpPr txBox="1"/>
          <p:nvPr/>
        </p:nvSpPr>
        <p:spPr>
          <a:xfrm>
            <a:off x="9962796" y="4864558"/>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3NT</a:t>
            </a:r>
            <a:endParaRPr lang="da-DK" sz="2300" dirty="0">
              <a:solidFill>
                <a:srgbClr val="00B050"/>
              </a:solidFill>
              <a:ea typeface="Apple Symbols" panose="02000000000000000000" pitchFamily="2" charset="-79"/>
              <a:cs typeface="Apple Symbols" panose="02000000000000000000" pitchFamily="2" charset="-79"/>
            </a:endParaRPr>
          </a:p>
        </p:txBody>
      </p:sp>
      <p:sp>
        <p:nvSpPr>
          <p:cNvPr id="24" name="Tekstfelt 23">
            <a:extLst>
              <a:ext uri="{FF2B5EF4-FFF2-40B4-BE49-F238E27FC236}">
                <a16:creationId xmlns:a16="http://schemas.microsoft.com/office/drawing/2014/main" id="{9E947784-85C6-76EF-2DA5-830894C527C9}"/>
              </a:ext>
            </a:extLst>
          </p:cNvPr>
          <p:cNvSpPr txBox="1"/>
          <p:nvPr/>
        </p:nvSpPr>
        <p:spPr>
          <a:xfrm>
            <a:off x="9970535" y="5576422"/>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5384949F-5E25-AC90-F2F6-3C313F95FFEA}"/>
              </a:ext>
            </a:extLst>
          </p:cNvPr>
          <p:cNvSpPr txBox="1"/>
          <p:nvPr/>
        </p:nvSpPr>
        <p:spPr>
          <a:xfrm>
            <a:off x="5115309" y="237612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8" name="Tekstfelt 7">
            <a:extLst>
              <a:ext uri="{FF2B5EF4-FFF2-40B4-BE49-F238E27FC236}">
                <a16:creationId xmlns:a16="http://schemas.microsoft.com/office/drawing/2014/main" id="{4E27FCDE-BDAB-0F50-303E-4F9759FF7456}"/>
              </a:ext>
            </a:extLst>
          </p:cNvPr>
          <p:cNvSpPr txBox="1"/>
          <p:nvPr/>
        </p:nvSpPr>
        <p:spPr>
          <a:xfrm>
            <a:off x="1590365" y="3043725"/>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3</a:t>
            </a:r>
            <a:r>
              <a:rPr lang="da-DK" sz="2400" dirty="0">
                <a:solidFill>
                  <a:srgbClr val="00B050"/>
                </a:solidFill>
                <a:ea typeface="Apple Symbols" panose="02000000000000000000" pitchFamily="2" charset="-79"/>
                <a:cs typeface="Apple Symbols" panose="02000000000000000000" pitchFamily="2" charset="-79"/>
              </a:rPr>
              <a:t>♣︎</a:t>
            </a:r>
          </a:p>
        </p:txBody>
      </p:sp>
    </p:spTree>
    <p:extLst>
      <p:ext uri="{BB962C8B-B14F-4D97-AF65-F5344CB8AC3E}">
        <p14:creationId xmlns:p14="http://schemas.microsoft.com/office/powerpoint/2010/main" val="268941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ppt_x"/>
                                          </p:val>
                                        </p:tav>
                                        <p:tav tm="100000">
                                          <p:val>
                                            <p:strVal val="#ppt_x"/>
                                          </p:val>
                                        </p:tav>
                                      </p:tavLst>
                                    </p:anim>
                                    <p:anim calcmode="lin" valueType="num">
                                      <p:cBhvr additive="base">
                                        <p:cTn id="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ppt_x"/>
                                          </p:val>
                                        </p:tav>
                                        <p:tav tm="100000">
                                          <p:val>
                                            <p:strVal val="#ppt_x"/>
                                          </p:val>
                                        </p:tav>
                                      </p:tavLst>
                                    </p:anim>
                                    <p:anim calcmode="lin" valueType="num">
                                      <p:cBhvr additive="base">
                                        <p:cTn id="8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2" grpId="0" animBg="1"/>
      <p:bldP spid="17" grpId="0" animBg="1"/>
      <p:bldP spid="18" grpId="0" animBg="1"/>
      <p:bldP spid="21" grpId="0" animBg="1"/>
      <p:bldP spid="6" grpId="0" animBg="1"/>
      <p:bldP spid="9" grpId="0" animBg="1"/>
      <p:bldP spid="16" grpId="0" animBg="1"/>
      <p:bldP spid="22" grpId="0" animBg="1"/>
      <p:bldP spid="23" grpId="0" animBg="1"/>
      <p:bldP spid="24" grpId="0" animBg="1"/>
      <p:bldP spid="4"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5C347E-5C1B-1747-8A0F-E7146DB2026B}"/>
              </a:ext>
            </a:extLst>
          </p:cNvPr>
          <p:cNvSpPr>
            <a:spLocks noGrp="1"/>
          </p:cNvSpPr>
          <p:nvPr>
            <p:ph type="title"/>
          </p:nvPr>
        </p:nvSpPr>
        <p:spPr/>
        <p:txBody>
          <a:bodyPr>
            <a:normAutofit fontScale="90000"/>
          </a:bodyPr>
          <a:lstStyle/>
          <a:p>
            <a:r>
              <a:rPr lang="da-DK" b="1" dirty="0"/>
              <a:t>Antal tabere fordelt på pointintervaller 2</a:t>
            </a:r>
            <a:br>
              <a:rPr lang="da-DK" dirty="0"/>
            </a:br>
            <a:r>
              <a:rPr lang="da-DK" dirty="0"/>
              <a:t> </a:t>
            </a:r>
            <a:endParaRPr lang="da-DK" sz="2400" dirty="0"/>
          </a:p>
        </p:txBody>
      </p:sp>
      <p:sp>
        <p:nvSpPr>
          <p:cNvPr id="3" name="Pladsholder til indhold 2">
            <a:extLst>
              <a:ext uri="{FF2B5EF4-FFF2-40B4-BE49-F238E27FC236}">
                <a16:creationId xmlns:a16="http://schemas.microsoft.com/office/drawing/2014/main" id="{64427A9C-56D9-FD4E-A135-C07C3E39690C}"/>
              </a:ext>
            </a:extLst>
          </p:cNvPr>
          <p:cNvSpPr>
            <a:spLocks noGrp="1"/>
          </p:cNvSpPr>
          <p:nvPr>
            <p:ph idx="1"/>
          </p:nvPr>
        </p:nvSpPr>
        <p:spPr>
          <a:xfrm>
            <a:off x="168965" y="2015732"/>
            <a:ext cx="5409428" cy="3450613"/>
          </a:xfrm>
        </p:spPr>
        <p:txBody>
          <a:bodyPr>
            <a:noAutofit/>
          </a:bodyPr>
          <a:lstStyle/>
          <a:p>
            <a:pPr marL="0" indent="0">
              <a:buNone/>
            </a:pPr>
            <a:r>
              <a:rPr lang="da-DK" sz="2800" b="1" dirty="0">
                <a:ea typeface="Apple Symbols" panose="02000000000000000000" pitchFamily="2" charset="-79"/>
                <a:cs typeface="Apple Symbols" panose="02000000000000000000" pitchFamily="2" charset="-79"/>
              </a:rPr>
              <a:t>En ok åbningshånd (14-16 </a:t>
            </a:r>
            <a:r>
              <a:rPr lang="da-DK" sz="2800" b="1" dirty="0" err="1">
                <a:ea typeface="Apple Symbols" panose="02000000000000000000" pitchFamily="2" charset="-79"/>
                <a:cs typeface="Apple Symbols" panose="02000000000000000000" pitchFamily="2" charset="-79"/>
              </a:rPr>
              <a:t>hp</a:t>
            </a:r>
            <a:r>
              <a:rPr lang="da-DK" sz="2800" b="1" dirty="0">
                <a:ea typeface="Apple Symbols" panose="02000000000000000000" pitchFamily="2" charset="-79"/>
                <a:cs typeface="Apple Symbols" panose="02000000000000000000" pitchFamily="2" charset="-79"/>
              </a:rPr>
              <a:t>) = </a:t>
            </a:r>
          </a:p>
          <a:p>
            <a:pPr marL="0" indent="0">
              <a:buNone/>
            </a:pPr>
            <a:r>
              <a:rPr lang="da-DK" sz="2800" b="1" dirty="0">
                <a:ea typeface="Apple Symbols" panose="02000000000000000000" pitchFamily="2" charset="-79"/>
                <a:cs typeface="Apple Symbols" panose="02000000000000000000" pitchFamily="2" charset="-79"/>
              </a:rPr>
              <a:t>6 tabere</a:t>
            </a:r>
          </a:p>
          <a:p>
            <a:pPr marL="0" indent="0">
              <a:buNone/>
            </a:pPr>
            <a:r>
              <a:rPr lang="da-DK" sz="2800" b="1" dirty="0">
                <a:ea typeface="Apple Symbols" panose="02000000000000000000" pitchFamily="2" charset="-79"/>
                <a:cs typeface="Apple Symbols" panose="02000000000000000000" pitchFamily="2" charset="-79"/>
              </a:rPr>
              <a:t>En rigtig god åbningshånd = </a:t>
            </a:r>
          </a:p>
          <a:p>
            <a:pPr marL="0" indent="0">
              <a:buNone/>
            </a:pPr>
            <a:r>
              <a:rPr lang="da-DK" sz="2800" b="1" dirty="0">
                <a:ea typeface="Apple Symbols" panose="02000000000000000000" pitchFamily="2" charset="-79"/>
                <a:cs typeface="Apple Symbols" panose="02000000000000000000" pitchFamily="2" charset="-79"/>
              </a:rPr>
              <a:t>5 tabere</a:t>
            </a:r>
          </a:p>
          <a:p>
            <a:pPr marL="0" indent="0">
              <a:buNone/>
            </a:pPr>
            <a:r>
              <a:rPr lang="da-DK" sz="2800" b="1" dirty="0">
                <a:ea typeface="Apple Symbols" panose="02000000000000000000" pitchFamily="2" charset="-79"/>
                <a:cs typeface="Apple Symbols" panose="02000000000000000000" pitchFamily="2" charset="-79"/>
              </a:rPr>
              <a:t>En stærk hånd = 4 eller færre tabere</a:t>
            </a:r>
          </a:p>
        </p:txBody>
      </p:sp>
      <p:sp>
        <p:nvSpPr>
          <p:cNvPr id="7" name="Tekstfelt 6">
            <a:extLst>
              <a:ext uri="{FF2B5EF4-FFF2-40B4-BE49-F238E27FC236}">
                <a16:creationId xmlns:a16="http://schemas.microsoft.com/office/drawing/2014/main" id="{7B8FE5D8-3A71-EC41-B4B2-CF01618CC654}"/>
              </a:ext>
            </a:extLst>
          </p:cNvPr>
          <p:cNvSpPr txBox="1"/>
          <p:nvPr/>
        </p:nvSpPr>
        <p:spPr>
          <a:xfrm>
            <a:off x="5645427" y="2015732"/>
            <a:ext cx="5409427"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K72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ED54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KD54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B3</a:t>
            </a:r>
          </a:p>
          <a:p>
            <a:r>
              <a:rPr lang="da-DK" sz="3200" b="1" dirty="0">
                <a:ea typeface="Apple Symbols" panose="02000000000000000000" pitchFamily="2" charset="-79"/>
                <a:cs typeface="Apple Symbols" panose="02000000000000000000" pitchFamily="2" charset="-79"/>
              </a:rPr>
              <a:t>15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6 tabere</a:t>
            </a:r>
          </a:p>
        </p:txBody>
      </p:sp>
      <p:sp>
        <p:nvSpPr>
          <p:cNvPr id="8" name="Tekstfelt 7">
            <a:extLst>
              <a:ext uri="{FF2B5EF4-FFF2-40B4-BE49-F238E27FC236}">
                <a16:creationId xmlns:a16="http://schemas.microsoft.com/office/drawing/2014/main" id="{7E6D72D4-2478-5A45-87D7-1B4716D497CC}"/>
              </a:ext>
            </a:extLst>
          </p:cNvPr>
          <p:cNvSpPr txBox="1"/>
          <p:nvPr/>
        </p:nvSpPr>
        <p:spPr>
          <a:xfrm>
            <a:off x="5645426" y="3229477"/>
            <a:ext cx="5409427"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K7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ED54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KD54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KB3</a:t>
            </a:r>
          </a:p>
          <a:p>
            <a:r>
              <a:rPr lang="da-DK" sz="3200" b="1" dirty="0">
                <a:ea typeface="Apple Symbols" panose="02000000000000000000" pitchFamily="2" charset="-79"/>
                <a:cs typeface="Apple Symbols" panose="02000000000000000000" pitchFamily="2" charset="-79"/>
              </a:rPr>
              <a:t>18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5 tabere</a:t>
            </a:r>
          </a:p>
        </p:txBody>
      </p:sp>
      <p:sp>
        <p:nvSpPr>
          <p:cNvPr id="9" name="Tekstfelt 8">
            <a:extLst>
              <a:ext uri="{FF2B5EF4-FFF2-40B4-BE49-F238E27FC236}">
                <a16:creationId xmlns:a16="http://schemas.microsoft.com/office/drawing/2014/main" id="{80D267AF-BCFC-6E4F-A54A-AECDE14F19A9}"/>
              </a:ext>
            </a:extLst>
          </p:cNvPr>
          <p:cNvSpPr txBox="1"/>
          <p:nvPr/>
        </p:nvSpPr>
        <p:spPr>
          <a:xfrm>
            <a:off x="5645426" y="4427969"/>
            <a:ext cx="5409427"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200" b="1" dirty="0">
                <a:ea typeface="Apple Symbols" panose="02000000000000000000" pitchFamily="2" charset="-79"/>
                <a:cs typeface="Apple Symbols" panose="02000000000000000000" pitchFamily="2" charset="-79"/>
              </a:rPr>
              <a:t>♠︎ K7 </a:t>
            </a:r>
            <a:r>
              <a:rPr lang="da-DK" sz="3200" b="1" dirty="0">
                <a:solidFill>
                  <a:srgbClr val="FF0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EKB54 </a:t>
            </a:r>
            <a:r>
              <a:rPr lang="da-DK" sz="3200" b="1" dirty="0">
                <a:solidFill>
                  <a:srgbClr val="C00000"/>
                </a:solidFill>
                <a:ea typeface="Apple Symbols" panose="02000000000000000000" pitchFamily="2" charset="-79"/>
                <a:cs typeface="Apple Symbols" panose="02000000000000000000" pitchFamily="2" charset="-79"/>
              </a:rPr>
              <a:t>♦︎</a:t>
            </a:r>
            <a:r>
              <a:rPr lang="da-DK" sz="3200" b="1" dirty="0">
                <a:solidFill>
                  <a:srgbClr val="FFC000"/>
                </a:solidFill>
                <a:ea typeface="Apple Symbols" panose="02000000000000000000" pitchFamily="2" charset="-79"/>
                <a:cs typeface="Apple Symbols" panose="02000000000000000000" pitchFamily="2" charset="-79"/>
              </a:rPr>
              <a:t> </a:t>
            </a:r>
            <a:r>
              <a:rPr lang="da-DK" sz="3200" b="1" dirty="0">
                <a:ea typeface="Apple Symbols" panose="02000000000000000000" pitchFamily="2" charset="-79"/>
                <a:cs typeface="Apple Symbols" panose="02000000000000000000" pitchFamily="2" charset="-79"/>
              </a:rPr>
              <a:t>KD5 </a:t>
            </a:r>
            <a:r>
              <a:rPr lang="da-DK" sz="3200" b="1" dirty="0">
                <a:solidFill>
                  <a:srgbClr val="00B050"/>
                </a:solidFill>
                <a:ea typeface="Apple Symbols" panose="02000000000000000000" pitchFamily="2" charset="-79"/>
                <a:cs typeface="Apple Symbols" panose="02000000000000000000" pitchFamily="2" charset="-79"/>
              </a:rPr>
              <a:t>♣︎</a:t>
            </a:r>
            <a:r>
              <a:rPr lang="da-DK" sz="3200" b="1" dirty="0">
                <a:ea typeface="Apple Symbols" panose="02000000000000000000" pitchFamily="2" charset="-79"/>
                <a:cs typeface="Apple Symbols" panose="02000000000000000000" pitchFamily="2" charset="-79"/>
              </a:rPr>
              <a:t>ED3</a:t>
            </a:r>
          </a:p>
          <a:p>
            <a:r>
              <a:rPr lang="da-DK" sz="3200" b="1" dirty="0">
                <a:ea typeface="Apple Symbols" panose="02000000000000000000" pitchFamily="2" charset="-79"/>
                <a:cs typeface="Apple Symbols" panose="02000000000000000000" pitchFamily="2" charset="-79"/>
              </a:rPr>
              <a:t>22 </a:t>
            </a:r>
            <a:r>
              <a:rPr lang="da-DK" sz="3200" b="1" dirty="0" err="1">
                <a:ea typeface="Apple Symbols" panose="02000000000000000000" pitchFamily="2" charset="-79"/>
                <a:cs typeface="Apple Symbols" panose="02000000000000000000" pitchFamily="2" charset="-79"/>
              </a:rPr>
              <a:t>hp</a:t>
            </a:r>
            <a:r>
              <a:rPr lang="da-DK" sz="3200" b="1" dirty="0">
                <a:ea typeface="Apple Symbols" panose="02000000000000000000" pitchFamily="2" charset="-79"/>
                <a:cs typeface="Apple Symbols" panose="02000000000000000000" pitchFamily="2" charset="-79"/>
              </a:rPr>
              <a:t>. og 4 tabere</a:t>
            </a:r>
          </a:p>
        </p:txBody>
      </p:sp>
      <p:sp>
        <p:nvSpPr>
          <p:cNvPr id="11" name="Tekstfelt 10">
            <a:extLst>
              <a:ext uri="{FF2B5EF4-FFF2-40B4-BE49-F238E27FC236}">
                <a16:creationId xmlns:a16="http://schemas.microsoft.com/office/drawing/2014/main" id="{2D03F538-4A5A-514F-95E4-270D2C4007E7}"/>
              </a:ext>
            </a:extLst>
          </p:cNvPr>
          <p:cNvSpPr txBox="1"/>
          <p:nvPr/>
        </p:nvSpPr>
        <p:spPr>
          <a:xfrm>
            <a:off x="1192696" y="5822648"/>
            <a:ext cx="9274292" cy="461665"/>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a-DK" sz="2400" dirty="0"/>
              <a:t>God fordeling påvirker antallet af tabere – men det er et andet kursus!</a:t>
            </a:r>
          </a:p>
        </p:txBody>
      </p:sp>
    </p:spTree>
    <p:extLst>
      <p:ext uri="{BB962C8B-B14F-4D97-AF65-F5344CB8AC3E}">
        <p14:creationId xmlns:p14="http://schemas.microsoft.com/office/powerpoint/2010/main" val="9426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3AAA-131C-5347-88DD-30891FBF78F7}"/>
              </a:ext>
            </a:extLst>
          </p:cNvPr>
          <p:cNvSpPr>
            <a:spLocks noGrp="1"/>
          </p:cNvSpPr>
          <p:nvPr>
            <p:ph type="title"/>
          </p:nvPr>
        </p:nvSpPr>
        <p:spPr/>
        <p:txBody>
          <a:bodyPr>
            <a:normAutofit/>
          </a:bodyPr>
          <a:lstStyle/>
          <a:p>
            <a:r>
              <a:rPr lang="da-DK" sz="3600" dirty="0"/>
              <a:t>Indmeldingen</a:t>
            </a:r>
          </a:p>
        </p:txBody>
      </p:sp>
      <p:graphicFrame>
        <p:nvGraphicFramePr>
          <p:cNvPr id="5" name="Pladsholder til indhold 3">
            <a:extLst>
              <a:ext uri="{FF2B5EF4-FFF2-40B4-BE49-F238E27FC236}">
                <a16:creationId xmlns:a16="http://schemas.microsoft.com/office/drawing/2014/main" id="{EA2AC96E-A0AF-AE45-AD51-9E1625F325CC}"/>
              </a:ext>
            </a:extLst>
          </p:cNvPr>
          <p:cNvGraphicFramePr>
            <a:graphicFrameLocks/>
          </p:cNvGraphicFramePr>
          <p:nvPr>
            <p:extLst>
              <p:ext uri="{D42A27DB-BD31-4B8C-83A1-F6EECF244321}">
                <p14:modId xmlns:p14="http://schemas.microsoft.com/office/powerpoint/2010/main" val="1031353795"/>
              </p:ext>
            </p:extLst>
          </p:nvPr>
        </p:nvGraphicFramePr>
        <p:xfrm>
          <a:off x="308114" y="1990817"/>
          <a:ext cx="6102625" cy="4078500"/>
        </p:xfrm>
        <a:graphic>
          <a:graphicData uri="http://schemas.openxmlformats.org/drawingml/2006/table">
            <a:tbl>
              <a:tblPr firstRow="1" bandRow="1">
                <a:tableStyleId>{2D5ABB26-0587-4C30-8999-92F81FD0307C}</a:tableStyleId>
              </a:tblPr>
              <a:tblGrid>
                <a:gridCol w="1915215">
                  <a:extLst>
                    <a:ext uri="{9D8B030D-6E8A-4147-A177-3AD203B41FA5}">
                      <a16:colId xmlns:a16="http://schemas.microsoft.com/office/drawing/2014/main" val="152968680"/>
                    </a:ext>
                  </a:extLst>
                </a:gridCol>
                <a:gridCol w="1675211">
                  <a:extLst>
                    <a:ext uri="{9D8B030D-6E8A-4147-A177-3AD203B41FA5}">
                      <a16:colId xmlns:a16="http://schemas.microsoft.com/office/drawing/2014/main" val="385366811"/>
                    </a:ext>
                  </a:extLst>
                </a:gridCol>
                <a:gridCol w="2512199">
                  <a:extLst>
                    <a:ext uri="{9D8B030D-6E8A-4147-A177-3AD203B41FA5}">
                      <a16:colId xmlns:a16="http://schemas.microsoft.com/office/drawing/2014/main" val="4146855904"/>
                    </a:ext>
                  </a:extLst>
                </a:gridCol>
              </a:tblGrid>
              <a:tr h="885524">
                <a:tc>
                  <a:txBody>
                    <a:bodyPr/>
                    <a:lstStyle/>
                    <a:p>
                      <a:endParaRPr lang="da-DK" sz="1600" dirty="0">
                        <a:solidFill>
                          <a:srgbClr val="FFC000"/>
                        </a:solidFill>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p>
                      <a:pPr algn="ctr"/>
                      <a:endParaRPr lang="da-DK" sz="44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dirty="0">
                        <a:latin typeface="+mn-lt"/>
                      </a:endParaRPr>
                    </a:p>
                    <a:p>
                      <a:endParaRPr lang="da-DK" dirty="0">
                        <a:latin typeface="+mn-lt"/>
                      </a:endParaRPr>
                    </a:p>
                    <a:p>
                      <a:endParaRPr lang="da-DK" dirty="0">
                        <a:latin typeface="+mn-lt"/>
                        <a:ea typeface="Apple Symbols" panose="02000000000000000000" pitchFamily="2" charset="-79"/>
                        <a:cs typeface="Apple Symbols" panose="02000000000000000000" pitchFamily="2" charset="-79"/>
                      </a:endParaRPr>
                    </a:p>
                  </a:txBody>
                  <a:tcPr/>
                </a:tc>
                <a:extLst>
                  <a:ext uri="{0D108BD9-81ED-4DB2-BD59-A6C34878D82A}">
                    <a16:rowId xmlns:a16="http://schemas.microsoft.com/office/drawing/2014/main" val="2830271257"/>
                  </a:ext>
                </a:extLst>
              </a:tr>
              <a:tr h="1366999">
                <a:tc>
                  <a:txBody>
                    <a:bodyPr/>
                    <a:lstStyle/>
                    <a:p>
                      <a:pPr algn="l"/>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pPr algn="ctr"/>
                      <a:r>
                        <a:rPr lang="da-DK" sz="4000" b="1" dirty="0">
                          <a:latin typeface="+mn-lt"/>
                        </a:rPr>
                        <a:t>N</a:t>
                      </a:r>
                    </a:p>
                    <a:p>
                      <a:pPr algn="ctr"/>
                      <a:r>
                        <a:rPr lang="da-DK" sz="4000" b="1" dirty="0">
                          <a:latin typeface="+mn-lt"/>
                        </a:rPr>
                        <a:t>V    Ø S</a:t>
                      </a:r>
                    </a:p>
                  </a:txBody>
                  <a:tcPr>
                    <a:solidFill>
                      <a:srgbClr val="92D050"/>
                    </a:solidFill>
                  </a:tcPr>
                </a:tc>
                <a:tc>
                  <a:txBody>
                    <a:bodyPr/>
                    <a:lstStyle/>
                    <a:p>
                      <a:r>
                        <a:rPr lang="da-DK" sz="2800" b="1" dirty="0">
                          <a:latin typeface="+mn-lt"/>
                          <a:ea typeface="Apple Symbols" panose="02000000000000000000" pitchFamily="2" charset="-79"/>
                          <a:cs typeface="Apple Symbols" panose="02000000000000000000" pitchFamily="2" charset="-79"/>
                        </a:rPr>
                        <a:t>♠︎ KDB6</a:t>
                      </a:r>
                    </a:p>
                    <a:p>
                      <a:r>
                        <a:rPr lang="da-DK" sz="2800" b="1" dirty="0">
                          <a:solidFill>
                            <a:srgbClr val="FF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Color Emoji" pitchFamily="2" charset="0"/>
                          <a:cs typeface="Apple Symbols" panose="02000000000000000000" pitchFamily="2" charset="-79"/>
                        </a:rPr>
                        <a:t>B9</a:t>
                      </a:r>
                    </a:p>
                    <a:p>
                      <a:r>
                        <a:rPr lang="da-DK" sz="2800" b="1" dirty="0">
                          <a:solidFill>
                            <a:srgbClr val="C00000"/>
                          </a:solidFill>
                          <a:latin typeface="+mn-lt"/>
                          <a:ea typeface="Apple Symbols" panose="02000000000000000000" pitchFamily="2" charset="-79"/>
                          <a:cs typeface="Apple Symbols" panose="02000000000000000000" pitchFamily="2" charset="-79"/>
                        </a:rPr>
                        <a:t>♦︎ </a:t>
                      </a:r>
                      <a:r>
                        <a:rPr lang="da-DK" sz="2800" b="1" dirty="0">
                          <a:solidFill>
                            <a:schemeClr val="tx1"/>
                          </a:solidFill>
                          <a:latin typeface="+mn-lt"/>
                          <a:ea typeface="Apple Symbols" panose="02000000000000000000" pitchFamily="2" charset="-79"/>
                          <a:cs typeface="Apple Symbols" panose="02000000000000000000" pitchFamily="2" charset="-79"/>
                        </a:rPr>
                        <a:t>B4</a:t>
                      </a:r>
                    </a:p>
                    <a:p>
                      <a:r>
                        <a:rPr lang="da-DK" sz="2800" b="1" dirty="0">
                          <a:solidFill>
                            <a:srgbClr val="00B050"/>
                          </a:solidFill>
                          <a:latin typeface="+mn-lt"/>
                          <a:ea typeface="Apple Symbols" panose="02000000000000000000" pitchFamily="2" charset="-79"/>
                          <a:cs typeface="Apple Symbols" panose="02000000000000000000" pitchFamily="2" charset="-79"/>
                        </a:rPr>
                        <a:t>♣︎</a:t>
                      </a:r>
                      <a:r>
                        <a:rPr lang="da-DK" sz="2800" b="1" dirty="0">
                          <a:solidFill>
                            <a:schemeClr val="tx1"/>
                          </a:solidFill>
                          <a:latin typeface="+mn-lt"/>
                          <a:ea typeface="Apple Symbols" panose="02000000000000000000" pitchFamily="2" charset="-79"/>
                          <a:cs typeface="Apple Symbols" panose="02000000000000000000" pitchFamily="2" charset="-79"/>
                        </a:rPr>
                        <a:t> EDB96  </a:t>
                      </a:r>
                    </a:p>
                  </a:txBody>
                  <a:tcPr/>
                </a:tc>
                <a:extLst>
                  <a:ext uri="{0D108BD9-81ED-4DB2-BD59-A6C34878D82A}">
                    <a16:rowId xmlns:a16="http://schemas.microsoft.com/office/drawing/2014/main" val="722315062"/>
                  </a:ext>
                </a:extLst>
              </a:tr>
              <a:tr h="1091460">
                <a:tc>
                  <a:txBody>
                    <a:bodyPr/>
                    <a:lstStyle/>
                    <a:p>
                      <a:endParaRPr lang="da-DK" dirty="0">
                        <a:latin typeface="+mn-lt"/>
                      </a:endParaRPr>
                    </a:p>
                  </a:txBody>
                  <a:tcPr/>
                </a:tc>
                <a:tc>
                  <a:txBody>
                    <a:bodyPr/>
                    <a:lstStyle/>
                    <a:p>
                      <a:endParaRPr lang="da-DK" sz="2000" dirty="0">
                        <a:solidFill>
                          <a:schemeClr val="tx1"/>
                        </a:solidFill>
                        <a:latin typeface="+mn-lt"/>
                        <a:ea typeface="Apple Symbols" panose="02000000000000000000" pitchFamily="2" charset="-79"/>
                        <a:cs typeface="Apple Symbols" panose="02000000000000000000" pitchFamily="2" charset="-79"/>
                      </a:endParaRPr>
                    </a:p>
                  </a:txBody>
                  <a:tcPr/>
                </a:tc>
                <a:tc>
                  <a:txBody>
                    <a:bodyPr/>
                    <a:lstStyle/>
                    <a:p>
                      <a:endParaRPr lang="da-DK" sz="2000" dirty="0">
                        <a:latin typeface="+mn-lt"/>
                      </a:endParaRPr>
                    </a:p>
                  </a:txBody>
                  <a:tcPr/>
                </a:tc>
                <a:extLst>
                  <a:ext uri="{0D108BD9-81ED-4DB2-BD59-A6C34878D82A}">
                    <a16:rowId xmlns:a16="http://schemas.microsoft.com/office/drawing/2014/main" val="3092121503"/>
                  </a:ext>
                </a:extLst>
              </a:tr>
            </a:tbl>
          </a:graphicData>
        </a:graphic>
      </p:graphicFrame>
      <p:sp>
        <p:nvSpPr>
          <p:cNvPr id="12" name="Tekstfelt 11">
            <a:extLst>
              <a:ext uri="{FF2B5EF4-FFF2-40B4-BE49-F238E27FC236}">
                <a16:creationId xmlns:a16="http://schemas.microsoft.com/office/drawing/2014/main" id="{9F9AF422-0008-E748-BDCB-F08F116B3AA0}"/>
              </a:ext>
            </a:extLst>
          </p:cNvPr>
          <p:cNvSpPr txBox="1"/>
          <p:nvPr/>
        </p:nvSpPr>
        <p:spPr>
          <a:xfrm>
            <a:off x="1903686" y="2139912"/>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1</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16" name="Tekstfelt 15">
            <a:extLst>
              <a:ext uri="{FF2B5EF4-FFF2-40B4-BE49-F238E27FC236}">
                <a16:creationId xmlns:a16="http://schemas.microsoft.com/office/drawing/2014/main" id="{A7BAEB8A-AC19-7003-494C-711FE34A6BA3}"/>
              </a:ext>
            </a:extLst>
          </p:cNvPr>
          <p:cNvSpPr txBox="1"/>
          <p:nvPr/>
        </p:nvSpPr>
        <p:spPr>
          <a:xfrm>
            <a:off x="3112797" y="2139912"/>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
        <p:nvSpPr>
          <p:cNvPr id="17" name="Tekstfelt 16">
            <a:extLst>
              <a:ext uri="{FF2B5EF4-FFF2-40B4-BE49-F238E27FC236}">
                <a16:creationId xmlns:a16="http://schemas.microsoft.com/office/drawing/2014/main" id="{2716FEE7-2C4A-3A24-0024-A6C6D6C1AA5D}"/>
              </a:ext>
            </a:extLst>
          </p:cNvPr>
          <p:cNvSpPr txBox="1"/>
          <p:nvPr/>
        </p:nvSpPr>
        <p:spPr>
          <a:xfrm>
            <a:off x="6880391" y="2863388"/>
            <a:ext cx="45197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dirty="0"/>
              <a:t>Må du melde videre på makkers pas?</a:t>
            </a:r>
          </a:p>
        </p:txBody>
      </p:sp>
      <p:sp>
        <p:nvSpPr>
          <p:cNvPr id="4" name="Tekstfelt 3">
            <a:extLst>
              <a:ext uri="{FF2B5EF4-FFF2-40B4-BE49-F238E27FC236}">
                <a16:creationId xmlns:a16="http://schemas.microsoft.com/office/drawing/2014/main" id="{1C28EA39-23CA-5BC7-5680-C934F77C1F2D}"/>
              </a:ext>
            </a:extLst>
          </p:cNvPr>
          <p:cNvSpPr txBox="1"/>
          <p:nvPr/>
        </p:nvSpPr>
        <p:spPr>
          <a:xfrm>
            <a:off x="2049876" y="5161677"/>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r>
              <a:rPr lang="da-DK" sz="4400" dirty="0">
                <a:solidFill>
                  <a:srgbClr val="C00000"/>
                </a:solidFill>
                <a:ea typeface="Apple Symbols" panose="02000000000000000000" pitchFamily="2" charset="-79"/>
                <a:cs typeface="Apple Symbols" panose="02000000000000000000" pitchFamily="2" charset="-79"/>
              </a:rPr>
              <a:t>♦</a:t>
            </a:r>
            <a:endParaRPr lang="da-DK" sz="4400" dirty="0">
              <a:ea typeface="Apple Symbols" panose="02000000000000000000" pitchFamily="2" charset="-79"/>
              <a:cs typeface="Apple Symbols" panose="02000000000000000000" pitchFamily="2" charset="-79"/>
            </a:endParaRPr>
          </a:p>
        </p:txBody>
      </p:sp>
      <p:sp>
        <p:nvSpPr>
          <p:cNvPr id="6" name="Tekstfelt 5">
            <a:extLst>
              <a:ext uri="{FF2B5EF4-FFF2-40B4-BE49-F238E27FC236}">
                <a16:creationId xmlns:a16="http://schemas.microsoft.com/office/drawing/2014/main" id="{1FBDDDA0-28AD-A88D-F712-9718CF28C566}"/>
              </a:ext>
            </a:extLst>
          </p:cNvPr>
          <p:cNvSpPr txBox="1"/>
          <p:nvPr/>
        </p:nvSpPr>
        <p:spPr>
          <a:xfrm>
            <a:off x="553904" y="3503067"/>
            <a:ext cx="1156440" cy="798464"/>
          </a:xfrm>
          <a:prstGeom prst="rect">
            <a:avLst/>
          </a:prstGeom>
          <a:solidFill>
            <a:srgbClr val="00B050"/>
          </a:solidFill>
          <a:ln>
            <a:solidFill>
              <a:schemeClr val="accent1"/>
            </a:solidFill>
          </a:ln>
        </p:spPr>
        <p:txBody>
          <a:bodyPr wrap="square" rtlCol="0">
            <a:spAutoFit/>
          </a:bodyPr>
          <a:lstStyle/>
          <a:p>
            <a:pPr algn="ctr"/>
            <a:r>
              <a:rPr lang="da-DK" sz="4400" dirty="0">
                <a:solidFill>
                  <a:schemeClr val="bg1"/>
                </a:solidFill>
                <a:ea typeface="Apple Symbols" panose="02000000000000000000" pitchFamily="2" charset="-79"/>
                <a:cs typeface="Apple Symbols" panose="02000000000000000000" pitchFamily="2" charset="-79"/>
              </a:rPr>
              <a:t>Pas</a:t>
            </a:r>
          </a:p>
        </p:txBody>
      </p:sp>
      <p:sp>
        <p:nvSpPr>
          <p:cNvPr id="9" name="Tekstfelt 8">
            <a:extLst>
              <a:ext uri="{FF2B5EF4-FFF2-40B4-BE49-F238E27FC236}">
                <a16:creationId xmlns:a16="http://schemas.microsoft.com/office/drawing/2014/main" id="{C3B82DB0-07D7-59B6-B2F4-C1263B204B6D}"/>
              </a:ext>
            </a:extLst>
          </p:cNvPr>
          <p:cNvSpPr txBox="1"/>
          <p:nvPr/>
        </p:nvSpPr>
        <p:spPr>
          <a:xfrm>
            <a:off x="6910475" y="4333353"/>
            <a:ext cx="4519792"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dirty="0"/>
              <a:t>Er 2</a:t>
            </a:r>
            <a:r>
              <a:rPr lang="da-DK" sz="3600" dirty="0">
                <a:ea typeface="Apple Symbols" panose="02000000000000000000" pitchFamily="2" charset="-79"/>
                <a:cs typeface="Apple Symbols" panose="02000000000000000000" pitchFamily="2" charset="-79"/>
              </a:rPr>
              <a:t>♠︎</a:t>
            </a:r>
            <a:r>
              <a:rPr lang="da-DK" sz="3600" dirty="0"/>
              <a:t> ikke en reversmelding der viser 16+ </a:t>
            </a:r>
            <a:r>
              <a:rPr lang="da-DK" sz="3600" dirty="0" err="1"/>
              <a:t>hp</a:t>
            </a:r>
            <a:r>
              <a:rPr lang="da-DK" sz="3600" dirty="0"/>
              <a:t>?</a:t>
            </a:r>
          </a:p>
        </p:txBody>
      </p:sp>
      <p:sp>
        <p:nvSpPr>
          <p:cNvPr id="10" name="Tekstfelt 9">
            <a:extLst>
              <a:ext uri="{FF2B5EF4-FFF2-40B4-BE49-F238E27FC236}">
                <a16:creationId xmlns:a16="http://schemas.microsoft.com/office/drawing/2014/main" id="{E64BEF03-BC8D-04F3-870C-C67268019A61}"/>
              </a:ext>
            </a:extLst>
          </p:cNvPr>
          <p:cNvSpPr txBox="1"/>
          <p:nvPr/>
        </p:nvSpPr>
        <p:spPr>
          <a:xfrm>
            <a:off x="3954513" y="4825795"/>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a:t>
            </a:r>
          </a:p>
        </p:txBody>
      </p:sp>
      <p:sp>
        <p:nvSpPr>
          <p:cNvPr id="7" name="Tekstfelt 6">
            <a:extLst>
              <a:ext uri="{FF2B5EF4-FFF2-40B4-BE49-F238E27FC236}">
                <a16:creationId xmlns:a16="http://schemas.microsoft.com/office/drawing/2014/main" id="{6E9907FE-89C0-DD14-45F0-A41F2AEF37D0}"/>
              </a:ext>
            </a:extLst>
          </p:cNvPr>
          <p:cNvSpPr txBox="1"/>
          <p:nvPr/>
        </p:nvSpPr>
        <p:spPr>
          <a:xfrm>
            <a:off x="3954512" y="4825794"/>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r>
              <a:rPr lang="da-DK" sz="4400" dirty="0">
                <a:solidFill>
                  <a:srgbClr val="00B050"/>
                </a:solidFill>
                <a:ea typeface="Apple Symbols" panose="02000000000000000000" pitchFamily="2" charset="-79"/>
                <a:cs typeface="Apple Symbols" panose="02000000000000000000" pitchFamily="2" charset="-79"/>
              </a:rPr>
              <a:t>♣︎</a:t>
            </a:r>
          </a:p>
        </p:txBody>
      </p:sp>
      <p:sp>
        <p:nvSpPr>
          <p:cNvPr id="11" name="Tekstfelt 10">
            <a:extLst>
              <a:ext uri="{FF2B5EF4-FFF2-40B4-BE49-F238E27FC236}">
                <a16:creationId xmlns:a16="http://schemas.microsoft.com/office/drawing/2014/main" id="{1DECF9B2-634A-F7B7-CF4E-B76945447E25}"/>
              </a:ext>
            </a:extLst>
          </p:cNvPr>
          <p:cNvSpPr txBox="1"/>
          <p:nvPr/>
        </p:nvSpPr>
        <p:spPr>
          <a:xfrm>
            <a:off x="5370027" y="4825794"/>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a:t>
            </a:r>
            <a:endParaRPr lang="da-DK" sz="4400" dirty="0">
              <a:solidFill>
                <a:srgbClr val="00B050"/>
              </a:solidFill>
              <a:ea typeface="Apple Symbols" panose="02000000000000000000" pitchFamily="2" charset="-79"/>
              <a:cs typeface="Apple Symbols" panose="02000000000000000000" pitchFamily="2" charset="-79"/>
            </a:endParaRPr>
          </a:p>
        </p:txBody>
      </p:sp>
      <p:sp>
        <p:nvSpPr>
          <p:cNvPr id="8" name="Tekstfelt 7">
            <a:extLst>
              <a:ext uri="{FF2B5EF4-FFF2-40B4-BE49-F238E27FC236}">
                <a16:creationId xmlns:a16="http://schemas.microsoft.com/office/drawing/2014/main" id="{90687C69-BAA0-9FE2-01B0-36393174C21F}"/>
              </a:ext>
            </a:extLst>
          </p:cNvPr>
          <p:cNvSpPr txBox="1"/>
          <p:nvPr/>
        </p:nvSpPr>
        <p:spPr>
          <a:xfrm>
            <a:off x="5370026" y="4825794"/>
            <a:ext cx="1103179" cy="769441"/>
          </a:xfrm>
          <a:prstGeom prst="rect">
            <a:avLst/>
          </a:prstGeom>
          <a:solidFill>
            <a:schemeClr val="bg1"/>
          </a:solidFill>
          <a:ln>
            <a:solidFill>
              <a:schemeClr val="accent1"/>
            </a:solidFill>
          </a:ln>
        </p:spPr>
        <p:txBody>
          <a:bodyPr wrap="square" rtlCol="0">
            <a:spAutoFit/>
          </a:bodyPr>
          <a:lstStyle/>
          <a:p>
            <a:pPr algn="ctr"/>
            <a:r>
              <a:rPr lang="da-DK" sz="4400" dirty="0">
                <a:ea typeface="Apple Symbols" panose="02000000000000000000" pitchFamily="2" charset="-79"/>
                <a:cs typeface="Apple Symbols" panose="02000000000000000000" pitchFamily="2" charset="-79"/>
              </a:rPr>
              <a:t>2♠︎</a:t>
            </a:r>
            <a:endParaRPr lang="da-DK" sz="44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294215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7" grpId="0" animBg="1"/>
      <p:bldP spid="4" grpId="0" animBg="1"/>
      <p:bldP spid="6" grpId="0" animBg="1"/>
      <p:bldP spid="9" grpId="0" animBg="1"/>
      <p:bldP spid="10" grpId="0" animBg="1"/>
      <p:bldP spid="7" grpId="0" animBg="1"/>
      <p:bldP spid="11" grpId="0" animBg="1"/>
      <p:bldP spid="8"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137146" y="4331728"/>
            <a:ext cx="750611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EKB7</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109543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D3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5A893CDA-0EC6-82E0-2A7C-CE7251686632}"/>
              </a:ext>
            </a:extLst>
          </p:cNvPr>
          <p:cNvSpPr txBox="1"/>
          <p:nvPr/>
        </p:nvSpPr>
        <p:spPr>
          <a:xfrm>
            <a:off x="3294672"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95509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5"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endParaRPr lang="da-DK" b="1" dirty="0"/>
          </a:p>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967912" y="4331728"/>
            <a:ext cx="7188445"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KB43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EB843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53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F683EE4B-F386-0978-6A11-3A81B38E9E50}"/>
              </a:ext>
            </a:extLst>
          </p:cNvPr>
          <p:cNvSpPr txBox="1"/>
          <p:nvPr/>
        </p:nvSpPr>
        <p:spPr>
          <a:xfrm>
            <a:off x="3294673" y="3105369"/>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Tree>
    <p:extLst>
      <p:ext uri="{BB962C8B-B14F-4D97-AF65-F5344CB8AC3E}">
        <p14:creationId xmlns:p14="http://schemas.microsoft.com/office/powerpoint/2010/main" val="228042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5"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858638" y="4518492"/>
            <a:ext cx="7188445"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KB973</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EB543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K5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3</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598472" y="2777273"/>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2" y="2772268"/>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5" name="Tekstfelt 4">
            <a:extLst>
              <a:ext uri="{FF2B5EF4-FFF2-40B4-BE49-F238E27FC236}">
                <a16:creationId xmlns:a16="http://schemas.microsoft.com/office/drawing/2014/main" id="{16D3E057-ECDF-D473-DFA6-45A16E3F48FB}"/>
              </a:ext>
            </a:extLst>
          </p:cNvPr>
          <p:cNvSpPr txBox="1"/>
          <p:nvPr/>
        </p:nvSpPr>
        <p:spPr>
          <a:xfrm>
            <a:off x="4278693" y="2687405"/>
            <a:ext cx="1174168" cy="646331"/>
          </a:xfrm>
          <a:prstGeom prst="rect">
            <a:avLst/>
          </a:prstGeom>
          <a:noFill/>
        </p:spPr>
        <p:txBody>
          <a:bodyPr wrap="square" rtlCol="0">
            <a:spAutoFit/>
          </a:bodyPr>
          <a:lstStyle/>
          <a:p>
            <a:r>
              <a:rPr lang="da-DK" sz="3600" b="1" dirty="0"/>
              <a:t>eller</a:t>
            </a:r>
          </a:p>
        </p:txBody>
      </p:sp>
      <p:sp>
        <p:nvSpPr>
          <p:cNvPr id="6" name="Tekstfelt 5">
            <a:extLst>
              <a:ext uri="{FF2B5EF4-FFF2-40B4-BE49-F238E27FC236}">
                <a16:creationId xmlns:a16="http://schemas.microsoft.com/office/drawing/2014/main" id="{B1C49588-529A-B778-1E49-74A6222F5230}"/>
              </a:ext>
            </a:extLst>
          </p:cNvPr>
          <p:cNvSpPr txBox="1"/>
          <p:nvPr/>
        </p:nvSpPr>
        <p:spPr>
          <a:xfrm>
            <a:off x="3294672" y="3371067"/>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0" name="Tekstfelt 9">
            <a:extLst>
              <a:ext uri="{FF2B5EF4-FFF2-40B4-BE49-F238E27FC236}">
                <a16:creationId xmlns:a16="http://schemas.microsoft.com/office/drawing/2014/main" id="{66E7FBC9-E79C-ECF3-D0EE-DB47BF53C8F4}"/>
              </a:ext>
            </a:extLst>
          </p:cNvPr>
          <p:cNvSpPr txBox="1"/>
          <p:nvPr/>
        </p:nvSpPr>
        <p:spPr>
          <a:xfrm>
            <a:off x="7507925" y="2779739"/>
            <a:ext cx="402559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t>Hvad er dine overvejelser?</a:t>
            </a:r>
          </a:p>
        </p:txBody>
      </p:sp>
      <p:sp>
        <p:nvSpPr>
          <p:cNvPr id="4" name="Tekstfelt 3">
            <a:extLst>
              <a:ext uri="{FF2B5EF4-FFF2-40B4-BE49-F238E27FC236}">
                <a16:creationId xmlns:a16="http://schemas.microsoft.com/office/drawing/2014/main" id="{F404BD1D-FA18-22BD-D22A-4269A98A71C8}"/>
              </a:ext>
            </a:extLst>
          </p:cNvPr>
          <p:cNvSpPr txBox="1"/>
          <p:nvPr/>
        </p:nvSpPr>
        <p:spPr>
          <a:xfrm>
            <a:off x="3294672" y="277973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FF000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319834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5" grpId="0"/>
      <p:bldP spid="6" grpId="0" animBg="1"/>
      <p:bldP spid="10" grpId="0" animBg="1"/>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endParaRPr lang="da-DK" b="1" dirty="0"/>
          </a:p>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2000844" y="4484128"/>
            <a:ext cx="7188445"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KB4</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4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KB43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ED354</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4523BDA3-D601-6043-33F1-8306FD2C1C2C}"/>
              </a:ext>
            </a:extLst>
          </p:cNvPr>
          <p:cNvSpPr txBox="1"/>
          <p:nvPr/>
        </p:nvSpPr>
        <p:spPr>
          <a:xfrm>
            <a:off x="3294673" y="310536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347785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4"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endParaRPr lang="da-DK" b="1" dirty="0"/>
          </a:p>
          <a:p>
            <a:pPr marL="0" indent="0">
              <a:buNone/>
            </a:pP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2000844" y="4462356"/>
            <a:ext cx="7502659"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KB1078</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4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EK3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EDB5</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4523BDA3-D601-6043-33F1-8306FD2C1C2C}"/>
              </a:ext>
            </a:extLst>
          </p:cNvPr>
          <p:cNvSpPr txBox="1"/>
          <p:nvPr/>
        </p:nvSpPr>
        <p:spPr>
          <a:xfrm>
            <a:off x="3294673" y="311154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58177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4"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049235"/>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1967912" y="4331728"/>
            <a:ext cx="7188445"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78</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4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EKD54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EKD35</a:t>
            </a:r>
          </a:p>
          <a:p>
            <a:endParaRPr lang="da-DK" sz="3600" b="1" dirty="0">
              <a:latin typeface="Arial" panose="020B0604020202020204" pitchFamily="34" charset="0"/>
              <a:cs typeface="Arial" panose="020B0604020202020204" pitchFamily="34" charset="0"/>
            </a:endParaRP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05369"/>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4523BDA3-D601-6043-33F1-8306FD2C1C2C}"/>
              </a:ext>
            </a:extLst>
          </p:cNvPr>
          <p:cNvSpPr txBox="1"/>
          <p:nvPr/>
        </p:nvSpPr>
        <p:spPr>
          <a:xfrm>
            <a:off x="3294673" y="3111547"/>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Tree>
    <p:extLst>
      <p:ext uri="{BB962C8B-B14F-4D97-AF65-F5344CB8AC3E}">
        <p14:creationId xmlns:p14="http://schemas.microsoft.com/office/powerpoint/2010/main" val="384083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4"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02CE2-6FEC-CC09-3803-C471019059B7}"/>
              </a:ext>
            </a:extLst>
          </p:cNvPr>
          <p:cNvSpPr>
            <a:spLocks noGrp="1"/>
          </p:cNvSpPr>
          <p:nvPr>
            <p:ph type="title"/>
          </p:nvPr>
        </p:nvSpPr>
        <p:spPr>
          <a:xfrm>
            <a:off x="1451579" y="360441"/>
            <a:ext cx="9603275" cy="1333298"/>
          </a:xfrm>
        </p:spPr>
        <p:txBody>
          <a:bodyPr/>
          <a:lstStyle/>
          <a:p>
            <a:r>
              <a:rPr lang="da-DK" b="1" dirty="0"/>
              <a:t>Indmelding, dobling eller pas</a:t>
            </a:r>
          </a:p>
        </p:txBody>
      </p:sp>
      <p:sp>
        <p:nvSpPr>
          <p:cNvPr id="3" name="Pladsholder til indhold 2">
            <a:extLst>
              <a:ext uri="{FF2B5EF4-FFF2-40B4-BE49-F238E27FC236}">
                <a16:creationId xmlns:a16="http://schemas.microsoft.com/office/drawing/2014/main" id="{6093D07D-A3E9-6CFB-79F2-DDC70C4F5DA5}"/>
              </a:ext>
            </a:extLst>
          </p:cNvPr>
          <p:cNvSpPr>
            <a:spLocks noGrp="1"/>
          </p:cNvSpPr>
          <p:nvPr>
            <p:ph idx="1"/>
          </p:nvPr>
        </p:nvSpPr>
        <p:spPr>
          <a:xfrm>
            <a:off x="1451579" y="2015731"/>
            <a:ext cx="9603275" cy="4140519"/>
          </a:xfrm>
        </p:spPr>
        <p:txBody>
          <a:bodyPr>
            <a:normAutofit/>
          </a:bodyPr>
          <a:lstStyle/>
          <a:p>
            <a:pPr marL="0" indent="0">
              <a:buNone/>
            </a:pPr>
            <a:r>
              <a:rPr lang="da-DK" b="1" dirty="0"/>
              <a:t>Defensivt – ingen i zonen</a:t>
            </a:r>
          </a:p>
          <a:p>
            <a:pPr marL="0" indent="0">
              <a:buNone/>
            </a:pPr>
            <a:r>
              <a:rPr lang="da-DK" dirty="0"/>
              <a:t> </a:t>
            </a:r>
            <a:r>
              <a:rPr lang="da-DK" b="1" dirty="0"/>
              <a:t>NORD		ØST		SYD		VEST</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9" name="Tekstfelt 8">
            <a:extLst>
              <a:ext uri="{FF2B5EF4-FFF2-40B4-BE49-F238E27FC236}">
                <a16:creationId xmlns:a16="http://schemas.microsoft.com/office/drawing/2014/main" id="{D7C7F70C-CE63-0C41-A503-C91979846948}"/>
              </a:ext>
            </a:extLst>
          </p:cNvPr>
          <p:cNvSpPr txBox="1"/>
          <p:nvPr/>
        </p:nvSpPr>
        <p:spPr>
          <a:xfrm>
            <a:off x="2000843" y="4713746"/>
            <a:ext cx="884726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a-DK" sz="3600" b="1" dirty="0">
                <a:latin typeface="Arial" panose="020B0604020202020204" pitchFamily="34" charset="0"/>
                <a:cs typeface="Arial" panose="020B0604020202020204" pitchFamily="34" charset="0"/>
              </a:rPr>
              <a:t>ØST: ♠︎ 7</a:t>
            </a:r>
            <a:r>
              <a:rPr lang="da-DK" sz="3600" b="1" dirty="0">
                <a:solidFill>
                  <a:srgbClr val="FF0000"/>
                </a:solidFill>
                <a:latin typeface="Arial" panose="020B0604020202020204" pitchFamily="34" charset="0"/>
                <a:cs typeface="Arial" panose="020B0604020202020204" pitchFamily="34" charset="0"/>
              </a:rPr>
              <a:t> ♥︎ </a:t>
            </a:r>
            <a:r>
              <a:rPr lang="da-DK" sz="3600" b="1" dirty="0">
                <a:latin typeface="Arial" panose="020B0604020202020204" pitchFamily="34" charset="0"/>
                <a:cs typeface="Arial" panose="020B0604020202020204" pitchFamily="34" charset="0"/>
              </a:rPr>
              <a:t>K4 </a:t>
            </a:r>
            <a:r>
              <a:rPr lang="da-DK" sz="3600" b="1" dirty="0">
                <a:solidFill>
                  <a:srgbClr val="FFC00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EKD1032 </a:t>
            </a:r>
            <a:r>
              <a:rPr lang="da-DK" sz="3600" b="1" dirty="0">
                <a:solidFill>
                  <a:srgbClr val="00B050"/>
                </a:solidFill>
                <a:latin typeface="Arial" panose="020B0604020202020204" pitchFamily="34" charset="0"/>
                <a:cs typeface="Arial" panose="020B0604020202020204" pitchFamily="34" charset="0"/>
              </a:rPr>
              <a:t>♣︎</a:t>
            </a:r>
            <a:r>
              <a:rPr lang="da-DK" sz="3600" b="1" dirty="0">
                <a:latin typeface="Arial" panose="020B0604020202020204" pitchFamily="34" charset="0"/>
                <a:cs typeface="Arial" panose="020B0604020202020204" pitchFamily="34" charset="0"/>
              </a:rPr>
              <a:t> EK35</a:t>
            </a:r>
          </a:p>
        </p:txBody>
      </p:sp>
      <p:sp>
        <p:nvSpPr>
          <p:cNvPr id="8" name="Tekstfelt 7">
            <a:extLst>
              <a:ext uri="{FF2B5EF4-FFF2-40B4-BE49-F238E27FC236}">
                <a16:creationId xmlns:a16="http://schemas.microsoft.com/office/drawing/2014/main" id="{BB1160AB-1E4C-2FD4-487C-49A117574334}"/>
              </a:ext>
            </a:extLst>
          </p:cNvPr>
          <p:cNvSpPr txBox="1"/>
          <p:nvPr/>
        </p:nvSpPr>
        <p:spPr>
          <a:xfrm>
            <a:off x="1631405" y="3105370"/>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r>
              <a:rPr lang="da-DK" sz="2400" dirty="0">
                <a:solidFill>
                  <a:srgbClr val="FF0000"/>
                </a:solidFill>
                <a:ea typeface="Apple Symbols" panose="02000000000000000000" pitchFamily="2" charset="-79"/>
                <a:cs typeface="Apple Symbols" panose="02000000000000000000" pitchFamily="2" charset="-79"/>
              </a:rPr>
              <a:t>♥</a:t>
            </a: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7" name="Tekstfelt 6">
            <a:extLst>
              <a:ext uri="{FF2B5EF4-FFF2-40B4-BE49-F238E27FC236}">
                <a16:creationId xmlns:a16="http://schemas.microsoft.com/office/drawing/2014/main" id="{985E87C0-AFA1-6259-6960-D1EE108FE6FC}"/>
              </a:ext>
            </a:extLst>
          </p:cNvPr>
          <p:cNvSpPr txBox="1"/>
          <p:nvPr/>
        </p:nvSpPr>
        <p:spPr>
          <a:xfrm>
            <a:off x="3294673" y="3113337"/>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4" name="Tekstfelt 3">
            <a:extLst>
              <a:ext uri="{FF2B5EF4-FFF2-40B4-BE49-F238E27FC236}">
                <a16:creationId xmlns:a16="http://schemas.microsoft.com/office/drawing/2014/main" id="{4523BDA3-D601-6043-33F1-8306FD2C1C2C}"/>
              </a:ext>
            </a:extLst>
          </p:cNvPr>
          <p:cNvSpPr txBox="1"/>
          <p:nvPr/>
        </p:nvSpPr>
        <p:spPr>
          <a:xfrm>
            <a:off x="3286710" y="3105369"/>
            <a:ext cx="738879" cy="461665"/>
          </a:xfrm>
          <a:prstGeom prst="rect">
            <a:avLst/>
          </a:prstGeom>
          <a:solidFill>
            <a:srgbClr val="FF0000"/>
          </a:solidFill>
        </p:spPr>
        <p:txBody>
          <a:bodyPr wrap="square" rtlCol="0">
            <a:spAutoFit/>
          </a:bodyPr>
          <a:lstStyle/>
          <a:p>
            <a:pPr algn="ctr"/>
            <a:r>
              <a:rPr lang="da-DK" sz="2400" dirty="0">
                <a:solidFill>
                  <a:schemeClr val="bg1"/>
                </a:solidFill>
              </a:rPr>
              <a:t>D</a:t>
            </a:r>
          </a:p>
        </p:txBody>
      </p:sp>
      <p:sp>
        <p:nvSpPr>
          <p:cNvPr id="5" name="Tekstfelt 4">
            <a:extLst>
              <a:ext uri="{FF2B5EF4-FFF2-40B4-BE49-F238E27FC236}">
                <a16:creationId xmlns:a16="http://schemas.microsoft.com/office/drawing/2014/main" id="{CEF481B3-7B37-D3DD-A4AD-C138CD2A301B}"/>
              </a:ext>
            </a:extLst>
          </p:cNvPr>
          <p:cNvSpPr txBox="1"/>
          <p:nvPr/>
        </p:nvSpPr>
        <p:spPr>
          <a:xfrm>
            <a:off x="5050695" y="313390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6" name="Tekstfelt 5">
            <a:extLst>
              <a:ext uri="{FF2B5EF4-FFF2-40B4-BE49-F238E27FC236}">
                <a16:creationId xmlns:a16="http://schemas.microsoft.com/office/drawing/2014/main" id="{B74D4F0E-FEF2-2767-FF6A-118F07B9EA09}"/>
              </a:ext>
            </a:extLst>
          </p:cNvPr>
          <p:cNvSpPr txBox="1"/>
          <p:nvPr/>
        </p:nvSpPr>
        <p:spPr>
          <a:xfrm>
            <a:off x="7035427" y="3133906"/>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1♠︎</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0" name="Tekstfelt 9">
            <a:extLst>
              <a:ext uri="{FF2B5EF4-FFF2-40B4-BE49-F238E27FC236}">
                <a16:creationId xmlns:a16="http://schemas.microsoft.com/office/drawing/2014/main" id="{A8C02F47-FCAF-F9FD-5694-944D1AB9B246}"/>
              </a:ext>
            </a:extLst>
          </p:cNvPr>
          <p:cNvSpPr txBox="1"/>
          <p:nvPr/>
        </p:nvSpPr>
        <p:spPr>
          <a:xfrm>
            <a:off x="1631404" y="3820446"/>
            <a:ext cx="738879" cy="461665"/>
          </a:xfrm>
          <a:prstGeom prst="rect">
            <a:avLst/>
          </a:prstGeom>
          <a:solidFill>
            <a:srgbClr val="00B050"/>
          </a:solidFill>
          <a:ln>
            <a:solidFill>
              <a:schemeClr val="accent1"/>
            </a:solidFill>
          </a:ln>
        </p:spPr>
        <p:txBody>
          <a:bodyPr wrap="square" rtlCol="0">
            <a:spAutoFit/>
          </a:bodyPr>
          <a:lstStyle/>
          <a:p>
            <a:pPr algn="ctr"/>
            <a:r>
              <a:rPr lang="da-DK" sz="2400" dirty="0">
                <a:solidFill>
                  <a:schemeClr val="bg1"/>
                </a:solidFill>
                <a:ea typeface="Apple Symbols" panose="02000000000000000000" pitchFamily="2" charset="-79"/>
                <a:cs typeface="Apple Symbols" panose="02000000000000000000" pitchFamily="2" charset="-79"/>
              </a:rPr>
              <a:t>Pas</a:t>
            </a:r>
          </a:p>
        </p:txBody>
      </p:sp>
      <p:sp>
        <p:nvSpPr>
          <p:cNvPr id="11" name="Tekstfelt 10">
            <a:extLst>
              <a:ext uri="{FF2B5EF4-FFF2-40B4-BE49-F238E27FC236}">
                <a16:creationId xmlns:a16="http://schemas.microsoft.com/office/drawing/2014/main" id="{FC9D49FA-5193-69D6-F63B-93D4CB3DDDBB}"/>
              </a:ext>
            </a:extLst>
          </p:cNvPr>
          <p:cNvSpPr txBox="1"/>
          <p:nvPr/>
        </p:nvSpPr>
        <p:spPr>
          <a:xfrm>
            <a:off x="3286712" y="3845254"/>
            <a:ext cx="738879" cy="461665"/>
          </a:xfrm>
          <a:prstGeom prst="rect">
            <a:avLst/>
          </a:prstGeom>
          <a:solidFill>
            <a:schemeClr val="bg1"/>
          </a:solidFill>
          <a:ln>
            <a:solidFill>
              <a:schemeClr val="accent1"/>
            </a:solidFill>
          </a:ln>
        </p:spPr>
        <p:txBody>
          <a:bodyPr wrap="square" rtlCol="0">
            <a:spAutoFit/>
          </a:bodyPr>
          <a:lstStyle/>
          <a:p>
            <a:pPr algn="ctr"/>
            <a:r>
              <a:rPr lang="da-DK" sz="2400" dirty="0">
                <a:ea typeface="Apple Symbols" panose="02000000000000000000" pitchFamily="2" charset="-79"/>
                <a:cs typeface="Apple Symbols" panose="02000000000000000000" pitchFamily="2" charset="-79"/>
              </a:rPr>
              <a:t>?</a:t>
            </a:r>
            <a:endParaRPr lang="da-DK" sz="2400" dirty="0">
              <a:solidFill>
                <a:srgbClr val="00B050"/>
              </a:solidFill>
              <a:ea typeface="Apple Symbols" panose="02000000000000000000" pitchFamily="2" charset="-79"/>
              <a:cs typeface="Apple Symbols" panose="02000000000000000000" pitchFamily="2" charset="-79"/>
            </a:endParaRPr>
          </a:p>
        </p:txBody>
      </p:sp>
      <p:sp>
        <p:nvSpPr>
          <p:cNvPr id="12" name="Tekstfelt 11">
            <a:extLst>
              <a:ext uri="{FF2B5EF4-FFF2-40B4-BE49-F238E27FC236}">
                <a16:creationId xmlns:a16="http://schemas.microsoft.com/office/drawing/2014/main" id="{4E262DF9-A0E4-398E-E23D-01FFF3EFC47F}"/>
              </a:ext>
            </a:extLst>
          </p:cNvPr>
          <p:cNvSpPr txBox="1"/>
          <p:nvPr/>
        </p:nvSpPr>
        <p:spPr>
          <a:xfrm>
            <a:off x="3286711" y="3860643"/>
            <a:ext cx="738879" cy="446276"/>
          </a:xfrm>
          <a:prstGeom prst="rect">
            <a:avLst/>
          </a:prstGeom>
          <a:solidFill>
            <a:schemeClr val="bg1"/>
          </a:solidFill>
          <a:ln>
            <a:solidFill>
              <a:schemeClr val="accent1"/>
            </a:solidFill>
          </a:ln>
        </p:spPr>
        <p:txBody>
          <a:bodyPr wrap="square" rtlCol="0">
            <a:spAutoFit/>
          </a:bodyPr>
          <a:lstStyle/>
          <a:p>
            <a:pPr algn="ctr"/>
            <a:r>
              <a:rPr lang="da-DK" sz="2300" dirty="0">
                <a:ea typeface="Apple Symbols" panose="02000000000000000000" pitchFamily="2" charset="-79"/>
                <a:cs typeface="Apple Symbols" panose="02000000000000000000" pitchFamily="2" charset="-79"/>
              </a:rPr>
              <a:t>3NT</a:t>
            </a:r>
            <a:endParaRPr lang="da-DK" sz="2300" dirty="0">
              <a:solidFill>
                <a:srgbClr val="00B050"/>
              </a:solidFill>
              <a:ea typeface="Apple Symbols" panose="02000000000000000000" pitchFamily="2" charset="-79"/>
              <a:cs typeface="Apple Symbols" panose="02000000000000000000" pitchFamily="2" charset="-79"/>
            </a:endParaRPr>
          </a:p>
        </p:txBody>
      </p:sp>
    </p:spTree>
    <p:extLst>
      <p:ext uri="{BB962C8B-B14F-4D97-AF65-F5344CB8AC3E}">
        <p14:creationId xmlns:p14="http://schemas.microsoft.com/office/powerpoint/2010/main" val="110866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4" grpId="0" animBg="1"/>
      <p:bldP spid="5" grpId="0" animBg="1"/>
      <p:bldP spid="6" grpId="0" animBg="1"/>
      <p:bldP spid="10" grpId="0" animBg="1"/>
      <p:bldP spid="11" grpId="0" animBg="1"/>
      <p:bldP spid="12"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0B675-18FB-E272-6D60-16869B10B8DC}"/>
              </a:ext>
            </a:extLst>
          </p:cNvPr>
          <p:cNvSpPr>
            <a:spLocks noGrp="1"/>
          </p:cNvSpPr>
          <p:nvPr>
            <p:ph type="title"/>
          </p:nvPr>
        </p:nvSpPr>
        <p:spPr/>
        <p:txBody>
          <a:bodyPr/>
          <a:lstStyle/>
          <a:p>
            <a:r>
              <a:rPr lang="da-DK" b="1" dirty="0"/>
              <a:t>Spørgsmål til Indmelding, dobling eller pas?</a:t>
            </a:r>
          </a:p>
        </p:txBody>
      </p:sp>
      <p:sp>
        <p:nvSpPr>
          <p:cNvPr id="3" name="Pladsholder til indhold 2">
            <a:extLst>
              <a:ext uri="{FF2B5EF4-FFF2-40B4-BE49-F238E27FC236}">
                <a16:creationId xmlns:a16="http://schemas.microsoft.com/office/drawing/2014/main" id="{4654C179-D3DF-74DD-C3CC-318F1BFA55B2}"/>
              </a:ext>
            </a:extLst>
          </p:cNvPr>
          <p:cNvSpPr>
            <a:spLocks noGrp="1"/>
          </p:cNvSpPr>
          <p:nvPr>
            <p:ph idx="1"/>
          </p:nvPr>
        </p:nvSpPr>
        <p:spPr/>
        <p:txBody>
          <a:bodyPr/>
          <a:lstStyle/>
          <a:p>
            <a:endParaRPr lang="da-DK" dirty="0"/>
          </a:p>
        </p:txBody>
      </p:sp>
    </p:spTree>
    <p:extLst>
      <p:ext uri="{BB962C8B-B14F-4D97-AF65-F5344CB8AC3E}">
        <p14:creationId xmlns:p14="http://schemas.microsoft.com/office/powerpoint/2010/main" val="33896620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3212D1-BD5D-1E43-8730-59B85B0C16B6}"/>
              </a:ext>
            </a:extLst>
          </p:cNvPr>
          <p:cNvSpPr>
            <a:spLocks noGrp="1"/>
          </p:cNvSpPr>
          <p:nvPr>
            <p:ph type="title"/>
          </p:nvPr>
        </p:nvSpPr>
        <p:spPr/>
        <p:txBody>
          <a:bodyPr/>
          <a:lstStyle/>
          <a:p>
            <a:r>
              <a:rPr lang="da-DK" dirty="0"/>
              <a:t>Balancering på højt niveau</a:t>
            </a:r>
          </a:p>
        </p:txBody>
      </p:sp>
      <p:sp>
        <p:nvSpPr>
          <p:cNvPr id="3" name="Pladsholder til indhold 2">
            <a:extLst>
              <a:ext uri="{FF2B5EF4-FFF2-40B4-BE49-F238E27FC236}">
                <a16:creationId xmlns:a16="http://schemas.microsoft.com/office/drawing/2014/main" id="{37877C25-73CA-8EA4-CB40-F5E3D031C0AC}"/>
              </a:ext>
            </a:extLst>
          </p:cNvPr>
          <p:cNvSpPr>
            <a:spLocks noGrp="1"/>
          </p:cNvSpPr>
          <p:nvPr>
            <p:ph idx="1"/>
          </p:nvPr>
        </p:nvSpPr>
        <p:spPr/>
        <p:txBody>
          <a:bodyPr>
            <a:normAutofit/>
          </a:bodyPr>
          <a:lstStyle/>
          <a:p>
            <a:pPr marL="0" indent="0">
              <a:buNone/>
            </a:pPr>
            <a:r>
              <a:rPr lang="da-DK" sz="3600" dirty="0"/>
              <a:t>Når modstanderne vil spærre os ude!</a:t>
            </a:r>
          </a:p>
        </p:txBody>
      </p:sp>
    </p:spTree>
    <p:extLst>
      <p:ext uri="{BB962C8B-B14F-4D97-AF65-F5344CB8AC3E}">
        <p14:creationId xmlns:p14="http://schemas.microsoft.com/office/powerpoint/2010/main" val="1560716415"/>
      </p:ext>
    </p:extLst>
  </p:cSld>
  <p:clrMapOvr>
    <a:masterClrMapping/>
  </p:clrMapOvr>
</p:sld>
</file>

<file path=ppt/theme/theme1.xml><?xml version="1.0" encoding="utf-8"?>
<a:theme xmlns:a="http://schemas.openxmlformats.org/drawingml/2006/main" name="Galleri">
  <a:themeElements>
    <a:clrScheme name="Gal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{514C83D8-D661-5241-9BCD-FE01753F8FBD}tf10001119</Template>
  <TotalTime>63373</TotalTime>
  <Words>5579</Words>
  <Application>Microsoft Macintosh PowerPoint</Application>
  <PresentationFormat>Widescreen</PresentationFormat>
  <Paragraphs>1464</Paragraphs>
  <Slides>109</Slides>
  <Notes>10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109</vt:i4>
      </vt:variant>
    </vt:vector>
  </HeadingPairs>
  <TitlesOfParts>
    <vt:vector size="115" baseType="lpstr">
      <vt:lpstr>Apple Color Emoji</vt:lpstr>
      <vt:lpstr>Arial</vt:lpstr>
      <vt:lpstr>Book Antiqua</vt:lpstr>
      <vt:lpstr>Calibri</vt:lpstr>
      <vt:lpstr>Gill Sans MT</vt:lpstr>
      <vt:lpstr>Galleri</vt:lpstr>
      <vt:lpstr> Doblinger  defensive aftaler   balancering</vt:lpstr>
      <vt:lpstr>Bridge består af en masse motorer der skal få et samarbejde mellem to mennesker til at fungerer</vt:lpstr>
      <vt:lpstr>I DAG ER VI I KORTVURDERING OG I GRUNDSYSTEMET</vt:lpstr>
      <vt:lpstr>Dagens program</vt:lpstr>
      <vt:lpstr>Kort om taberberegningen  </vt:lpstr>
      <vt:lpstr>Vi tæller tabere</vt:lpstr>
      <vt:lpstr>Halve tabere</vt:lpstr>
      <vt:lpstr>Antal tabere fordelt på pointintervaller 1  </vt:lpstr>
      <vt:lpstr>Antal tabere fordelt på pointintervaller 2  </vt:lpstr>
      <vt:lpstr>En vurdering efter taberberegningen efter 1♥︎ ︎og 2♥︎ fra makker</vt:lpstr>
      <vt:lpstr>Spørgsmål til taberberegningen?</vt:lpstr>
      <vt:lpstr>oplysningsdoblingen (OD)  - vigtigt at du er  helt enig med din makker! </vt:lpstr>
      <vt:lpstr>oplysningsdoblingen (OD)  - vigtigt at du er  helt enig med din makker! </vt:lpstr>
      <vt:lpstr>oplysningsdoblingen (OD)  - vigtigt at du er  helt enig med din makker! </vt:lpstr>
      <vt:lpstr>Dobler eller ej!? Du er ØST</vt:lpstr>
      <vt:lpstr>Dobler eller ej!? Du er ØST</vt:lpstr>
      <vt:lpstr>oplysningsdoblingen  - De videre meldinger</vt:lpstr>
      <vt:lpstr>oplysningsdoblingen  - De videre meldinger</vt:lpstr>
      <vt:lpstr>oplysningsdoblingen Når syd overmelder i åbningsfarven</vt:lpstr>
      <vt:lpstr>oplysningsdoblingen Når øst melder videre</vt:lpstr>
      <vt:lpstr>Oplysningsdoblingen den stærke variant</vt:lpstr>
      <vt:lpstr>Oplysningsdoblingen Ekstra stærk</vt:lpstr>
      <vt:lpstr>Oplysningsdoblingen Brug overmelding hvis du vil vide mere!</vt:lpstr>
      <vt:lpstr>Hvordan melder man på en balanceret hånd der ikke er egnet til en oplysningsdobling? </vt:lpstr>
      <vt:lpstr>Hvordan melder du så når du ikke har spar? </vt:lpstr>
      <vt:lpstr>Hvordan melder du? </vt:lpstr>
      <vt:lpstr>ØVELSER</vt:lpstr>
      <vt:lpstr>ØVELSER</vt:lpstr>
      <vt:lpstr>ØVELSER</vt:lpstr>
      <vt:lpstr>ØVELSER</vt:lpstr>
      <vt:lpstr>ØVELSER</vt:lpstr>
      <vt:lpstr>Spørgsmål til oplysningsdoblingen?</vt:lpstr>
      <vt:lpstr>Gentagen oplysningsdobling</vt:lpstr>
      <vt:lpstr>Gentagen oplysningsdobling</vt:lpstr>
      <vt:lpstr>Gentagen oplysningsdobling</vt:lpstr>
      <vt:lpstr>Spørgsmål til den gentagne oplysningsdobling?</vt:lpstr>
      <vt:lpstr>Den Negative dobling</vt:lpstr>
      <vt:lpstr>dobling er mindst 4 kort i umeldte major/minor </vt:lpstr>
      <vt:lpstr>Negativ dobling Når svarer genmelder sin majorfarve</vt:lpstr>
      <vt:lpstr>Negativ dobling Når svarer melder sin majorfarve</vt:lpstr>
      <vt:lpstr>Negativ dobling, øvelser  1-2</vt:lpstr>
      <vt:lpstr>Negativ dobling, øvelser  3-4   </vt:lpstr>
      <vt:lpstr>Negativ dobling, øvelser  5-6</vt:lpstr>
      <vt:lpstr>Negativ dobling øvelser  7-8</vt:lpstr>
      <vt:lpstr>Negativ dobling, øvelser  9-10</vt:lpstr>
      <vt:lpstr>Negativ dobling, øvelser  11-12</vt:lpstr>
      <vt:lpstr>Negativ dobling, øvelser  13-14</vt:lpstr>
      <vt:lpstr>Svar på negativ dobling</vt:lpstr>
      <vt:lpstr>Svar på negativ dobling  15-16</vt:lpstr>
      <vt:lpstr>Negativ dobling  - Er du stærk så……….</vt:lpstr>
      <vt:lpstr>Spørgsmål til den negative dobling?</vt:lpstr>
      <vt:lpstr>Den Fitvisende dobling  - Også kaldet en svardobling</vt:lpstr>
      <vt:lpstr>Den fitvisende dobling - offensivt – når der er tvivl om antal</vt:lpstr>
      <vt:lpstr>Den fitvisende redobling  Offensivt </vt:lpstr>
      <vt:lpstr>Den fitvisende dobling  defensivt – helt ny teori</vt:lpstr>
      <vt:lpstr>Den fitvisende dobling  defensivt – helt ny teori</vt:lpstr>
      <vt:lpstr>Den fitvisende dobling  defensivt – helt ny teori</vt:lpstr>
      <vt:lpstr>Den fitvisende dobling  defensivt – helt ny teori</vt:lpstr>
      <vt:lpstr>Fitvisende dobling Defensivt – som gentagen dobling</vt:lpstr>
      <vt:lpstr>Den fitvisende dobling Svar på opgaverne</vt:lpstr>
      <vt:lpstr>Spørgsmål til den fitvisende dobling?</vt:lpstr>
      <vt:lpstr>Konkurrencedoblingen </vt:lpstr>
      <vt:lpstr>Konkurrence dobling </vt:lpstr>
      <vt:lpstr>Konkurrence dobling </vt:lpstr>
      <vt:lpstr>Spørgsmål til konkurrencedoblingen ?</vt:lpstr>
      <vt:lpstr>Genåbningsdobling/-melding   principper</vt:lpstr>
      <vt:lpstr> Genåbning Eller ej! </vt:lpstr>
      <vt:lpstr>Genåbning?! </vt:lpstr>
      <vt:lpstr>Genåbningsdoblingen  Svar på øvelserne</vt:lpstr>
      <vt:lpstr>Spørgsmål til genåbningsdoblingen?</vt:lpstr>
      <vt:lpstr>Strafdoblingen</vt:lpstr>
      <vt:lpstr>Strafdoblingen Makker har meldt andet end pas og vi har ikke fit</vt:lpstr>
      <vt:lpstr>Strafdoblingen Makker har meldt andet end pas og vi har ikke fit</vt:lpstr>
      <vt:lpstr>Strafdoblingen Den manglende farve!</vt:lpstr>
      <vt:lpstr>Strafdoblingen - en limiteret melding</vt:lpstr>
      <vt:lpstr>Strafdoblingen Når udgang er nået</vt:lpstr>
      <vt:lpstr>Spørgsmål til strafdoblingen?</vt:lpstr>
      <vt:lpstr>Den simple indmelding</vt:lpstr>
      <vt:lpstr>Aftaler for den simple indmelding - mine anbefalinger</vt:lpstr>
      <vt:lpstr>Genmelding Når makker afkræver dig en melding!</vt:lpstr>
      <vt:lpstr>Hvornår krÆver makker? </vt:lpstr>
      <vt:lpstr>Hvornår krÆver makker? </vt:lpstr>
      <vt:lpstr>Hvornår krÆver makker? </vt:lpstr>
      <vt:lpstr>Hvornår krÆver makker? </vt:lpstr>
      <vt:lpstr>Hvornår krÆver makker? </vt:lpstr>
      <vt:lpstr>Opsamling på svarers meldinger</vt:lpstr>
      <vt:lpstr>Indmelders næste melding Du er ØST</vt:lpstr>
      <vt:lpstr>Indmelders næste melding Du er ØST</vt:lpstr>
      <vt:lpstr>Indmelders næste melding Du er ØST</vt:lpstr>
      <vt:lpstr>Indmeldingen</vt:lpstr>
      <vt:lpstr>Indmelding, dobling eller pas</vt:lpstr>
      <vt:lpstr>Indmelding, dobling eller pas</vt:lpstr>
      <vt:lpstr>Indmelding, dobling eller pas</vt:lpstr>
      <vt:lpstr>Indmelding, dobling eller pas</vt:lpstr>
      <vt:lpstr>Indmelding, dobling eller pas</vt:lpstr>
      <vt:lpstr>Indmelding, dobling eller pas</vt:lpstr>
      <vt:lpstr>Indmelding, dobling eller pas</vt:lpstr>
      <vt:lpstr>Spørgsmål til Indmelding, dobling eller pas?</vt:lpstr>
      <vt:lpstr>Balancering på højt niveau</vt:lpstr>
      <vt:lpstr>Balancering</vt:lpstr>
      <vt:lpstr>Balancering</vt:lpstr>
      <vt:lpstr>Balancering</vt:lpstr>
      <vt:lpstr>Balancering</vt:lpstr>
      <vt:lpstr>Balancering</vt:lpstr>
      <vt:lpstr>Balancering</vt:lpstr>
      <vt:lpstr>Balancering Når du ikke har noget at melde – andet end point</vt:lpstr>
      <vt:lpstr>Balancering Når din hånd ikke har en let svarmelding</vt:lpstr>
      <vt:lpstr>Når fjenden spærrer videre</vt:lpstr>
      <vt:lpstr>Spørgsmål til balanceringer?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Michael Staub</dc:creator>
  <cp:lastModifiedBy>Michael Staub</cp:lastModifiedBy>
  <cp:revision>141</cp:revision>
  <cp:lastPrinted>2022-10-25T13:46:15Z</cp:lastPrinted>
  <dcterms:created xsi:type="dcterms:W3CDTF">2018-11-22T18:07:13Z</dcterms:created>
  <dcterms:modified xsi:type="dcterms:W3CDTF">2023-06-28T14:23:15Z</dcterms:modified>
</cp:coreProperties>
</file>