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32"/>
  </p:notesMasterIdLst>
  <p:sldIdLst>
    <p:sldId id="256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32" r:id="rId22"/>
    <p:sldId id="417" r:id="rId23"/>
    <p:sldId id="440" r:id="rId24"/>
    <p:sldId id="441" r:id="rId25"/>
    <p:sldId id="442" r:id="rId26"/>
    <p:sldId id="443" r:id="rId27"/>
    <p:sldId id="444" r:id="rId28"/>
    <p:sldId id="407" r:id="rId29"/>
    <p:sldId id="445" r:id="rId30"/>
    <p:sldId id="446" r:id="rId3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EpZegXdfruSxsFoUZRLug==" hashData="jlcQMSvLGVTjt11QzbB2Tx1eRYA/fIKMG8p7E9zhECwPSUZkgJJ83s3rh9lPvK5byxV+or6/KcD3xLcUVaCNw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4"/>
    <p:restoredTop sz="94674"/>
  </p:normalViewPr>
  <p:slideViewPr>
    <p:cSldViewPr snapToGrid="0" snapToObjects="1">
      <p:cViewPr varScale="1">
        <p:scale>
          <a:sx n="30" d="100"/>
          <a:sy n="30" d="100"/>
        </p:scale>
        <p:origin x="20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8592-1C7C-E443-A335-18B74F84A203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723B-FEF9-D544-B57D-CC8A0A570C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8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69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424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NS4, kap 8 side</a:t>
            </a:r>
            <a:r>
              <a:rPr lang="da-DK" baseline="0" dirty="0"/>
              <a:t> 89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990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191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6473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325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159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835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4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39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0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51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8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Negative doblinger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6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BE7D7E-0842-4F38-9557-0D617EE85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2CE0E-5DF1-4910-9170-60FCDE09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/>
          </a:bodyPr>
          <a:lstStyle/>
          <a:p>
            <a:r>
              <a:rPr lang="da-DK" sz="5400"/>
              <a:t>Moderne Doblinger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r>
              <a:rPr lang="da-DK" dirty="0"/>
              <a:t>- Bliv bedre til at kæmpe om kontrakten!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48BE64-6C02-4E42-BDA9-6B8B59C4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632238" y="482171"/>
            <a:chExt cx="4641751" cy="51491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D431A6-9E1C-4B11-BDBB-3657C592F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8" y="482171"/>
              <a:ext cx="464175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812A6D-4B8E-47C7-8209-617FCA0F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7" y="812507"/>
              <a:ext cx="4001652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62252E-3BC8-4D09-B5AC-AEC6296B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20" y="977099"/>
            <a:ext cx="3661944" cy="4136205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5CBE9D-E580-4E12-A631-39FF36782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CD736FD-103D-4A07-94DB-2E05C99C0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4EB30B-2659-4978-B415-0296628B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6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02" y="648876"/>
            <a:ext cx="9603275" cy="1049235"/>
          </a:xfrm>
        </p:spPr>
        <p:txBody>
          <a:bodyPr>
            <a:normAutofit/>
          </a:bodyPr>
          <a:lstStyle/>
          <a:p>
            <a:r>
              <a:rPr lang="da-DK" dirty="0"/>
              <a:t>Negativ dobling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Principper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1AED4C3D-B938-4744-BC15-924FCCAE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18912"/>
            <a:ext cx="9603275" cy="430015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da-DK" sz="1800" dirty="0"/>
              <a:t>Når Dobler efterfølgende melder sin majorfarve (eller ny farve) er det svagt med mindst fem farve (D+FARVE er svagt), fx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170738" algn="l"/>
              </a:tabLst>
            </a:pPr>
            <a:r>
              <a:rPr lang="da-DK" sz="1800" dirty="0"/>
              <a:t>Vest	Nord	Øst	Syd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1800" dirty="0"/>
              <a:t>1</a:t>
            </a:r>
            <a:r>
              <a:rPr lang="da-DK" sz="1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sz="1800" dirty="0">
                <a:solidFill>
                  <a:srgbClr val="FF0000"/>
                </a:solidFill>
              </a:rPr>
              <a:t>	</a:t>
            </a:r>
            <a:r>
              <a:rPr lang="da-DK" sz="1800" dirty="0"/>
              <a:t>1</a:t>
            </a:r>
            <a:r>
              <a:rPr lang="da-DK" sz="1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r>
              <a:rPr lang="da-DK" sz="1800" dirty="0"/>
              <a:t>	D	pas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1800" dirty="0"/>
              <a:t>2</a:t>
            </a:r>
            <a:r>
              <a:rPr lang="da-DK" sz="1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	</a:t>
            </a:r>
            <a:r>
              <a:rPr lang="da-DK" sz="1800" dirty="0">
                <a:ea typeface="Apple Symbols" panose="02000000000000000000" pitchFamily="2" charset="-79"/>
                <a:cs typeface="Apple Symbols" panose="02000000000000000000" pitchFamily="2" charset="-79"/>
              </a:rPr>
              <a:t>pas	2</a:t>
            </a:r>
            <a:r>
              <a:rPr lang="da-DK" sz="1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endParaRPr lang="da-DK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sz="1800" dirty="0"/>
              <a:t>Hvis der ikke dobles og farven genmeldes (eller der meldes en ny farve er det stærkt. (FARVE+FARVE er styrke), fx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170738" algn="l"/>
              </a:tabLst>
            </a:pPr>
            <a:r>
              <a:rPr lang="da-DK" sz="1800" dirty="0"/>
              <a:t>Vest	Nord	Øst	Syd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1800" dirty="0"/>
              <a:t>1</a:t>
            </a:r>
            <a:r>
              <a:rPr lang="da-DK" sz="1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sz="1800" dirty="0">
                <a:solidFill>
                  <a:srgbClr val="FF0000"/>
                </a:solidFill>
              </a:rPr>
              <a:t>	</a:t>
            </a:r>
            <a:r>
              <a:rPr lang="da-DK" sz="1800" dirty="0"/>
              <a:t>1</a:t>
            </a:r>
            <a:r>
              <a:rPr lang="da-DK" sz="1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r>
              <a:rPr lang="da-DK" sz="1800" dirty="0"/>
              <a:t>	</a:t>
            </a:r>
            <a:r>
              <a:rPr lang="da-DK" sz="1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1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1800" dirty="0"/>
              <a:t>	pas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1800" dirty="0"/>
              <a:t>3</a:t>
            </a:r>
            <a:r>
              <a:rPr lang="da-DK" sz="1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sz="1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1800" dirty="0">
                <a:ea typeface="Apple Symbols" panose="02000000000000000000" pitchFamily="2" charset="-79"/>
                <a:cs typeface="Apple Symbols" panose="02000000000000000000" pitchFamily="2" charset="-79"/>
              </a:rPr>
              <a:t>pas	3</a:t>
            </a:r>
            <a:r>
              <a:rPr lang="da-DK" sz="1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endParaRPr lang="da-DK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05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A99B7-CE21-6E43-A729-77EBDD7A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1-2</a:t>
            </a:r>
          </a:p>
        </p:txBody>
      </p:sp>
      <p:sp>
        <p:nvSpPr>
          <p:cNvPr id="5" name="Pladsholder til indhold 6">
            <a:extLst>
              <a:ext uri="{FF2B5EF4-FFF2-40B4-BE49-F238E27FC236}">
                <a16:creationId xmlns:a16="http://schemas.microsoft.com/office/drawing/2014/main" id="{70BFD6D5-C4F1-7647-861F-F39F82CA3E1E}"/>
              </a:ext>
            </a:extLst>
          </p:cNvPr>
          <p:cNvSpPr txBox="1">
            <a:spLocks/>
          </p:cNvSpPr>
          <p:nvPr/>
        </p:nvSpPr>
        <p:spPr>
          <a:xfrm>
            <a:off x="2279576" y="2996952"/>
            <a:ext cx="4968552" cy="19442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E5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KD9743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DT7 64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54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KD9743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DT7 64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6" name="Tekstboks 8">
            <a:extLst>
              <a:ext uri="{FF2B5EF4-FFF2-40B4-BE49-F238E27FC236}">
                <a16:creationId xmlns:a16="http://schemas.microsoft.com/office/drawing/2014/main" id="{B0451491-53C3-B840-BCED-C219EEC0DD14}"/>
              </a:ext>
            </a:extLst>
          </p:cNvPr>
          <p:cNvSpPr txBox="1"/>
          <p:nvPr/>
        </p:nvSpPr>
        <p:spPr>
          <a:xfrm>
            <a:off x="7824192" y="3068960"/>
            <a:ext cx="2052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/>
              <a:t>2</a:t>
            </a:r>
            <a:r>
              <a:rPr lang="da-DK" sz="2600" dirty="0">
                <a:solidFill>
                  <a:srgbClr val="FFC000"/>
                </a:solidFill>
                <a:sym typeface="Symbol"/>
              </a:rPr>
              <a:t> 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</a:t>
            </a:r>
          </a:p>
          <a:p>
            <a:r>
              <a:rPr lang="da-DK" sz="2600" dirty="0">
                <a:sym typeface="Symbol"/>
              </a:rPr>
              <a:t>D</a:t>
            </a:r>
            <a:endParaRPr lang="da-DK" sz="2600" dirty="0"/>
          </a:p>
        </p:txBody>
      </p:sp>
      <p:sp>
        <p:nvSpPr>
          <p:cNvPr id="7" name="Pladsholder til indhold 5">
            <a:extLst>
              <a:ext uri="{FF2B5EF4-FFF2-40B4-BE49-F238E27FC236}">
                <a16:creationId xmlns:a16="http://schemas.microsoft.com/office/drawing/2014/main" id="{3567789A-95A3-9847-8A37-4C4D9684ECE6}"/>
              </a:ext>
            </a:extLst>
          </p:cNvPr>
          <p:cNvSpPr txBox="1">
            <a:spLocks/>
          </p:cNvSpPr>
          <p:nvPr/>
        </p:nvSpPr>
        <p:spPr>
          <a:xfrm>
            <a:off x="2424362" y="1989584"/>
            <a:ext cx="8136135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170738" algn="l"/>
              </a:tabLst>
            </a:pPr>
            <a:r>
              <a:rPr lang="da-DK" dirty="0"/>
              <a:t>Vest	Nord	Øst	Syd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1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1999366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28A43-D6F5-9042-9B35-406AFA44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3-4		</a:t>
            </a:r>
            <a:br>
              <a:rPr lang="da-DK" dirty="0"/>
            </a:br>
            <a:endParaRPr lang="da-DK" dirty="0"/>
          </a:p>
        </p:txBody>
      </p:sp>
      <p:sp>
        <p:nvSpPr>
          <p:cNvPr id="8" name="Pladsholder til indhold 6">
            <a:extLst>
              <a:ext uri="{FF2B5EF4-FFF2-40B4-BE49-F238E27FC236}">
                <a16:creationId xmlns:a16="http://schemas.microsoft.com/office/drawing/2014/main" id="{52AC9961-5C72-3A46-B9BD-30700D110D2F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5855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sz="2400" dirty="0">
                <a:sym typeface="Symbol"/>
              </a:rPr>
              <a:t>ED72 </a:t>
            </a:r>
            <a:r>
              <a:rPr lang="da-DK" sz="2400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sz="2400" dirty="0">
                <a:sym typeface="Symbol"/>
              </a:rPr>
              <a:t>KT74 </a:t>
            </a:r>
            <a:r>
              <a:rPr lang="da-DK" sz="2400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sz="2400" dirty="0">
                <a:sym typeface="Symbol"/>
              </a:rPr>
              <a:t>65 B74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sz="2800" dirty="0">
                <a:sym typeface="Symbol"/>
              </a:rPr>
              <a:t></a:t>
            </a:r>
            <a:r>
              <a:rPr lang="da-DK" sz="2400" dirty="0">
                <a:sym typeface="Symbol"/>
              </a:rPr>
              <a:t>KBT5 </a:t>
            </a:r>
            <a:r>
              <a:rPr lang="da-DK" sz="2400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sz="2400" dirty="0">
                <a:sym typeface="Symbol"/>
              </a:rPr>
              <a:t>D72 </a:t>
            </a:r>
            <a:r>
              <a:rPr lang="da-DK" sz="2400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sz="2400" dirty="0">
                <a:sym typeface="Symbol"/>
              </a:rPr>
              <a:t>95 E763</a:t>
            </a:r>
          </a:p>
          <a:p>
            <a:pPr>
              <a:buFont typeface="Arial" panose="020B0604020202020204" pitchFamily="34" charset="0"/>
              <a:buNone/>
            </a:pPr>
            <a:endParaRPr lang="da-DK" sz="2400" dirty="0">
              <a:sym typeface="Symbol"/>
            </a:endParaRPr>
          </a:p>
          <a:p>
            <a:endParaRPr lang="da-DK" dirty="0"/>
          </a:p>
        </p:txBody>
      </p:sp>
      <p:sp>
        <p:nvSpPr>
          <p:cNvPr id="9" name="Tekstboks 8">
            <a:extLst>
              <a:ext uri="{FF2B5EF4-FFF2-40B4-BE49-F238E27FC236}">
                <a16:creationId xmlns:a16="http://schemas.microsoft.com/office/drawing/2014/main" id="{5B9A3EDF-944F-3F43-9B67-D3DC26AEECA3}"/>
              </a:ext>
            </a:extLst>
          </p:cNvPr>
          <p:cNvSpPr txBox="1"/>
          <p:nvPr/>
        </p:nvSpPr>
        <p:spPr>
          <a:xfrm>
            <a:off x="7824192" y="3068960"/>
            <a:ext cx="205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400" dirty="0">
              <a:solidFill>
                <a:srgbClr val="FF0000"/>
              </a:solidFill>
              <a:sym typeface="Symbol"/>
            </a:endParaRPr>
          </a:p>
          <a:p>
            <a:r>
              <a:rPr lang="da-DK" sz="2400" dirty="0">
                <a:sym typeface="Symbol"/>
              </a:rPr>
              <a:t>1</a:t>
            </a:r>
            <a:r>
              <a:rPr lang="da-DK" sz="2800" dirty="0">
                <a:sym typeface="Symbol"/>
              </a:rPr>
              <a:t>♠</a:t>
            </a:r>
            <a:endParaRPr lang="da-DK" sz="2600" dirty="0"/>
          </a:p>
        </p:txBody>
      </p:sp>
      <p:sp>
        <p:nvSpPr>
          <p:cNvPr id="10" name="Pladsholder til indhold 5">
            <a:extLst>
              <a:ext uri="{FF2B5EF4-FFF2-40B4-BE49-F238E27FC236}">
                <a16:creationId xmlns:a16="http://schemas.microsoft.com/office/drawing/2014/main" id="{3FD09E36-FF27-A84F-9609-EF34E5A2C53D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	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1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691226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A13AC-A288-CD49-B346-24A284A4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5-6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C42A8FF1-E4C5-224E-8807-150B63D14354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5841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latin typeface="Apple Color Emoji" pitchFamily="2" charset="0"/>
                <a:ea typeface="Apple Color Emoji" pitchFamily="2" charset="0"/>
                <a:sym typeface="Symbol"/>
              </a:rPr>
              <a:t></a:t>
            </a:r>
            <a:r>
              <a:rPr lang="da-DK" dirty="0">
                <a:sym typeface="Symbol"/>
              </a:rPr>
              <a:t>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ET42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KBT9 EB4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KB982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B43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E543 3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7144197B-3840-D84F-88D2-3F7120F1FAFC}"/>
              </a:ext>
            </a:extLst>
          </p:cNvPr>
          <p:cNvSpPr txBox="1"/>
          <p:nvPr/>
        </p:nvSpPr>
        <p:spPr>
          <a:xfrm>
            <a:off x="7824192" y="3068960"/>
            <a:ext cx="2052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Pas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34323B1-4174-E443-A290-3B6EC4C164F1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064127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latin typeface="Apple Color Emoji" pitchFamily="2" charset="0"/>
                <a:ea typeface="Apple Color Emoji" pitchFamily="2" charset="0"/>
              </a:rPr>
              <a:t>♣</a:t>
            </a:r>
            <a:r>
              <a:rPr lang="da-DK" dirty="0"/>
              <a:t>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3</a:t>
            </a:r>
            <a:r>
              <a:rPr lang="da-DK" dirty="0">
                <a:latin typeface="Apple Color Emoji" pitchFamily="2" charset="0"/>
                <a:ea typeface="Apple Color Emoji" pitchFamily="2" charset="0"/>
                <a:sym typeface="Symbol"/>
              </a:rPr>
              <a:t>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2478221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C749F-A204-264D-8E36-DDDC1062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 øvelser		7-8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E489A4BC-50BB-924D-B740-E44440AAADFF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396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KT75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KBT95 EB4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EDT982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EB3 543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E4DA802D-B211-B346-8902-9320624071D8}"/>
              </a:ext>
            </a:extLst>
          </p:cNvPr>
          <p:cNvSpPr txBox="1"/>
          <p:nvPr/>
        </p:nvSpPr>
        <p:spPr>
          <a:xfrm>
            <a:off x="7824192" y="3068960"/>
            <a:ext cx="2052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4♠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923A9EA-8B78-494D-98FD-B69CB6F39A0E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208143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olidFill>
                  <a:srgbClr val="FFC000"/>
                </a:solidFill>
              </a:rPr>
              <a:t>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4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4083875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BCA09-1A77-C948-89F4-CEA149E6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9-10</a:t>
            </a:r>
          </a:p>
        </p:txBody>
      </p:sp>
      <p:sp>
        <p:nvSpPr>
          <p:cNvPr id="5" name="Pladsholder til indhold 6">
            <a:extLst>
              <a:ext uri="{FF2B5EF4-FFF2-40B4-BE49-F238E27FC236}">
                <a16:creationId xmlns:a16="http://schemas.microsoft.com/office/drawing/2014/main" id="{ECABE5B4-7E1E-734A-95E4-0D3F525AA667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396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ED72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KT7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E65 K74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KBT875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D72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E95 6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6" name="Tekstboks 8">
            <a:extLst>
              <a:ext uri="{FF2B5EF4-FFF2-40B4-BE49-F238E27FC236}">
                <a16:creationId xmlns:a16="http://schemas.microsoft.com/office/drawing/2014/main" id="{8F57266E-EC5B-BA4A-B98A-8FEE46243E2A}"/>
              </a:ext>
            </a:extLst>
          </p:cNvPr>
          <p:cNvSpPr txBox="1"/>
          <p:nvPr/>
        </p:nvSpPr>
        <p:spPr>
          <a:xfrm>
            <a:off x="7824192" y="3068960"/>
            <a:ext cx="2052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1♠</a:t>
            </a:r>
            <a:endParaRPr lang="da-DK" sz="2600" dirty="0"/>
          </a:p>
        </p:txBody>
      </p:sp>
      <p:sp>
        <p:nvSpPr>
          <p:cNvPr id="7" name="Pladsholder til indhold 5">
            <a:extLst>
              <a:ext uri="{FF2B5EF4-FFF2-40B4-BE49-F238E27FC236}">
                <a16:creationId xmlns:a16="http://schemas.microsoft.com/office/drawing/2014/main" id="{A2237F6B-A112-FB40-B461-636A11CDFB73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2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</a:t>
            </a:r>
            <a:r>
              <a:rPr lang="da-DK" dirty="0">
                <a:solidFill>
                  <a:srgbClr val="FFC000"/>
                </a:solidFill>
              </a:rPr>
              <a:t>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1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68998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100A3-4C3B-7E4F-9060-CE67BBB3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11-12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573D8EBF-4E53-0E44-9D5C-23DC2A4C937E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406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KDB432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T5 K32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K82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EKB63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973 D3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73AD21E4-7E11-BC4E-8B7C-821AC6A71747}"/>
              </a:ext>
            </a:extLst>
          </p:cNvPr>
          <p:cNvSpPr txBox="1"/>
          <p:nvPr/>
        </p:nvSpPr>
        <p:spPr>
          <a:xfrm>
            <a:off x="7824192" y="3068960"/>
            <a:ext cx="205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3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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AF9F74C-796C-964A-8A18-EF5F314EF237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4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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3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2515411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73810-2E19-8140-AD92-D5315757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13-14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12D0DA64-4A00-3C4D-9944-A1FF954A3D99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8722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KD72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4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KDT876 E2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KT82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EDB973 53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DEA5D5A2-7E77-5C43-B261-303AA0052FB1}"/>
              </a:ext>
            </a:extLst>
          </p:cNvPr>
          <p:cNvSpPr txBox="1"/>
          <p:nvPr/>
        </p:nvSpPr>
        <p:spPr>
          <a:xfrm>
            <a:off x="7824192" y="3068960"/>
            <a:ext cx="1046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ym typeface="Symbol"/>
              </a:rPr>
              <a:t>2</a:t>
            </a:r>
            <a:r>
              <a:rPr lang="da-DK" sz="2800" dirty="0">
                <a:solidFill>
                  <a:srgbClr val="FFC000"/>
                </a:solidFill>
                <a:sym typeface="Symbol"/>
              </a:rPr>
              <a:t>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D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16CBEEB-D455-EF4D-8E16-9D0B2DBD6408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4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</a:t>
            </a:r>
            <a:r>
              <a:rPr lang="da-DK" dirty="0"/>
              <a:t> 	1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743400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7430A-A788-E14B-A8A1-65DB20C92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Negativ dobling, øvelser		15-16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739F59AF-6B7B-6042-8AC7-03942E59C176}"/>
              </a:ext>
            </a:extLst>
          </p:cNvPr>
          <p:cNvSpPr txBox="1">
            <a:spLocks/>
          </p:cNvSpPr>
          <p:nvPr/>
        </p:nvSpPr>
        <p:spPr>
          <a:xfrm>
            <a:off x="2135560" y="2996952"/>
            <a:ext cx="4968552" cy="15014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KD752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DB976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76 2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KT82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EDB632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E7 5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5583FC68-E687-F840-9360-B1F06D5951E1}"/>
              </a:ext>
            </a:extLst>
          </p:cNvPr>
          <p:cNvSpPr txBox="1"/>
          <p:nvPr/>
        </p:nvSpPr>
        <p:spPr>
          <a:xfrm>
            <a:off x="7824192" y="3068960"/>
            <a:ext cx="205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D</a:t>
            </a:r>
            <a:endParaRPr lang="da-DK" sz="2600" dirty="0">
              <a:solidFill>
                <a:srgbClr val="FF0000"/>
              </a:solidFill>
              <a:sym typeface="Symbol"/>
            </a:endParaRPr>
          </a:p>
          <a:p>
            <a:r>
              <a:rPr lang="da-DK" sz="2600" dirty="0">
                <a:sym typeface="Symbol"/>
              </a:rPr>
              <a:t>2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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15121FC-B35D-084C-ACF0-F29879E99109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280151" cy="935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	</a:t>
            </a:r>
            <a:endParaRPr lang="da-DK" sz="12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 </a:t>
            </a:r>
            <a:r>
              <a:rPr lang="da-DK" dirty="0"/>
              <a:t>	2</a:t>
            </a:r>
            <a:r>
              <a:rPr lang="da-DK" dirty="0">
                <a:sym typeface="Symbol"/>
              </a:rPr>
              <a:t> </a:t>
            </a:r>
            <a:r>
              <a:rPr lang="da-DK" dirty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415052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Svar på negativ dobling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Åbner melder som om makker har meldt den majorfarve der er negativt doblet til.</a:t>
            </a:r>
          </a:p>
          <a:p>
            <a:r>
              <a:rPr lang="da-DK" dirty="0"/>
              <a:t>Genmelding af egen farve viser 6 farve eller god femfarve. </a:t>
            </a:r>
          </a:p>
          <a:p>
            <a:r>
              <a:rPr lang="da-DK" dirty="0"/>
              <a:t>Anden melding følger de almindelige principper.</a:t>
            </a:r>
          </a:p>
          <a:p>
            <a:r>
              <a:rPr lang="da-DK" dirty="0"/>
              <a:t>NT viser hold i den indmeldte farve.</a:t>
            </a:r>
          </a:p>
          <a:p>
            <a:r>
              <a:rPr lang="da-DK" dirty="0"/>
              <a:t>Overmelding i fjendens farve er krav og spørger om yderligere oplysninger.</a:t>
            </a:r>
          </a:p>
          <a:p>
            <a:endParaRPr lang="da-DK" dirty="0"/>
          </a:p>
          <a:p>
            <a:r>
              <a:rPr lang="da-DK" dirty="0"/>
              <a:t>HELT IGENNEM NATURLIGT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3888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 med moderne doblinger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I moderne bridge skal I på banen så hurtigt som muligt Selv om I ikke har en konkurrencedygtig fem farve.</a:t>
            </a:r>
          </a:p>
          <a:p>
            <a:r>
              <a:rPr lang="da-DK" dirty="0"/>
              <a:t>Doblinger er et værktøj til at kæmpen om kontrakten når modstanderne blander sig.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I skal sjældent opgive kampen under </a:t>
            </a:r>
            <a:r>
              <a:rPr lang="da-DK" dirty="0"/>
              <a:t>2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</a:p>
          <a:p>
            <a:pPr lvl="1"/>
            <a:r>
              <a:rPr lang="da-DK" dirty="0"/>
              <a:t>Står modstanderne i 2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Skal i stadig overveje at konkurrere – afhængig af håndens struktur og zonestillingen.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5582966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7706CC-5803-5941-A6DB-70D63D0F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Svar på negativ dobling		19-20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A94C0E62-50ED-B040-A343-780656DE3D8D}"/>
              </a:ext>
            </a:extLst>
          </p:cNvPr>
          <p:cNvSpPr txBox="1">
            <a:spLocks/>
          </p:cNvSpPr>
          <p:nvPr/>
        </p:nvSpPr>
        <p:spPr>
          <a:xfrm>
            <a:off x="2135560" y="3501082"/>
            <a:ext cx="4968552" cy="13967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KDT7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 KD754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E54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D2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T9 EDT986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endParaRPr lang="da-DK" dirty="0"/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C1B78910-4E71-984A-B1F4-09DFB5958E1E}"/>
              </a:ext>
            </a:extLst>
          </p:cNvPr>
          <p:cNvSpPr txBox="1"/>
          <p:nvPr/>
        </p:nvSpPr>
        <p:spPr>
          <a:xfrm>
            <a:off x="7824192" y="3573090"/>
            <a:ext cx="2052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4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  </a:t>
            </a:r>
          </a:p>
          <a:p>
            <a:r>
              <a:rPr lang="da-DK" sz="2600" dirty="0">
                <a:sym typeface="Symbol"/>
              </a:rPr>
              <a:t>2♣</a:t>
            </a:r>
            <a:endParaRPr lang="da-DK" sz="26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250A636-B181-1347-A7B2-672DC3D3071C}"/>
              </a:ext>
            </a:extLst>
          </p:cNvPr>
          <p:cNvSpPr txBox="1">
            <a:spLocks/>
          </p:cNvSpPr>
          <p:nvPr/>
        </p:nvSpPr>
        <p:spPr>
          <a:xfrm>
            <a:off x="2280347" y="1989584"/>
            <a:ext cx="4823766" cy="1439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  <a:endParaRPr lang="da-DK" sz="12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 </a:t>
            </a:r>
            <a:r>
              <a:rPr lang="da-DK" dirty="0"/>
              <a:t>	1</a:t>
            </a:r>
            <a:r>
              <a:rPr lang="da-DK" dirty="0">
                <a:sym typeface="Symbol"/>
              </a:rPr>
              <a:t> </a:t>
            </a:r>
            <a:r>
              <a:rPr lang="da-DK" dirty="0"/>
              <a:t>	D	Pas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6671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50439E-1AEC-1248-80DB-44CD0A85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Svar på negativ dobling		21-22</a:t>
            </a:r>
          </a:p>
        </p:txBody>
      </p:sp>
      <p:sp>
        <p:nvSpPr>
          <p:cNvPr id="4" name="Pladsholder til indhold 6">
            <a:extLst>
              <a:ext uri="{FF2B5EF4-FFF2-40B4-BE49-F238E27FC236}">
                <a16:creationId xmlns:a16="http://schemas.microsoft.com/office/drawing/2014/main" id="{8496FED1-0CF4-9444-8C7F-6EF681C3E211}"/>
              </a:ext>
            </a:extLst>
          </p:cNvPr>
          <p:cNvSpPr txBox="1">
            <a:spLocks/>
          </p:cNvSpPr>
          <p:nvPr/>
        </p:nvSpPr>
        <p:spPr>
          <a:xfrm>
            <a:off x="2135560" y="3501082"/>
            <a:ext cx="5579033" cy="21955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sz="2400" dirty="0">
                <a:latin typeface="+mj-lt"/>
                <a:sym typeface="Symbol"/>
              </a:rPr>
              <a:t>ED2 </a:t>
            </a:r>
            <a:r>
              <a:rPr lang="da-DK" sz="2400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r>
              <a:rPr lang="da-DK" sz="2400" dirty="0">
                <a:latin typeface="+mj-lt"/>
                <a:sym typeface="Symbol"/>
              </a:rPr>
              <a:t>KDT </a:t>
            </a:r>
            <a:r>
              <a:rPr lang="da-DK" sz="2400" dirty="0">
                <a:solidFill>
                  <a:srgbClr val="FFC000"/>
                </a:solidFill>
                <a:latin typeface="+mj-lt"/>
                <a:sym typeface="Symbol"/>
              </a:rPr>
              <a:t></a:t>
            </a:r>
            <a:r>
              <a:rPr lang="da-DK" sz="2400" dirty="0">
                <a:latin typeface="+mj-lt"/>
                <a:sym typeface="Symbol"/>
              </a:rPr>
              <a:t>E65 KB74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sz="2400" dirty="0">
                <a:latin typeface="+mj-lt"/>
                <a:sym typeface="Symbol"/>
              </a:rPr>
              <a:t>DT5 </a:t>
            </a:r>
            <a:r>
              <a:rPr lang="da-DK" sz="2400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r>
              <a:rPr lang="da-DK" sz="2400" dirty="0">
                <a:latin typeface="+mj-lt"/>
                <a:sym typeface="Symbol"/>
              </a:rPr>
              <a:t>D2 </a:t>
            </a:r>
            <a:r>
              <a:rPr lang="da-DK" sz="2400" dirty="0">
                <a:solidFill>
                  <a:srgbClr val="FFC000"/>
                </a:solidFill>
                <a:latin typeface="+mj-lt"/>
                <a:sym typeface="Symbol"/>
              </a:rPr>
              <a:t></a:t>
            </a:r>
            <a:r>
              <a:rPr lang="da-DK" sz="2400" dirty="0">
                <a:latin typeface="+mj-lt"/>
                <a:sym typeface="Symbol"/>
              </a:rPr>
              <a:t>E952 KD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dirty="0">
                <a:latin typeface="+mj-lt"/>
              </a:rPr>
              <a:t>*ND lover ikke ruder så 2</a:t>
            </a:r>
            <a:r>
              <a:rPr lang="da-DK" sz="2800" dirty="0">
                <a:solidFill>
                  <a:srgbClr val="FFC000"/>
                </a:solidFill>
                <a:latin typeface="+mj-lt"/>
                <a:sym typeface="Symbol"/>
              </a:rPr>
              <a:t> </a:t>
            </a:r>
            <a:r>
              <a:rPr lang="da-DK" dirty="0">
                <a:latin typeface="+mj-lt"/>
              </a:rPr>
              <a:t>dur ikke.</a:t>
            </a:r>
          </a:p>
        </p:txBody>
      </p:sp>
      <p:sp>
        <p:nvSpPr>
          <p:cNvPr id="5" name="Tekstboks 8">
            <a:extLst>
              <a:ext uri="{FF2B5EF4-FFF2-40B4-BE49-F238E27FC236}">
                <a16:creationId xmlns:a16="http://schemas.microsoft.com/office/drawing/2014/main" id="{B73C3CDE-1F8F-FF45-921F-F7DAC71A743C}"/>
              </a:ext>
            </a:extLst>
          </p:cNvPr>
          <p:cNvSpPr txBox="1"/>
          <p:nvPr/>
        </p:nvSpPr>
        <p:spPr>
          <a:xfrm>
            <a:off x="7824192" y="3573091"/>
            <a:ext cx="2052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+mj-lt"/>
                <a:sym typeface="Symbol"/>
              </a:rPr>
              <a:t>2NT</a:t>
            </a:r>
            <a:r>
              <a:rPr lang="da-DK" sz="2800" dirty="0">
                <a:solidFill>
                  <a:srgbClr val="FF0000"/>
                </a:solidFill>
                <a:latin typeface="+mj-lt"/>
                <a:sym typeface="Symbol"/>
              </a:rPr>
              <a:t> </a:t>
            </a:r>
            <a:r>
              <a:rPr lang="da-DK" sz="2400" dirty="0">
                <a:solidFill>
                  <a:srgbClr val="FF0000"/>
                </a:solidFill>
                <a:latin typeface="+mj-lt"/>
                <a:sym typeface="Symbol"/>
              </a:rPr>
              <a:t> </a:t>
            </a:r>
          </a:p>
          <a:p>
            <a:r>
              <a:rPr lang="da-DK" sz="2600" dirty="0">
                <a:latin typeface="+mj-lt"/>
              </a:rPr>
              <a:t>1NT*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6A44EC3-A952-AF4B-89A6-27FBC65D7BAD}"/>
              </a:ext>
            </a:extLst>
          </p:cNvPr>
          <p:cNvSpPr txBox="1">
            <a:spLocks/>
          </p:cNvSpPr>
          <p:nvPr/>
        </p:nvSpPr>
        <p:spPr>
          <a:xfrm>
            <a:off x="2280346" y="1988840"/>
            <a:ext cx="8208143" cy="1439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954088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>
                <a:latin typeface="+mj-lt"/>
              </a:rPr>
              <a:t>Vest	Nord	Øst	Syd</a:t>
            </a:r>
            <a:endParaRPr lang="da-DK" sz="1200" dirty="0">
              <a:latin typeface="+mj-lt"/>
            </a:endParaRP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>
                <a:latin typeface="+mj-lt"/>
              </a:rPr>
              <a:t>1</a:t>
            </a:r>
            <a:r>
              <a:rPr lang="da-DK" dirty="0">
                <a:latin typeface="+mj-lt"/>
                <a:sym typeface="Symbol"/>
              </a:rPr>
              <a:t> </a:t>
            </a:r>
            <a:r>
              <a:rPr lang="da-DK" dirty="0">
                <a:latin typeface="+mj-lt"/>
              </a:rPr>
              <a:t>	1</a:t>
            </a:r>
            <a:r>
              <a:rPr lang="da-DK" dirty="0">
                <a:latin typeface="+mj-lt"/>
                <a:sym typeface="Symbol"/>
              </a:rPr>
              <a:t> </a:t>
            </a:r>
            <a:r>
              <a:rPr lang="da-DK" dirty="0">
                <a:latin typeface="+mj-lt"/>
              </a:rPr>
              <a:t>	D	Pas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940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Negativ dobling</a:t>
            </a:r>
            <a:br>
              <a:rPr lang="da-DK" dirty="0"/>
            </a:br>
            <a:r>
              <a:rPr lang="da-DK" sz="1800" dirty="0"/>
              <a:t> - Er du stærk så meld dine farver naturligt</a:t>
            </a:r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8900" indent="0">
              <a:buNone/>
            </a:pPr>
            <a:r>
              <a:rPr lang="da-DK" sz="2900" dirty="0">
                <a:latin typeface="+mj-lt"/>
              </a:rPr>
              <a:t>Skal man altid Negativ Doble med en fire farve i major med fx: </a:t>
            </a:r>
            <a:r>
              <a:rPr lang="da-DK" sz="2900" dirty="0">
                <a:latin typeface="+mj-lt"/>
                <a:sym typeface="Symbol"/>
              </a:rPr>
              <a:t>ED73 </a:t>
            </a:r>
            <a:r>
              <a:rPr lang="da-DK" sz="2900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r>
              <a:rPr lang="da-DK" sz="2900" dirty="0">
                <a:latin typeface="+mj-lt"/>
                <a:sym typeface="Symbol"/>
              </a:rPr>
              <a:t>7 </a:t>
            </a:r>
            <a:r>
              <a:rPr lang="da-DK" sz="2900" dirty="0">
                <a:solidFill>
                  <a:srgbClr val="FFC000"/>
                </a:solidFill>
                <a:latin typeface="+mj-lt"/>
                <a:sym typeface="Symbol"/>
              </a:rPr>
              <a:t></a:t>
            </a:r>
            <a:r>
              <a:rPr lang="da-DK" sz="2900" dirty="0">
                <a:latin typeface="+mj-lt"/>
                <a:sym typeface="Symbol"/>
              </a:rPr>
              <a:t>EDBT5 KDB i Øst i meldeforløbet: </a:t>
            </a:r>
          </a:p>
          <a:p>
            <a:pPr marL="88900" indent="0">
              <a:buNone/>
            </a:pPr>
            <a:endParaRPr lang="da-DK" sz="2900" dirty="0">
              <a:latin typeface="+mj-lt"/>
              <a:sym typeface="Symbol"/>
            </a:endParaRP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r>
              <a:rPr lang="da-DK" sz="2900" dirty="0">
                <a:latin typeface="+mj-lt"/>
              </a:rPr>
              <a:t>Vest	   Nord   Øst   Syd	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r>
              <a:rPr lang="da-DK" sz="2900" dirty="0">
                <a:latin typeface="+mj-lt"/>
              </a:rPr>
              <a:t>1 ♣	   1</a:t>
            </a:r>
            <a:r>
              <a:rPr lang="da-DK" sz="2900" dirty="0">
                <a:solidFill>
                  <a:srgbClr val="FF0000"/>
                </a:solidFill>
                <a:sym typeface="Symbol"/>
              </a:rPr>
              <a:t> </a:t>
            </a:r>
            <a:r>
              <a:rPr lang="da-DK" sz="2900" dirty="0">
                <a:latin typeface="+mj-lt"/>
              </a:rPr>
              <a:t>	 ?              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endParaRPr lang="da-DK" sz="2900" dirty="0">
              <a:latin typeface="+mj-lt"/>
            </a:endParaRP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r>
              <a:rPr lang="da-DK" sz="2900" b="1" dirty="0">
                <a:latin typeface="+mj-lt"/>
              </a:rPr>
              <a:t>Princip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r>
              <a:rPr lang="da-DK" sz="2900" b="1" dirty="0">
                <a:latin typeface="+mj-lt"/>
              </a:rPr>
              <a:t>Du skal melde som du ville have gjort uden indmeldingen – her 2</a:t>
            </a:r>
            <a:r>
              <a:rPr lang="da-DK" sz="2900" b="1" dirty="0">
                <a:solidFill>
                  <a:srgbClr val="FFC000"/>
                </a:solidFill>
                <a:latin typeface="+mj-lt"/>
              </a:rPr>
              <a:t>♦</a:t>
            </a:r>
            <a:r>
              <a:rPr lang="da-DK" sz="2900" b="1" dirty="0">
                <a:latin typeface="+mj-lt"/>
              </a:rPr>
              <a:t> - da du er stærk nok til en senere reversmelding.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537450" algn="l"/>
              </a:tabLst>
            </a:pPr>
            <a:r>
              <a:rPr lang="da-DK" sz="2900" dirty="0">
                <a:latin typeface="+mj-lt"/>
              </a:rPr>
              <a:t>	            </a:t>
            </a:r>
          </a:p>
          <a:p>
            <a:pPr marL="88900" indent="0">
              <a:buNone/>
            </a:pPr>
            <a:endParaRPr lang="da-DK" sz="2800" dirty="0">
              <a:latin typeface="Book Antiqua" pitchFamily="18" charset="0"/>
              <a:sym typeface="Symbol"/>
            </a:endParaRPr>
          </a:p>
          <a:p>
            <a:pPr marL="88900" indent="0">
              <a:buNone/>
            </a:pPr>
            <a:endParaRPr lang="da-DK" sz="2800" dirty="0">
              <a:latin typeface="Book Antiqua" pitchFamily="18" charset="0"/>
              <a:sym typeface="Symbol"/>
            </a:endParaRPr>
          </a:p>
          <a:p>
            <a:pPr marL="88900" indent="0">
              <a:buNone/>
            </a:pPr>
            <a:endParaRPr lang="da-DK" sz="2800" dirty="0">
              <a:latin typeface="Book Antiqua" pitchFamily="18" charset="0"/>
              <a:sym typeface="Symbol"/>
            </a:endParaRPr>
          </a:p>
          <a:p>
            <a:pPr marL="88900" indent="0">
              <a:buNone/>
            </a:pPr>
            <a:endParaRPr lang="da-DK" dirty="0"/>
          </a:p>
          <a:p>
            <a:pPr marL="88900" indent="0">
              <a:buNone/>
            </a:pPr>
            <a:endParaRPr lang="da-DK" dirty="0"/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88900" indent="0">
              <a:buNone/>
            </a:pPr>
            <a:endParaRPr lang="da-DK" dirty="0"/>
          </a:p>
          <a:p>
            <a:pPr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53B5710-3E4B-B14E-8C8D-A583D4823275}"/>
              </a:ext>
            </a:extLst>
          </p:cNvPr>
          <p:cNvSpPr txBox="1"/>
          <p:nvPr/>
        </p:nvSpPr>
        <p:spPr>
          <a:xfrm>
            <a:off x="4750675" y="337170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Nej</a:t>
            </a:r>
          </a:p>
        </p:txBody>
      </p:sp>
    </p:spTree>
    <p:extLst>
      <p:ext uri="{BB962C8B-B14F-4D97-AF65-F5344CB8AC3E}">
        <p14:creationId xmlns:p14="http://schemas.microsoft.com/office/powerpoint/2010/main" val="572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FBDCC0DF-E2E9-3744-8728-1BBB1460D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da-DK" dirty="0"/>
              <a:t>4 hånd støtter – hvad nu?</a:t>
            </a:r>
            <a:br>
              <a:rPr lang="da-DK" dirty="0"/>
            </a:br>
            <a:r>
              <a:rPr lang="da-DK" sz="1600" dirty="0"/>
              <a:t> - Den tager vi i plenum</a:t>
            </a:r>
          </a:p>
        </p:txBody>
      </p:sp>
      <p:sp>
        <p:nvSpPr>
          <p:cNvPr id="16" name="Pladsholder til indhold 6">
            <a:extLst>
              <a:ext uri="{FF2B5EF4-FFF2-40B4-BE49-F238E27FC236}">
                <a16:creationId xmlns:a16="http://schemas.microsoft.com/office/drawing/2014/main" id="{EF969083-5C94-D34E-9206-0E1ABD2DECBA}"/>
              </a:ext>
            </a:extLst>
          </p:cNvPr>
          <p:cNvSpPr txBox="1">
            <a:spLocks/>
          </p:cNvSpPr>
          <p:nvPr/>
        </p:nvSpPr>
        <p:spPr>
          <a:xfrm>
            <a:off x="2135560" y="3573090"/>
            <a:ext cx="4968552" cy="1224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KT97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65 KDT74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E75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D72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5 KDB976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</p:txBody>
      </p:sp>
      <p:sp>
        <p:nvSpPr>
          <p:cNvPr id="17" name="Tekstboks 8">
            <a:extLst>
              <a:ext uri="{FF2B5EF4-FFF2-40B4-BE49-F238E27FC236}">
                <a16:creationId xmlns:a16="http://schemas.microsoft.com/office/drawing/2014/main" id="{82E725AB-F76F-4541-9565-3DF9693E9077}"/>
              </a:ext>
            </a:extLst>
          </p:cNvPr>
          <p:cNvSpPr txBox="1"/>
          <p:nvPr/>
        </p:nvSpPr>
        <p:spPr>
          <a:xfrm>
            <a:off x="6635552" y="3574900"/>
            <a:ext cx="205273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a-DK" sz="2600" dirty="0">
                <a:sym typeface="Symbol"/>
              </a:rPr>
              <a:t>3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  </a:t>
            </a:r>
          </a:p>
          <a:p>
            <a:pPr>
              <a:spcAft>
                <a:spcPts val="300"/>
              </a:spcAft>
            </a:pPr>
            <a:r>
              <a:rPr lang="da-DK" sz="2600" dirty="0"/>
              <a:t>3♣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:a16="http://schemas.microsoft.com/office/drawing/2014/main" id="{A3574274-6345-7245-B4A4-E4B43906E07D}"/>
              </a:ext>
            </a:extLst>
          </p:cNvPr>
          <p:cNvSpPr txBox="1">
            <a:spLocks/>
          </p:cNvSpPr>
          <p:nvPr/>
        </p:nvSpPr>
        <p:spPr>
          <a:xfrm>
            <a:off x="2280346" y="1988840"/>
            <a:ext cx="8208143" cy="1439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	</a:t>
            </a:r>
            <a:endParaRPr lang="da-DK" sz="12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  </a:t>
            </a:r>
            <a:r>
              <a:rPr lang="da-DK" dirty="0"/>
              <a:t>	1</a:t>
            </a:r>
            <a:r>
              <a:rPr lang="da-DK" dirty="0">
                <a:sym typeface="Symbol"/>
              </a:rPr>
              <a:t> </a:t>
            </a:r>
            <a:r>
              <a:rPr lang="da-DK" dirty="0"/>
              <a:t>	D	 2</a:t>
            </a:r>
            <a:r>
              <a:rPr lang="da-DK" dirty="0">
                <a:sym typeface="Symbol"/>
              </a:rPr>
              <a:t>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?</a:t>
            </a:r>
          </a:p>
        </p:txBody>
      </p:sp>
      <p:sp>
        <p:nvSpPr>
          <p:cNvPr id="19" name="Tekstboks 2">
            <a:extLst>
              <a:ext uri="{FF2B5EF4-FFF2-40B4-BE49-F238E27FC236}">
                <a16:creationId xmlns:a16="http://schemas.microsoft.com/office/drawing/2014/main" id="{D632724D-56A1-8749-98F9-12990C37A465}"/>
              </a:ext>
            </a:extLst>
          </p:cNvPr>
          <p:cNvSpPr txBox="1"/>
          <p:nvPr/>
        </p:nvSpPr>
        <p:spPr>
          <a:xfrm>
            <a:off x="2244929" y="5157193"/>
            <a:ext cx="71142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600" dirty="0">
                <a:sym typeface="Symbol"/>
              </a:rPr>
              <a:t>Kæmp om kontrakten når der er  trumftilpasning!</a:t>
            </a:r>
          </a:p>
        </p:txBody>
      </p:sp>
    </p:spTree>
    <p:extLst>
      <p:ext uri="{BB962C8B-B14F-4D97-AF65-F5344CB8AC3E}">
        <p14:creationId xmlns:p14="http://schemas.microsoft.com/office/powerpoint/2010/main" val="6109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>
            <a:extLst>
              <a:ext uri="{FF2B5EF4-FFF2-40B4-BE49-F238E27FC236}">
                <a16:creationId xmlns:a16="http://schemas.microsoft.com/office/drawing/2014/main" id="{8B446D59-09CB-C04E-B90F-EC80F3EC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da-DK" dirty="0"/>
              <a:t>4 hånd støtter – hvad nu</a:t>
            </a:r>
          </a:p>
        </p:txBody>
      </p:sp>
      <p:sp>
        <p:nvSpPr>
          <p:cNvPr id="14" name="Pladsholder til indhold 6">
            <a:extLst>
              <a:ext uri="{FF2B5EF4-FFF2-40B4-BE49-F238E27FC236}">
                <a16:creationId xmlns:a16="http://schemas.microsoft.com/office/drawing/2014/main" id="{322DF83F-C117-7C45-ABA5-7A9E3EE4F5DB}"/>
              </a:ext>
            </a:extLst>
          </p:cNvPr>
          <p:cNvSpPr txBox="1">
            <a:spLocks/>
          </p:cNvSpPr>
          <p:nvPr/>
        </p:nvSpPr>
        <p:spPr>
          <a:xfrm>
            <a:off x="2135560" y="3573090"/>
            <a:ext cx="4968552" cy="1224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E72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97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E65 KDT74</a:t>
            </a:r>
          </a:p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75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E2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B5 EKDB976</a:t>
            </a: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</p:txBody>
      </p:sp>
      <p:sp>
        <p:nvSpPr>
          <p:cNvPr id="20" name="Tekstboks 8">
            <a:extLst>
              <a:ext uri="{FF2B5EF4-FFF2-40B4-BE49-F238E27FC236}">
                <a16:creationId xmlns:a16="http://schemas.microsoft.com/office/drawing/2014/main" id="{4C27FD12-309F-6E40-892A-2868F98D3EDF}"/>
              </a:ext>
            </a:extLst>
          </p:cNvPr>
          <p:cNvSpPr txBox="1"/>
          <p:nvPr/>
        </p:nvSpPr>
        <p:spPr>
          <a:xfrm>
            <a:off x="6635552" y="3574900"/>
            <a:ext cx="205273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a-DK" sz="2600" dirty="0">
                <a:sym typeface="Symbol"/>
              </a:rPr>
              <a:t>Pas</a:t>
            </a:r>
            <a:r>
              <a:rPr lang="da-DK" sz="2600" dirty="0">
                <a:solidFill>
                  <a:srgbClr val="FF0000"/>
                </a:solidFill>
                <a:sym typeface="Symbol"/>
              </a:rPr>
              <a:t>  </a:t>
            </a:r>
          </a:p>
          <a:p>
            <a:pPr>
              <a:spcAft>
                <a:spcPts val="300"/>
              </a:spcAft>
            </a:pPr>
            <a:r>
              <a:rPr lang="da-DK" sz="2600" dirty="0"/>
              <a:t>3NT</a:t>
            </a:r>
          </a:p>
        </p:txBody>
      </p:sp>
      <p:sp>
        <p:nvSpPr>
          <p:cNvPr id="21" name="Pladsholder til indhold 5">
            <a:extLst>
              <a:ext uri="{FF2B5EF4-FFF2-40B4-BE49-F238E27FC236}">
                <a16:creationId xmlns:a16="http://schemas.microsoft.com/office/drawing/2014/main" id="{FA3A48C3-656E-D442-B2A8-9B8711B77BFD}"/>
              </a:ext>
            </a:extLst>
          </p:cNvPr>
          <p:cNvSpPr txBox="1">
            <a:spLocks/>
          </p:cNvSpPr>
          <p:nvPr/>
        </p:nvSpPr>
        <p:spPr>
          <a:xfrm>
            <a:off x="2280346" y="1988840"/>
            <a:ext cx="8136135" cy="1439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dirty="0"/>
              <a:t>Vest	Nord	Øst	Syd	</a:t>
            </a:r>
          </a:p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dirty="0"/>
              <a:t>1</a:t>
            </a:r>
            <a:r>
              <a:rPr lang="da-DK" dirty="0">
                <a:sym typeface="Symbol"/>
              </a:rPr>
              <a:t></a:t>
            </a:r>
            <a:r>
              <a:rPr lang="da-DK" dirty="0"/>
              <a:t>	1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 </a:t>
            </a:r>
            <a:r>
              <a:rPr lang="da-DK" dirty="0"/>
              <a:t>	1</a:t>
            </a:r>
            <a:r>
              <a:rPr lang="da-DK" dirty="0">
                <a:sym typeface="Symbol"/>
              </a:rPr>
              <a:t> </a:t>
            </a:r>
            <a:r>
              <a:rPr lang="da-DK" dirty="0"/>
              <a:t>	 3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endParaRPr lang="da-DK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2533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>
            <a:extLst>
              <a:ext uri="{FF2B5EF4-FFF2-40B4-BE49-F238E27FC236}">
                <a16:creationId xmlns:a16="http://schemas.microsoft.com/office/drawing/2014/main" id="{8B446D59-09CB-C04E-B90F-EC80F3EC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da-DK" dirty="0"/>
              <a:t>Kort pause</a:t>
            </a:r>
          </a:p>
        </p:txBody>
      </p:sp>
      <p:sp>
        <p:nvSpPr>
          <p:cNvPr id="21" name="Pladsholder til indhold 5">
            <a:extLst>
              <a:ext uri="{FF2B5EF4-FFF2-40B4-BE49-F238E27FC236}">
                <a16:creationId xmlns:a16="http://schemas.microsoft.com/office/drawing/2014/main" id="{FA3A48C3-656E-D442-B2A8-9B8711B77BFD}"/>
              </a:ext>
            </a:extLst>
          </p:cNvPr>
          <p:cNvSpPr txBox="1">
            <a:spLocks/>
          </p:cNvSpPr>
          <p:nvPr/>
        </p:nvSpPr>
        <p:spPr>
          <a:xfrm>
            <a:off x="1451580" y="1988840"/>
            <a:ext cx="8964902" cy="1439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dirty="0"/>
              <a:t>Hvorefter vi tager svardoblingen, genåbningsdoblingen og fem træningsspil.</a:t>
            </a:r>
          </a:p>
        </p:txBody>
      </p:sp>
    </p:spTree>
    <p:extLst>
      <p:ext uri="{BB962C8B-B14F-4D97-AF65-F5344CB8AC3E}">
        <p14:creationId xmlns:p14="http://schemas.microsoft.com/office/powerpoint/2010/main" val="220394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>
            <a:extLst>
              <a:ext uri="{FF2B5EF4-FFF2-40B4-BE49-F238E27FC236}">
                <a16:creationId xmlns:a16="http://schemas.microsoft.com/office/drawing/2014/main" id="{8B446D59-09CB-C04E-B90F-EC80F3EC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da-DK" dirty="0"/>
              <a:t>Svardobling</a:t>
            </a:r>
            <a:br>
              <a:rPr lang="da-DK" dirty="0"/>
            </a:br>
            <a:r>
              <a:rPr lang="da-DK" sz="1600" dirty="0"/>
              <a:t> - uundværlig i konkurrencesituationer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6D46831D-6AA6-C848-A8CF-487DF6E1369B}"/>
              </a:ext>
            </a:extLst>
          </p:cNvPr>
          <p:cNvSpPr/>
          <p:nvPr/>
        </p:nvSpPr>
        <p:spPr>
          <a:xfrm>
            <a:off x="1451579" y="243080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dirty="0"/>
              <a:t>Vest	Nord	Øst	Syd	</a:t>
            </a:r>
          </a:p>
          <a:p>
            <a:pPr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dirty="0"/>
              <a:t>1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 </a:t>
            </a:r>
            <a:r>
              <a:rPr lang="da-DK" dirty="0"/>
              <a:t>	PAS</a:t>
            </a:r>
            <a:r>
              <a:rPr lang="da-DK" dirty="0">
                <a:solidFill>
                  <a:srgbClr val="FF0000"/>
                </a:solidFill>
                <a:sym typeface="Symbol"/>
              </a:rPr>
              <a:t> </a:t>
            </a:r>
            <a:r>
              <a:rPr lang="da-DK" dirty="0"/>
              <a:t>	1</a:t>
            </a:r>
            <a:r>
              <a:rPr lang="da-DK" dirty="0">
                <a:sym typeface="Symbol"/>
              </a:rPr>
              <a:t> </a:t>
            </a:r>
            <a:r>
              <a:rPr lang="da-DK" dirty="0"/>
              <a:t>	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  <a:p>
            <a:pPr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?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09B4454-4592-7B41-B42F-851F9479CF2A}"/>
              </a:ext>
            </a:extLst>
          </p:cNvPr>
          <p:cNvSpPr/>
          <p:nvPr/>
        </p:nvSpPr>
        <p:spPr>
          <a:xfrm>
            <a:off x="6479823" y="2118926"/>
            <a:ext cx="33002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Hvad melder du som vest med: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E72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KT973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 KT7 -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E9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KB532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 KDT3 - 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EB2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KDT932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 KT -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B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KDT92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87 EKT76 -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EE3E926-1FFD-5A42-AB19-98D85508ED81}"/>
              </a:ext>
            </a:extLst>
          </p:cNvPr>
          <p:cNvSpPr txBox="1"/>
          <p:nvPr/>
        </p:nvSpPr>
        <p:spPr>
          <a:xfrm>
            <a:off x="1451579" y="4208181"/>
            <a:ext cx="7229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Definition af svardoblingen</a:t>
            </a:r>
          </a:p>
          <a:p>
            <a:r>
              <a:rPr lang="da-DK" dirty="0"/>
              <a:t>Er der tvivl om, hvorvidt svares melding viser fire eller fem+ kort i farven?</a:t>
            </a:r>
          </a:p>
          <a:p>
            <a:endParaRPr lang="da-DK" dirty="0"/>
          </a:p>
          <a:p>
            <a:r>
              <a:rPr lang="da-DK" dirty="0"/>
              <a:t> - Dobler fra åbner viser præcis 3 kort i farven </a:t>
            </a:r>
          </a:p>
          <a:p>
            <a:r>
              <a:rPr lang="da-DK" dirty="0"/>
              <a:t> - Støtte viser fire spar</a:t>
            </a:r>
          </a:p>
          <a:p>
            <a:r>
              <a:rPr lang="da-DK" dirty="0"/>
              <a:t> - NT/genmelding af hjerter eller ny farve viser to eller færre kort i </a:t>
            </a:r>
            <a:r>
              <a:rPr lang="da-DK" dirty="0" err="1"/>
              <a:t>spart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A9ED53E-C49B-214D-A825-677967C138BD}"/>
              </a:ext>
            </a:extLst>
          </p:cNvPr>
          <p:cNvSpPr txBox="1"/>
          <p:nvPr/>
        </p:nvSpPr>
        <p:spPr>
          <a:xfrm>
            <a:off x="9780072" y="2384637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560F99A-2D33-FE40-AB1D-5109F6AE1B05}"/>
              </a:ext>
            </a:extLst>
          </p:cNvPr>
          <p:cNvSpPr txBox="1"/>
          <p:nvPr/>
        </p:nvSpPr>
        <p:spPr>
          <a:xfrm>
            <a:off x="9780072" y="2901215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3</a:t>
            </a:r>
            <a:r>
              <a:rPr lang="da-DK" dirty="0">
                <a:sym typeface="Symbol"/>
              </a:rPr>
              <a:t>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F9688F1-4CBE-5F47-91D8-DEB2F9837903}"/>
              </a:ext>
            </a:extLst>
          </p:cNvPr>
          <p:cNvSpPr txBox="1"/>
          <p:nvPr/>
        </p:nvSpPr>
        <p:spPr>
          <a:xfrm>
            <a:off x="9780072" y="4023516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2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1C6ABFB-D434-F44E-AC8C-48910738CA13}"/>
              </a:ext>
            </a:extLst>
          </p:cNvPr>
          <p:cNvSpPr txBox="1"/>
          <p:nvPr/>
        </p:nvSpPr>
        <p:spPr>
          <a:xfrm>
            <a:off x="9780072" y="3446466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8AC191F-E402-924E-AC8C-542B75EDF634}"/>
              </a:ext>
            </a:extLst>
          </p:cNvPr>
          <p:cNvSpPr txBox="1"/>
          <p:nvPr/>
        </p:nvSpPr>
        <p:spPr>
          <a:xfrm>
            <a:off x="9546955" y="2061471"/>
            <a:ext cx="278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SVAR PÅ ØVELSERNE</a:t>
            </a:r>
          </a:p>
        </p:txBody>
      </p:sp>
    </p:spTree>
    <p:extLst>
      <p:ext uri="{BB962C8B-B14F-4D97-AF65-F5344CB8AC3E}">
        <p14:creationId xmlns:p14="http://schemas.microsoft.com/office/powerpoint/2010/main" val="157387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1" grpId="0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A80E8-38D8-0C42-8AF6-2A2570EB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Genåbningsdobling </a:t>
            </a:r>
            <a:br>
              <a:rPr lang="da-DK" dirty="0"/>
            </a:br>
            <a:r>
              <a:rPr lang="da-DK" dirty="0"/>
              <a:t> </a:t>
            </a:r>
            <a:r>
              <a:rPr lang="da-DK" sz="1600" dirty="0"/>
              <a:t>- principper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E369C0-8B32-CA49-BA6B-DFD252617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Når meldingerne er gået i stå på et eller to trinnet skal du som oftest  - ca. 9 ud af 10 gange – balancere. </a:t>
            </a:r>
          </a:p>
          <a:p>
            <a:r>
              <a:rPr lang="da-DK" dirty="0"/>
              <a:t>Makker kan være holdt ude, begge sider har måske lige mange point og DU er den sidste til at melde - Balancér</a:t>
            </a:r>
          </a:p>
          <a:p>
            <a:r>
              <a:rPr lang="da-DK" dirty="0"/>
              <a:t>Det sker enten ved at melde en farve eller ved at doble! Din makker får ikke muligheden så det er din pligt at handle.</a:t>
            </a:r>
          </a:p>
          <a:p>
            <a:r>
              <a:rPr lang="da-DK" dirty="0"/>
              <a:t>En genåbningsdobling/-melding kræver ikke mere end 8 </a:t>
            </a:r>
            <a:r>
              <a:rPr lang="da-DK" dirty="0" err="1"/>
              <a:t>hp</a:t>
            </a:r>
            <a:r>
              <a:rPr lang="da-DK" dirty="0"/>
              <a:t>.</a:t>
            </a:r>
          </a:p>
          <a:p>
            <a:r>
              <a:rPr lang="da-DK" dirty="0"/>
              <a:t>Din makker skal tage i betragtning at du balancerer så der må IKKE sigtes mod udgang!</a:t>
            </a:r>
          </a:p>
          <a:p>
            <a:r>
              <a:rPr lang="da-DK" dirty="0"/>
              <a:t>I SKAL lande billigst muligt i en rimelig FIT. </a:t>
            </a:r>
          </a:p>
        </p:txBody>
      </p:sp>
    </p:spTree>
    <p:extLst>
      <p:ext uri="{BB962C8B-B14F-4D97-AF65-F5344CB8AC3E}">
        <p14:creationId xmlns:p14="http://schemas.microsoft.com/office/powerpoint/2010/main" val="1661451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Genåbningsdoblingen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Her er der mange point at hente!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1451579" y="2015732"/>
            <a:ext cx="7692421" cy="34506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sz="3400" dirty="0"/>
              <a:t>Meldeforløbet med alle uden for zonen er gået:</a:t>
            </a:r>
          </a:p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sz="3400" dirty="0"/>
              <a:t>Vest	Nord	Øst	Syd	</a:t>
            </a:r>
          </a:p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3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Symbol"/>
              </a:rPr>
              <a:t>♥︎ </a:t>
            </a:r>
            <a:r>
              <a:rPr lang="da-DK" sz="3400" dirty="0"/>
              <a:t>	PAS</a:t>
            </a:r>
            <a:r>
              <a:rPr lang="da-DK" sz="3400" dirty="0">
                <a:solidFill>
                  <a:srgbClr val="FF0000"/>
                </a:solidFill>
                <a:sym typeface="Symbol"/>
              </a:rPr>
              <a:t> </a:t>
            </a:r>
            <a:r>
              <a:rPr lang="da-DK" sz="3400" dirty="0"/>
              <a:t>	</a:t>
            </a: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3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Symbol"/>
              </a:rPr>
              <a:t>♥︎ </a:t>
            </a:r>
            <a:r>
              <a:rPr lang="da-DK" sz="3400" dirty="0"/>
              <a:t>	</a:t>
            </a: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  <a:endParaRPr lang="da-DK" sz="34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3400" dirty="0"/>
              <a:t>PAS	   ?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3400" dirty="0"/>
              <a:t>eller</a:t>
            </a:r>
          </a:p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sz="3400" dirty="0"/>
              <a:t>Vest	Nord	Øst	Syd	</a:t>
            </a:r>
          </a:p>
          <a:p>
            <a:pPr marL="0" indent="0">
              <a:buNone/>
              <a:tabLst>
                <a:tab pos="901700" algn="l"/>
                <a:tab pos="1881188" algn="l"/>
                <a:tab pos="2598738" algn="l"/>
                <a:tab pos="7354888" algn="l"/>
              </a:tabLst>
            </a:pP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3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Symbol"/>
              </a:rPr>
              <a:t>♥︎ </a:t>
            </a:r>
            <a:r>
              <a:rPr lang="da-DK" sz="3400" dirty="0"/>
              <a:t>	PAS</a:t>
            </a:r>
            <a:r>
              <a:rPr lang="da-DK" sz="3400" dirty="0">
                <a:solidFill>
                  <a:srgbClr val="FF0000"/>
                </a:solidFill>
                <a:sym typeface="Symbol"/>
              </a:rPr>
              <a:t>        </a:t>
            </a:r>
            <a:r>
              <a:rPr lang="da-DK" sz="3400" dirty="0"/>
              <a:t>1</a:t>
            </a: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NT</a:t>
            </a:r>
            <a:r>
              <a:rPr lang="da-DK" sz="3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Symbol"/>
              </a:rPr>
              <a:t> </a:t>
            </a:r>
            <a:r>
              <a:rPr lang="da-DK" sz="3400" dirty="0"/>
              <a:t>	</a:t>
            </a: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  <a:endParaRPr lang="da-DK" sz="34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sz="3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3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Symbol"/>
              </a:rPr>
              <a:t>♥︎ </a:t>
            </a:r>
            <a:r>
              <a:rPr lang="da-DK" sz="3400" dirty="0"/>
              <a:t>	   PAS        PAS       ?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FA82414-0B72-2145-B3BB-5B44ED02359D}"/>
              </a:ext>
            </a:extLst>
          </p:cNvPr>
          <p:cNvSpPr/>
          <p:nvPr/>
        </p:nvSpPr>
        <p:spPr>
          <a:xfrm>
            <a:off x="6253216" y="2153806"/>
            <a:ext cx="343169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da-DK" dirty="0">
                <a:sym typeface="Symbol"/>
              </a:rPr>
              <a:t>ØVELSER – NORD: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B72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973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EKB6 KT7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ED9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T532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E6 KDT3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B2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932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EDT76 BT4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r>
              <a:rPr lang="da-DK" dirty="0">
                <a:sym typeface="Symbol"/>
              </a:rPr>
              <a:t>EB42 </a:t>
            </a:r>
            <a:r>
              <a:rPr lang="da-DK" dirty="0">
                <a:solidFill>
                  <a:srgbClr val="FF0000"/>
                </a:solidFill>
                <a:sym typeface="Symbol"/>
              </a:rPr>
              <a:t></a:t>
            </a:r>
            <a:r>
              <a:rPr lang="da-DK" dirty="0">
                <a:sym typeface="Symbol"/>
              </a:rPr>
              <a:t>T92 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r>
              <a:rPr lang="da-DK" dirty="0">
                <a:sym typeface="Symbol"/>
              </a:rPr>
              <a:t>K73 DT7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 marL="342900" indent="-342900">
              <a:buFont typeface="+mj-lt"/>
              <a:buAutoNum type="arabicPeriod"/>
            </a:pPr>
            <a:endParaRPr lang="da-DK" dirty="0">
              <a:sym typeface="Symbol"/>
            </a:endParaRP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  <a:p>
            <a:pPr>
              <a:buFont typeface="Arial" panose="020B0604020202020204" pitchFamily="34" charset="0"/>
              <a:buNone/>
            </a:pPr>
            <a:endParaRPr lang="da-DK" dirty="0">
              <a:sym typeface="Symbol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BDEB125-E57D-1A41-8F0C-1CAB5A33ECA5}"/>
              </a:ext>
            </a:extLst>
          </p:cNvPr>
          <p:cNvSpPr txBox="1"/>
          <p:nvPr/>
        </p:nvSpPr>
        <p:spPr>
          <a:xfrm>
            <a:off x="9780073" y="2384635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1454078-2044-7F4B-8719-38593977A0E5}"/>
              </a:ext>
            </a:extLst>
          </p:cNvPr>
          <p:cNvSpPr txBox="1"/>
          <p:nvPr/>
        </p:nvSpPr>
        <p:spPr>
          <a:xfrm>
            <a:off x="9778185" y="2970503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1D9B54B-4B35-1B47-8432-F954C6371B7E}"/>
              </a:ext>
            </a:extLst>
          </p:cNvPr>
          <p:cNvSpPr txBox="1"/>
          <p:nvPr/>
        </p:nvSpPr>
        <p:spPr>
          <a:xfrm>
            <a:off x="9780072" y="4077495"/>
            <a:ext cx="50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2</a:t>
            </a:r>
            <a:r>
              <a:rPr lang="da-DK" dirty="0">
                <a:sym typeface="Symbol"/>
              </a:rPr>
              <a:t></a:t>
            </a:r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AB656B4C-798F-8E48-9835-9BBFC1BBC7B8}"/>
              </a:ext>
            </a:extLst>
          </p:cNvPr>
          <p:cNvSpPr txBox="1"/>
          <p:nvPr/>
        </p:nvSpPr>
        <p:spPr>
          <a:xfrm>
            <a:off x="9780072" y="3556372"/>
            <a:ext cx="76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3</a:t>
            </a:r>
            <a:r>
              <a:rPr lang="da-DK" dirty="0">
                <a:solidFill>
                  <a:srgbClr val="FFC000"/>
                </a:solidFill>
                <a:sym typeface="Symbol"/>
              </a:rPr>
              <a:t></a:t>
            </a:r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8DA8C26-66AA-2C43-B5FE-397C9AC3D98C}"/>
              </a:ext>
            </a:extLst>
          </p:cNvPr>
          <p:cNvSpPr txBox="1"/>
          <p:nvPr/>
        </p:nvSpPr>
        <p:spPr>
          <a:xfrm>
            <a:off x="9778185" y="1960002"/>
            <a:ext cx="278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SVAR PÅ ØVELSERNE</a:t>
            </a:r>
          </a:p>
        </p:txBody>
      </p:sp>
    </p:spTree>
    <p:extLst>
      <p:ext uri="{BB962C8B-B14F-4D97-AF65-F5344CB8AC3E}">
        <p14:creationId xmlns:p14="http://schemas.microsoft.com/office/powerpoint/2010/main" val="334872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C1588-917A-934E-9D90-D08B6FE1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Genåbningsdobling</a:t>
            </a:r>
            <a:br>
              <a:rPr lang="da-DK" dirty="0"/>
            </a:br>
            <a:r>
              <a:rPr lang="da-DK" sz="1600" dirty="0"/>
              <a:t> - eller genåbningsmeldingen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690CA45-B961-974D-AD30-3EB28C0A5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Et af  de vigtigste konkurrenceværktøjer i makkerskabet så I ikke sælger kontrakten for billigt.</a:t>
            </a:r>
          </a:p>
          <a:p>
            <a:endParaRPr lang="da-DK" dirty="0"/>
          </a:p>
          <a:p>
            <a:r>
              <a:rPr lang="da-DK" dirty="0"/>
              <a:t>Stå sjældent under 2 spar – specielt hvis modstanderne har vist FIT!</a:t>
            </a:r>
          </a:p>
          <a:p>
            <a:endParaRPr lang="da-DK" dirty="0"/>
          </a:p>
          <a:p>
            <a:r>
              <a:rPr lang="da-DK" dirty="0"/>
              <a:t>Når din makker har genåbningsdoblet/- meldt, har din makker ”lånt” 4-5 point fra din hånd. Gå derfor ALDRIG melde amok!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729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Moderne dobling - principper</a:t>
            </a:r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265113"/>
            <a:r>
              <a:rPr lang="da-DK" dirty="0"/>
              <a:t>De fleste moderne doblinger er oplysningsdoblinger og IKKE strafdoblinger .</a:t>
            </a:r>
          </a:p>
          <a:p>
            <a:pPr marL="354013" indent="-265113"/>
            <a:r>
              <a:rPr lang="da-DK" dirty="0"/>
              <a:t>En dobling er altid oplysende når:</a:t>
            </a:r>
          </a:p>
          <a:p>
            <a:pPr marL="719773" lvl="1" indent="-265113"/>
            <a:r>
              <a:rPr lang="da-DK" dirty="0"/>
              <a:t>Makker ikke har meldt andet end pas OG</a:t>
            </a:r>
          </a:p>
          <a:p>
            <a:pPr marL="719773" lvl="1" indent="-265113"/>
            <a:r>
              <a:rPr lang="da-DK" dirty="0"/>
              <a:t>Doblingen er afgivet under 4 hjerter  OG</a:t>
            </a:r>
          </a:p>
          <a:p>
            <a:pPr marL="719773" lvl="1" indent="-265113"/>
            <a:r>
              <a:rPr lang="da-DK" dirty="0"/>
              <a:t>Der er to eller tre </a:t>
            </a:r>
            <a:r>
              <a:rPr lang="da-DK" dirty="0" err="1"/>
              <a:t>umeldte</a:t>
            </a:r>
            <a:r>
              <a:rPr lang="da-DK" dirty="0"/>
              <a:t> farver</a:t>
            </a:r>
          </a:p>
          <a:p>
            <a:pPr marL="354013" indent="-265113"/>
            <a:endParaRPr lang="da-DK" dirty="0"/>
          </a:p>
          <a:p>
            <a:pPr marL="354013" indent="-265113"/>
            <a:r>
              <a:rPr lang="da-DK" dirty="0"/>
              <a:t>Det gælder både i defensiven og i offensiven</a:t>
            </a:r>
          </a:p>
          <a:p>
            <a:pPr marL="88900" indent="0">
              <a:buNone/>
            </a:pPr>
            <a:endParaRPr lang="da-DK" dirty="0"/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88900" indent="0">
              <a:buNone/>
            </a:pPr>
            <a:endParaRPr lang="da-DK" dirty="0"/>
          </a:p>
          <a:p>
            <a:pPr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2019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5C2AD-E833-6E46-BAD6-F0278901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Så skal der spille trænes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1DBD3C-E5EA-A64C-91B2-F6E7565E0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Spil 13 til 16 samt spil 28 som ekstra spil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/>
          </a:p>
          <a:p>
            <a:pPr marL="0" indent="0">
              <a:buNone/>
            </a:pPr>
            <a:r>
              <a:rPr lang="da-DK"/>
              <a:t>40 </a:t>
            </a:r>
            <a:r>
              <a:rPr lang="da-DK" dirty="0"/>
              <a:t>minutter</a:t>
            </a:r>
          </a:p>
        </p:txBody>
      </p:sp>
    </p:spTree>
    <p:extLst>
      <p:ext uri="{BB962C8B-B14F-4D97-AF65-F5344CB8AC3E}">
        <p14:creationId xmlns:p14="http://schemas.microsoft.com/office/powerpoint/2010/main" val="140685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A3736-D4A9-5145-B788-D4CD5543C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97515"/>
            <a:ext cx="9603275" cy="1049235"/>
          </a:xfrm>
        </p:spPr>
        <p:txBody>
          <a:bodyPr>
            <a:normAutofit/>
          </a:bodyPr>
          <a:lstStyle/>
          <a:p>
            <a:r>
              <a:rPr lang="da-DK" dirty="0"/>
              <a:t>Moderne doblinger</a:t>
            </a:r>
            <a:br>
              <a:rPr lang="da-DK" dirty="0"/>
            </a:br>
            <a:r>
              <a:rPr lang="da-DK" dirty="0"/>
              <a:t> </a:t>
            </a:r>
            <a:r>
              <a:rPr lang="da-DK" sz="1800" dirty="0"/>
              <a:t>- Gennemgang af de vigtigste moderne doblinger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70D866-373A-214B-8B66-BED794E7E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Oplysningsdoblingen – Er I enige om hvad svarene viser?</a:t>
            </a:r>
          </a:p>
          <a:p>
            <a:r>
              <a:rPr lang="da-DK" dirty="0"/>
              <a:t>I introduceres til genåbningsdoblingen</a:t>
            </a:r>
          </a:p>
          <a:p>
            <a:r>
              <a:rPr lang="da-DK" dirty="0"/>
              <a:t>Vi går i dybden med den negative dobling</a:t>
            </a:r>
          </a:p>
          <a:p>
            <a:r>
              <a:rPr lang="da-DK" dirty="0"/>
              <a:t>I lærer at bruge svardoblingen</a:t>
            </a:r>
          </a:p>
        </p:txBody>
      </p:sp>
    </p:spTree>
    <p:extLst>
      <p:ext uri="{BB962C8B-B14F-4D97-AF65-F5344CB8AC3E}">
        <p14:creationId xmlns:p14="http://schemas.microsoft.com/office/powerpoint/2010/main" val="167412640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02" y="648876"/>
            <a:ext cx="9603275" cy="1049235"/>
          </a:xfrm>
        </p:spPr>
        <p:txBody>
          <a:bodyPr>
            <a:normAutofit/>
          </a:bodyPr>
          <a:lstStyle/>
          <a:p>
            <a:r>
              <a:rPr lang="da-DK" dirty="0"/>
              <a:t>Kort om oplysningsdoblingen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vigtigt at i som par er helt enige om hvad en OD viser!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316531-C495-A140-8C4C-9DD57906B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71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Den almindelige oplysningsdobling(OD) af fjendens åbning i farve viser ENTEN:</a:t>
            </a:r>
          </a:p>
          <a:p>
            <a:r>
              <a:rPr lang="da-DK" dirty="0"/>
              <a:t>En åbningshånd, 12+ </a:t>
            </a:r>
            <a:r>
              <a:rPr lang="da-DK" dirty="0" err="1"/>
              <a:t>hp</a:t>
            </a:r>
            <a:r>
              <a:rPr lang="da-DK" dirty="0"/>
              <a:t>, og tolerance til de ikke meldte farver, ELLER 17+ med vilkårlig fordeling. </a:t>
            </a:r>
          </a:p>
          <a:p>
            <a:r>
              <a:rPr lang="da-DK" dirty="0"/>
              <a:t>Med den lille dobler-hånd passer man makkers billigste melding ud. Derfor SKAL makker springmelde hvis han har mere end 7 </a:t>
            </a:r>
            <a:r>
              <a:rPr lang="da-DK" dirty="0" err="1"/>
              <a:t>hp</a:t>
            </a:r>
            <a:r>
              <a:rPr lang="da-DK" dirty="0"/>
              <a:t>! </a:t>
            </a:r>
          </a:p>
          <a:p>
            <a:r>
              <a:rPr lang="da-DK" dirty="0"/>
              <a:t>Med den store dobler-hånd melder man ny farve efter makkers melding.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OBS – i Moderne Doblinger viser en dobling af en majorfarve IKKE 4 kort i den anden major men mindst 3 kort.  HVORFOR IKKE?</a:t>
            </a:r>
          </a:p>
        </p:txBody>
      </p:sp>
    </p:spTree>
    <p:extLst>
      <p:ext uri="{BB962C8B-B14F-4D97-AF65-F5344CB8AC3E}">
        <p14:creationId xmlns:p14="http://schemas.microsoft.com/office/powerpoint/2010/main" val="1845448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02" y="648876"/>
            <a:ext cx="9603275" cy="1049235"/>
          </a:xfrm>
        </p:spPr>
        <p:txBody>
          <a:bodyPr>
            <a:normAutofit/>
          </a:bodyPr>
          <a:lstStyle/>
          <a:p>
            <a:r>
              <a:rPr lang="da-DK" dirty="0"/>
              <a:t>oplysningsdoblingen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De videre meldinger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316531-C495-A140-8C4C-9DD57906B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027" y="2574469"/>
            <a:ext cx="5699454" cy="32749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/1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/1♠︎ 	- 0-7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1NT 		- 6-9(10)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dirty="0"/>
              <a:t>2♣	 	- Krav til udgang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/2♠︎	 	- 8-11hp. Fire farve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2NT		- 10(11)-12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Hold i åbningsfarven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/3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/3♠︎		- 8-11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– fem farve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3NT		- 12+ hold i åbningsfarven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Spring til udgang	- 12+ mindst femfarve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Pladsholder til indhold 5">
            <a:extLst>
              <a:ext uri="{FF2B5EF4-FFF2-40B4-BE49-F238E27FC236}">
                <a16:creationId xmlns:a16="http://schemas.microsoft.com/office/drawing/2014/main" id="{5DB9C37C-54E9-244E-9395-CE0DFF11BD8E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	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D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PAS	</a:t>
            </a:r>
          </a:p>
        </p:txBody>
      </p:sp>
    </p:spTree>
    <p:extLst>
      <p:ext uri="{BB962C8B-B14F-4D97-AF65-F5344CB8AC3E}">
        <p14:creationId xmlns:p14="http://schemas.microsoft.com/office/powerpoint/2010/main" val="898658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02" y="648876"/>
            <a:ext cx="9603275" cy="1049235"/>
          </a:xfrm>
        </p:spPr>
        <p:txBody>
          <a:bodyPr>
            <a:normAutofit/>
          </a:bodyPr>
          <a:lstStyle/>
          <a:p>
            <a:r>
              <a:rPr lang="da-DK" dirty="0"/>
              <a:t>oplysningsdoblingen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De videre meldinger når fjenden melder videre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316531-C495-A140-8C4C-9DD57906B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203" y="2465519"/>
            <a:ext cx="2733472" cy="3274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</a:p>
          <a:p>
            <a:pPr marL="0" indent="0">
              <a:buNone/>
            </a:pPr>
            <a:r>
              <a:rPr lang="da-DK" dirty="0"/>
              <a:t>3♣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/3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/3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endParaRPr lang="da-DK" dirty="0"/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3♠︎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3NT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Spring til udgang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Pladsholder til indhold 5">
            <a:extLst>
              <a:ext uri="{FF2B5EF4-FFF2-40B4-BE49-F238E27FC236}">
                <a16:creationId xmlns:a16="http://schemas.microsoft.com/office/drawing/2014/main" id="{5DB9C37C-54E9-244E-9395-CE0DFF11BD8E}"/>
              </a:ext>
            </a:extLst>
          </p:cNvPr>
          <p:cNvSpPr txBox="1">
            <a:spLocks/>
          </p:cNvSpPr>
          <p:nvPr/>
        </p:nvSpPr>
        <p:spPr>
          <a:xfrm>
            <a:off x="2280346" y="1989584"/>
            <a:ext cx="8136135" cy="935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	</a:t>
            </a:r>
            <a:endParaRPr lang="da-DK" sz="1100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D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2♠︎ </a:t>
            </a:r>
            <a:r>
              <a:rPr lang="da-DK" dirty="0"/>
              <a:t>	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4B10E616-9E0A-F946-9408-3600BC7B16C8}"/>
              </a:ext>
            </a:extLst>
          </p:cNvPr>
          <p:cNvSpPr txBox="1">
            <a:spLocks/>
          </p:cNvSpPr>
          <p:nvPr/>
        </p:nvSpPr>
        <p:spPr>
          <a:xfrm>
            <a:off x="6533726" y="2467537"/>
            <a:ext cx="5658274" cy="32749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7-10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Uden en god melding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10(11)-12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Med hold i spar</a:t>
            </a:r>
          </a:p>
          <a:p>
            <a:r>
              <a:rPr lang="da-DK" dirty="0"/>
              <a:t>5-11hp. og femfarve –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kan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/>
              <a:t>være på 4 kort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Krav til udgang.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For at spille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For at spille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C4B3FA3-6D40-9B4E-8AC1-941D2FECB82C}"/>
              </a:ext>
            </a:extLst>
          </p:cNvPr>
          <p:cNvSpPr txBox="1"/>
          <p:nvPr/>
        </p:nvSpPr>
        <p:spPr>
          <a:xfrm>
            <a:off x="119878" y="3098202"/>
            <a:ext cx="3119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Når fjenden støtter hinanden sænkes point kravet til SYD</a:t>
            </a:r>
          </a:p>
          <a:p>
            <a:endParaRPr lang="da-DK" dirty="0"/>
          </a:p>
          <a:p>
            <a:r>
              <a:rPr lang="da-DK" dirty="0"/>
              <a:t>Pas viser 0-4 </a:t>
            </a:r>
            <a:r>
              <a:rPr lang="da-DK" dirty="0" err="1"/>
              <a:t>hp</a:t>
            </a:r>
            <a:r>
              <a:rPr lang="da-DK" dirty="0"/>
              <a:t>. </a:t>
            </a:r>
          </a:p>
          <a:p>
            <a:endParaRPr lang="da-DK" dirty="0"/>
          </a:p>
          <a:p>
            <a:r>
              <a:rPr lang="da-DK" dirty="0"/>
              <a:t>HVORFOR ER DER REDUCEREDE KRAV TIL ANTAL POINT?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48D6832-CDDA-D24B-969D-7256A054A444}"/>
              </a:ext>
            </a:extLst>
          </p:cNvPr>
          <p:cNvSpPr txBox="1"/>
          <p:nvPr/>
        </p:nvSpPr>
        <p:spPr>
          <a:xfrm>
            <a:off x="7695050" y="5417277"/>
            <a:ext cx="432457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/>
              <a:t>Princip</a:t>
            </a:r>
            <a:r>
              <a:rPr lang="da-DK" dirty="0"/>
              <a:t> – når modstanderne har FIT har i også FIT i 90% af tilfældene!</a:t>
            </a:r>
          </a:p>
        </p:txBody>
      </p:sp>
    </p:spTree>
    <p:extLst>
      <p:ext uri="{BB962C8B-B14F-4D97-AF65-F5344CB8AC3E}">
        <p14:creationId xmlns:p14="http://schemas.microsoft.com/office/powerpoint/2010/main" val="529997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02" y="648876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da-DK" dirty="0"/>
              <a:t>oplysningsdoblingen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når modstanderne har </a:t>
            </a:r>
            <a:r>
              <a:rPr lang="da-DK" sz="1800" dirty="0" err="1"/>
              <a:t>fit</a:t>
            </a:r>
            <a:r>
              <a:rPr lang="da-DK" sz="1800" dirty="0"/>
              <a:t>: Hvorfor skal vi Nu have Færre point får at melde end sædvanligt?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1AED4C3D-B938-4744-BC15-924FCCAE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666709"/>
          </a:xfrm>
        </p:spPr>
        <p:txBody>
          <a:bodyPr>
            <a:spAutoFit/>
          </a:bodyPr>
          <a:lstStyle/>
          <a:p>
            <a:r>
              <a:rPr lang="da-DK" sz="2400" dirty="0"/>
              <a:t>Når modstanderne har FIT har vi sædvanligvis også FIT!</a:t>
            </a:r>
          </a:p>
          <a:p>
            <a:r>
              <a:rPr lang="da-DK" sz="2400" dirty="0"/>
              <a:t>Når begge sider har FIT øges antallet af mulige stik! </a:t>
            </a:r>
          </a:p>
          <a:p>
            <a:pPr lvl="1"/>
            <a:r>
              <a:rPr lang="da-DK" sz="2400" dirty="0"/>
              <a:t>Har vi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9 spar </a:t>
            </a:r>
            <a:r>
              <a:rPr lang="da-DK" sz="2400" dirty="0"/>
              <a:t>tilsammen og modstanderne 9 hjerter tilsammen er antallet af mulige stik 18!</a:t>
            </a:r>
          </a:p>
          <a:p>
            <a:r>
              <a:rPr lang="da-DK" sz="2400" dirty="0"/>
              <a:t>I konkurrencesituationer er FIT derfor vigtigere end point!</a:t>
            </a:r>
          </a:p>
          <a:p>
            <a:r>
              <a:rPr lang="da-DK" sz="2400" dirty="0"/>
              <a:t>Da bridge er et konkurrencespil skal vi konkurrer lige til stregen!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14303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Negative dobling</a:t>
            </a:r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>
          <a:xfrm>
            <a:off x="3483122" y="3772565"/>
            <a:ext cx="5540188" cy="2552035"/>
          </a:xfrm>
        </p:spPr>
        <p:txBody>
          <a:bodyPr>
            <a:normAutofit/>
          </a:bodyPr>
          <a:lstStyle/>
          <a:p>
            <a:pPr marL="354013" indent="-265113"/>
            <a:r>
              <a:rPr lang="da-DK" dirty="0"/>
              <a:t>Doblingen på 1-trinnet lover mindst 6 hp.</a:t>
            </a:r>
          </a:p>
          <a:p>
            <a:pPr marL="354013" indent="-265113"/>
            <a:r>
              <a:rPr lang="da-DK" dirty="0"/>
              <a:t>Doblingen på 2-trinnet lover mindst 8 hp.</a:t>
            </a:r>
          </a:p>
          <a:p>
            <a:pPr marL="354013" indent="-265113"/>
            <a:r>
              <a:rPr lang="da-DK" dirty="0"/>
              <a:t>Doblingen på 3-trinnet lover mindst 10 hp.</a:t>
            </a:r>
          </a:p>
          <a:p>
            <a:pPr marL="354013" indent="-265113"/>
            <a:r>
              <a:rPr lang="da-DK" dirty="0"/>
              <a:t>Doblingen på 4-trinnet lover mindst 12 hp.</a:t>
            </a:r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354013" indent="-265113"/>
            <a:endParaRPr lang="da-DK" dirty="0"/>
          </a:p>
          <a:p>
            <a:pPr marL="88900" indent="0">
              <a:buNone/>
            </a:pPr>
            <a:endParaRPr lang="da-DK" dirty="0"/>
          </a:p>
          <a:p>
            <a:pPr>
              <a:buNone/>
            </a:pPr>
            <a:endParaRPr lang="da-DK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E62B3F6-2413-6C44-954E-97244F8F5DE0}"/>
              </a:ext>
            </a:extLst>
          </p:cNvPr>
          <p:cNvSpPr txBox="1"/>
          <p:nvPr/>
        </p:nvSpPr>
        <p:spPr>
          <a:xfrm>
            <a:off x="1312432" y="1853754"/>
            <a:ext cx="1020900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265113"/>
            <a:r>
              <a:rPr lang="da-DK" dirty="0"/>
              <a:t>Efter en naturlig farveindmelding på 4</a:t>
            </a:r>
            <a:r>
              <a:rPr lang="da-DK" dirty="0">
                <a:solidFill>
                  <a:srgbClr val="FF0000"/>
                </a:solidFill>
              </a:rPr>
              <a:t>♥ </a:t>
            </a:r>
            <a:r>
              <a:rPr lang="da-DK" dirty="0"/>
              <a:t>eller lavere fra 2. hånd viser en dobling mindst 4 kort i </a:t>
            </a:r>
            <a:r>
              <a:rPr lang="da-DK" dirty="0" err="1"/>
              <a:t>umeldte</a:t>
            </a:r>
            <a:r>
              <a:rPr lang="da-DK" dirty="0"/>
              <a:t> majorfarve(r).</a:t>
            </a:r>
          </a:p>
          <a:p>
            <a:pPr>
              <a:tabLst>
                <a:tab pos="722313" algn="l"/>
                <a:tab pos="1608138" algn="l"/>
                <a:tab pos="2419350" algn="l"/>
                <a:tab pos="7170738" algn="l"/>
              </a:tabLst>
            </a:pPr>
            <a:r>
              <a:rPr lang="da-DK" dirty="0"/>
              <a:t>Vest	Nord	Øst	Syd</a:t>
            </a:r>
          </a:p>
          <a:p>
            <a:pPr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1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r>
              <a:rPr lang="da-DK" dirty="0"/>
              <a:t>	D = hjerterfarve</a:t>
            </a:r>
          </a:p>
          <a:p>
            <a:pPr marL="354013" indent="-265113"/>
            <a:endParaRPr lang="da-DK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130EF8E-8C18-E542-810F-0B4ED62413A6}"/>
              </a:ext>
            </a:extLst>
          </p:cNvPr>
          <p:cNvSpPr txBox="1">
            <a:spLocks/>
          </p:cNvSpPr>
          <p:nvPr/>
        </p:nvSpPr>
        <p:spPr>
          <a:xfrm>
            <a:off x="1312431" y="3193463"/>
            <a:ext cx="9007225" cy="258885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Vest	Nord	Øst	Syd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  <a:tab pos="7354888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1</a:t>
            </a:r>
            <a:r>
              <a:rPr lang="da-DK" dirty="0">
                <a:solidFill>
                  <a:srgbClr val="FF0000"/>
                </a:solidFill>
              </a:rPr>
              <a:t> ♥ </a:t>
            </a:r>
            <a:r>
              <a:rPr lang="da-DK" dirty="0"/>
              <a:t>	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2</a:t>
            </a:r>
            <a:r>
              <a:rPr lang="da-DK" dirty="0">
                <a:solidFill>
                  <a:srgbClr val="FF0000"/>
                </a:solidFill>
              </a:rPr>
              <a:t> ♥ </a:t>
            </a:r>
            <a:r>
              <a:rPr lang="da-DK" dirty="0"/>
              <a:t>	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3</a:t>
            </a:r>
            <a:r>
              <a:rPr lang="da-DK" dirty="0">
                <a:solidFill>
                  <a:srgbClr val="FF0000"/>
                </a:solidFill>
              </a:rPr>
              <a:t> ♥ </a:t>
            </a:r>
            <a:r>
              <a:rPr lang="da-DK" dirty="0"/>
              <a:t>	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r>
              <a:rPr lang="da-DK" dirty="0"/>
              <a:t>1♣ </a:t>
            </a:r>
            <a:r>
              <a:rPr lang="da-DK" dirty="0">
                <a:solidFill>
                  <a:srgbClr val="FF0000"/>
                </a:solidFill>
              </a:rPr>
              <a:t>	</a:t>
            </a:r>
            <a:r>
              <a:rPr lang="da-DK" dirty="0"/>
              <a:t>4</a:t>
            </a:r>
            <a:r>
              <a:rPr lang="da-DK" dirty="0">
                <a:solidFill>
                  <a:srgbClr val="FF0000"/>
                </a:solidFill>
              </a:rPr>
              <a:t> ♥ </a:t>
            </a:r>
            <a:r>
              <a:rPr lang="da-DK" dirty="0"/>
              <a:t>	D</a:t>
            </a:r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endParaRPr lang="da-DK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endParaRPr lang="da-DK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endParaRPr lang="da-DK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endParaRPr lang="da-DK" dirty="0"/>
          </a:p>
          <a:p>
            <a:pPr marL="0" indent="0">
              <a:buNone/>
              <a:tabLst>
                <a:tab pos="722313" algn="l"/>
                <a:tab pos="1608138" algn="l"/>
                <a:tab pos="2419350" algn="l"/>
              </a:tabLst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4917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{F39B2720-2927-784A-924A-9004C975C060}tf10001119</Template>
  <TotalTime>2497</TotalTime>
  <Words>2002</Words>
  <Application>Microsoft Macintosh PowerPoint</Application>
  <PresentationFormat>Widescreen</PresentationFormat>
  <Paragraphs>306</Paragraphs>
  <Slides>30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7" baseType="lpstr">
      <vt:lpstr>Apple Color Emoji</vt:lpstr>
      <vt:lpstr>Apple Symbols</vt:lpstr>
      <vt:lpstr>Arial</vt:lpstr>
      <vt:lpstr>Book Antiqua</vt:lpstr>
      <vt:lpstr>Calibri</vt:lpstr>
      <vt:lpstr>Gill Sans MT</vt:lpstr>
      <vt:lpstr>Galleri</vt:lpstr>
      <vt:lpstr>Moderne Doblinger</vt:lpstr>
      <vt:lpstr>Formål med moderne doblinger</vt:lpstr>
      <vt:lpstr>Moderne dobling - principper</vt:lpstr>
      <vt:lpstr>Moderne doblinger  - Gennemgang af de vigtigste moderne doblinger</vt:lpstr>
      <vt:lpstr>Kort om oplysningsdoblingen  - vigtigt at i som par er helt enige om hvad en OD viser!</vt:lpstr>
      <vt:lpstr>oplysningsdoblingen  - De videre meldinger</vt:lpstr>
      <vt:lpstr>oplysningsdoblingen  - De videre meldinger når fjenden melder videre</vt:lpstr>
      <vt:lpstr>oplysningsdoblingen  - når modstanderne har fit: Hvorfor skal vi Nu have Færre point får at melde end sædvanligt?</vt:lpstr>
      <vt:lpstr>Den Negative dobling</vt:lpstr>
      <vt:lpstr>Negativ dobling  - Principper</vt:lpstr>
      <vt:lpstr>Negativ dobling, øvelser  1-2</vt:lpstr>
      <vt:lpstr>Negativ dobling, øvelser  3-4   </vt:lpstr>
      <vt:lpstr>Negativ dobling, øvelser  5-6</vt:lpstr>
      <vt:lpstr>Negativ dobling øvelser  7-8</vt:lpstr>
      <vt:lpstr>Negativ dobling, øvelser  9-10</vt:lpstr>
      <vt:lpstr>Negativ dobling, øvelser  11-12</vt:lpstr>
      <vt:lpstr>Negativ dobling, øvelser  13-14</vt:lpstr>
      <vt:lpstr>Negativ dobling, øvelser  15-16</vt:lpstr>
      <vt:lpstr>Svar på negativ dobling</vt:lpstr>
      <vt:lpstr>Svar på negativ dobling  19-20</vt:lpstr>
      <vt:lpstr>Svar på negativ dobling  21-22</vt:lpstr>
      <vt:lpstr>Negativ dobling  - Er du stærk så meld dine farver naturligt</vt:lpstr>
      <vt:lpstr>4 hånd støtter – hvad nu?  - Den tager vi i plenum</vt:lpstr>
      <vt:lpstr>4 hånd støtter – hvad nu</vt:lpstr>
      <vt:lpstr>Kort pause</vt:lpstr>
      <vt:lpstr>Svardobling  - uundværlig i konkurrencesituationer</vt:lpstr>
      <vt:lpstr>Genåbningsdobling   - principper</vt:lpstr>
      <vt:lpstr>Genåbningsdoblingen  - Her er der mange point at hente!</vt:lpstr>
      <vt:lpstr>Genåbningsdobling  - eller genåbningsmeldingen</vt:lpstr>
      <vt:lpstr>Så skal der spille trænes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Doblinger</dc:title>
  <dc:creator>Michael Staub</dc:creator>
  <cp:lastModifiedBy>Michael Staub</cp:lastModifiedBy>
  <cp:revision>46</cp:revision>
  <dcterms:created xsi:type="dcterms:W3CDTF">2018-09-24T08:57:51Z</dcterms:created>
  <dcterms:modified xsi:type="dcterms:W3CDTF">2023-06-28T18:39:46Z</dcterms:modified>
</cp:coreProperties>
</file>