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0"/>
  </p:notesMasterIdLst>
  <p:sldIdLst>
    <p:sldId id="530" r:id="rId2"/>
    <p:sldId id="531" r:id="rId3"/>
    <p:sldId id="532" r:id="rId4"/>
    <p:sldId id="508" r:id="rId5"/>
    <p:sldId id="481" r:id="rId6"/>
    <p:sldId id="482" r:id="rId7"/>
    <p:sldId id="483" r:id="rId8"/>
    <p:sldId id="477" r:id="rId9"/>
    <p:sldId id="484" r:id="rId10"/>
    <p:sldId id="478" r:id="rId11"/>
    <p:sldId id="533" r:id="rId12"/>
    <p:sldId id="534" r:id="rId13"/>
    <p:sldId id="535" r:id="rId14"/>
    <p:sldId id="536" r:id="rId15"/>
    <p:sldId id="537" r:id="rId16"/>
    <p:sldId id="538" r:id="rId17"/>
    <p:sldId id="525" r:id="rId18"/>
    <p:sldId id="509" r:id="rId19"/>
    <p:sldId id="511" r:id="rId20"/>
    <p:sldId id="507" r:id="rId21"/>
    <p:sldId id="518" r:id="rId22"/>
    <p:sldId id="519" r:id="rId23"/>
    <p:sldId id="510" r:id="rId24"/>
    <p:sldId id="512" r:id="rId25"/>
    <p:sldId id="521" r:id="rId26"/>
    <p:sldId id="513" r:id="rId27"/>
    <p:sldId id="523" r:id="rId28"/>
    <p:sldId id="516" r:id="rId29"/>
    <p:sldId id="522" r:id="rId30"/>
    <p:sldId id="524" r:id="rId31"/>
    <p:sldId id="527" r:id="rId32"/>
    <p:sldId id="528" r:id="rId33"/>
    <p:sldId id="529" r:id="rId34"/>
    <p:sldId id="514" r:id="rId35"/>
    <p:sldId id="517" r:id="rId36"/>
    <p:sldId id="526" r:id="rId37"/>
    <p:sldId id="520" r:id="rId38"/>
    <p:sldId id="515" r:id="rId3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rSECblQ8KhVXtwdrDnckxA==" hashData="akE4s7ISXL7XI99VdVUm+mIzQ8g8U4ofep8neHrWh3a+zNBDir4e3rnJYmTOwmz0tLVgQ1UD+GWO3ZK0iIcEmQ=="/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740"/>
    <p:restoredTop sz="91411"/>
  </p:normalViewPr>
  <p:slideViewPr>
    <p:cSldViewPr snapToGrid="0" snapToObjects="1">
      <p:cViewPr varScale="1">
        <p:scale>
          <a:sx n="127" d="100"/>
          <a:sy n="127" d="100"/>
        </p:scale>
        <p:origin x="41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DD248E-804A-0B42-83E5-DD4EB8B50EB4}" type="datetimeFigureOut">
              <a:rPr lang="da-DK" smtClean="0"/>
              <a:t>28.06.2023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2ED492-33B6-E74C-A8E1-A318ECA9358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292558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FF0F48-C3E7-E648-AB18-0F42EBEDDE01}" type="slidenum">
              <a:rPr lang="da-DK" smtClean="0"/>
              <a:t>11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712956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FF0F48-C3E7-E648-AB18-0F42EBEDDE01}" type="slidenum">
              <a:rPr lang="da-DK" smtClean="0"/>
              <a:t>12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795844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FF0F48-C3E7-E648-AB18-0F42EBEDDE01}" type="slidenum">
              <a:rPr lang="da-DK" smtClean="0"/>
              <a:t>13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460488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FF0F48-C3E7-E648-AB18-0F42EBEDDE01}" type="slidenum">
              <a:rPr lang="da-DK" smtClean="0"/>
              <a:t>14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045037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FF0F48-C3E7-E648-AB18-0F42EBEDDE01}" type="slidenum">
              <a:rPr lang="da-DK" smtClean="0"/>
              <a:t>15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197197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FF0F48-C3E7-E648-AB18-0F42EBEDDE01}" type="slidenum">
              <a:rPr lang="da-DK" smtClean="0"/>
              <a:t>16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610596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B8057-D946-DD44-A14F-5CB8A4C69A28}" type="datetimeFigureOut">
              <a:rPr lang="da-DK" smtClean="0"/>
              <a:t>28.06.2023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01D36882-F31C-354F-A5B3-1C8D7A56E73A}" type="slidenum">
              <a:rPr lang="da-DK" smtClean="0"/>
              <a:t>‹nr.›</a:t>
            </a:fld>
            <a:endParaRPr lang="da-DK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3441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B8057-D946-DD44-A14F-5CB8A4C69A28}" type="datetimeFigureOut">
              <a:rPr lang="da-DK" smtClean="0"/>
              <a:t>28.06.2023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36882-F31C-354F-A5B3-1C8D7A56E73A}" type="slidenum">
              <a:rPr lang="da-DK" smtClean="0"/>
              <a:t>‹nr.›</a:t>
            </a:fld>
            <a:endParaRPr lang="da-DK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5887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B8057-D946-DD44-A14F-5CB8A4C69A28}" type="datetimeFigureOut">
              <a:rPr lang="da-DK" smtClean="0"/>
              <a:t>28.06.2023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36882-F31C-354F-A5B3-1C8D7A56E73A}" type="slidenum">
              <a:rPr lang="da-DK" smtClean="0"/>
              <a:t>‹nr.›</a:t>
            </a:fld>
            <a:endParaRPr lang="da-DK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6818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B8057-D946-DD44-A14F-5CB8A4C69A28}" type="datetimeFigureOut">
              <a:rPr lang="da-DK" smtClean="0"/>
              <a:t>28.06.2023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36882-F31C-354F-A5B3-1C8D7A56E73A}" type="slidenum">
              <a:rPr lang="da-DK" smtClean="0"/>
              <a:t>‹nr.›</a:t>
            </a:fld>
            <a:endParaRPr lang="da-DK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8401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B8057-D946-DD44-A14F-5CB8A4C69A28}" type="datetimeFigureOut">
              <a:rPr lang="da-DK" smtClean="0"/>
              <a:t>28.06.2023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36882-F31C-354F-A5B3-1C8D7A56E73A}" type="slidenum">
              <a:rPr lang="da-DK" smtClean="0"/>
              <a:t>‹nr.›</a:t>
            </a:fld>
            <a:endParaRPr lang="da-DK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3614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B8057-D946-DD44-A14F-5CB8A4C69A28}" type="datetimeFigureOut">
              <a:rPr lang="da-DK" smtClean="0"/>
              <a:t>28.06.2023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36882-F31C-354F-A5B3-1C8D7A56E73A}" type="slidenum">
              <a:rPr lang="da-DK" smtClean="0"/>
              <a:t>‹nr.›</a:t>
            </a:fld>
            <a:endParaRPr lang="da-DK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5728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B8057-D946-DD44-A14F-5CB8A4C69A28}" type="datetimeFigureOut">
              <a:rPr lang="da-DK" smtClean="0"/>
              <a:t>28.06.2023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36882-F31C-354F-A5B3-1C8D7A56E73A}" type="slidenum">
              <a:rPr lang="da-DK" smtClean="0"/>
              <a:t>‹nr.›</a:t>
            </a:fld>
            <a:endParaRPr lang="da-DK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7387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B8057-D946-DD44-A14F-5CB8A4C69A28}" type="datetimeFigureOut">
              <a:rPr lang="da-DK" smtClean="0"/>
              <a:t>28.06.2023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36882-F31C-354F-A5B3-1C8D7A56E73A}" type="slidenum">
              <a:rPr lang="da-DK" smtClean="0"/>
              <a:t>‹nr.›</a:t>
            </a:fld>
            <a:endParaRPr lang="da-DK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2220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B8057-D946-DD44-A14F-5CB8A4C69A28}" type="datetimeFigureOut">
              <a:rPr lang="da-DK" smtClean="0"/>
              <a:t>28.06.2023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36882-F31C-354F-A5B3-1C8D7A56E73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61839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B8057-D946-DD44-A14F-5CB8A4C69A28}" type="datetimeFigureOut">
              <a:rPr lang="da-DK" smtClean="0"/>
              <a:t>28.06.2023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36882-F31C-354F-A5B3-1C8D7A56E73A}" type="slidenum">
              <a:rPr lang="da-DK" smtClean="0"/>
              <a:t>‹nr.›</a:t>
            </a:fld>
            <a:endParaRPr lang="da-DK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8202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6C0B8057-D946-DD44-A14F-5CB8A4C69A28}" type="datetimeFigureOut">
              <a:rPr lang="da-DK" smtClean="0"/>
              <a:t>28.06.2023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36882-F31C-354F-A5B3-1C8D7A56E73A}" type="slidenum">
              <a:rPr lang="da-DK" smtClean="0"/>
              <a:t>‹nr.›</a:t>
            </a:fld>
            <a:endParaRPr lang="da-DK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4331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0B8057-D946-DD44-A14F-5CB8A4C69A28}" type="datetimeFigureOut">
              <a:rPr lang="da-DK" smtClean="0"/>
              <a:t>28.06.2023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01D36882-F31C-354F-A5B3-1C8D7A56E73A}" type="slidenum">
              <a:rPr lang="da-DK" smtClean="0"/>
              <a:t>‹nr.›</a:t>
            </a:fld>
            <a:endParaRPr lang="da-DK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2921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B6BF22-B3B6-AD4B-9DFA-38029D771B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52369" y="802298"/>
            <a:ext cx="9625912" cy="2541431"/>
          </a:xfrm>
        </p:spPr>
        <p:txBody>
          <a:bodyPr/>
          <a:lstStyle/>
          <a:p>
            <a:r>
              <a:rPr lang="da-DK" dirty="0"/>
              <a:t>Spilteknik – niveau 2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0C416B80-B9B1-BD4E-98A1-BEB514A0453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a-DK" dirty="0"/>
              <a:t>tryl kontrakten hjem selvom det sidder skidt</a:t>
            </a:r>
          </a:p>
        </p:txBody>
      </p:sp>
    </p:spTree>
    <p:extLst>
      <p:ext uri="{BB962C8B-B14F-4D97-AF65-F5344CB8AC3E}">
        <p14:creationId xmlns:p14="http://schemas.microsoft.com/office/powerpoint/2010/main" val="37448454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DEE454-917B-E346-A3CC-1E3BCFFF1B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Elimination &amp; slutspil</a:t>
            </a:r>
            <a:br>
              <a:rPr lang="da-DK" dirty="0"/>
            </a:br>
            <a:r>
              <a:rPr lang="da-DK" sz="2400" dirty="0"/>
              <a:t>Et eksempel</a:t>
            </a:r>
            <a:endParaRPr lang="da-DK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6A212BB6-61D2-BA45-A4D3-EBE4D54DF9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80" y="2015732"/>
            <a:ext cx="2404804" cy="34506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sz="2800" dirty="0"/>
              <a:t>Spilleplan?</a:t>
            </a:r>
          </a:p>
        </p:txBody>
      </p:sp>
      <p:graphicFrame>
        <p:nvGraphicFramePr>
          <p:cNvPr id="4" name="Pladsholder til indhold 3">
            <a:extLst>
              <a:ext uri="{FF2B5EF4-FFF2-40B4-BE49-F238E27FC236}">
                <a16:creationId xmlns:a16="http://schemas.microsoft.com/office/drawing/2014/main" id="{A3972FA6-2347-B14F-A1FC-3CC0E9AB5838}"/>
              </a:ext>
            </a:extLst>
          </p:cNvPr>
          <p:cNvGraphicFramePr>
            <a:graphicFrameLocks/>
          </p:cNvGraphicFramePr>
          <p:nvPr/>
        </p:nvGraphicFramePr>
        <p:xfrm>
          <a:off x="4611742" y="1523796"/>
          <a:ext cx="6443112" cy="4297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69788">
                  <a:extLst>
                    <a:ext uri="{9D8B030D-6E8A-4147-A177-3AD203B41FA5}">
                      <a16:colId xmlns:a16="http://schemas.microsoft.com/office/drawing/2014/main" val="152968680"/>
                    </a:ext>
                  </a:extLst>
                </a:gridCol>
                <a:gridCol w="1782215">
                  <a:extLst>
                    <a:ext uri="{9D8B030D-6E8A-4147-A177-3AD203B41FA5}">
                      <a16:colId xmlns:a16="http://schemas.microsoft.com/office/drawing/2014/main" val="385366811"/>
                    </a:ext>
                  </a:extLst>
                </a:gridCol>
                <a:gridCol w="2991109">
                  <a:extLst>
                    <a:ext uri="{9D8B030D-6E8A-4147-A177-3AD203B41FA5}">
                      <a16:colId xmlns:a16="http://schemas.microsoft.com/office/drawing/2014/main" val="4146855904"/>
                    </a:ext>
                  </a:extLst>
                </a:gridCol>
              </a:tblGrid>
              <a:tr h="1164286">
                <a:tc>
                  <a:txBody>
                    <a:bodyPr/>
                    <a:lstStyle/>
                    <a:p>
                      <a:endParaRPr lang="da-DK" sz="1600" dirty="0">
                        <a:solidFill>
                          <a:srgbClr val="FFC000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400" dirty="0"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 </a:t>
                      </a:r>
                      <a:r>
                        <a:rPr lang="da-DK" sz="24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K D 9 3</a:t>
                      </a:r>
                    </a:p>
                    <a:p>
                      <a:r>
                        <a:rPr lang="da-DK" sz="2400" dirty="0">
                          <a:solidFill>
                            <a:srgbClr val="FF0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 </a:t>
                      </a:r>
                      <a:r>
                        <a:rPr lang="da-DK" sz="24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K 3</a:t>
                      </a:r>
                    </a:p>
                    <a:p>
                      <a:r>
                        <a:rPr lang="da-DK" sz="2400" dirty="0">
                          <a:solidFill>
                            <a:srgbClr val="FFC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 </a:t>
                      </a:r>
                      <a:r>
                        <a:rPr lang="da-DK" sz="24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8 6 5 2</a:t>
                      </a:r>
                    </a:p>
                    <a:p>
                      <a:r>
                        <a:rPr lang="da-DK" sz="2400" dirty="0">
                          <a:solidFill>
                            <a:srgbClr val="00B05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 </a:t>
                      </a:r>
                      <a:r>
                        <a:rPr lang="da-DK" sz="24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K 3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400" dirty="0"/>
                        <a:t>Kontrakt: 6</a:t>
                      </a:r>
                      <a:r>
                        <a:rPr lang="da-DK" sz="24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</a:t>
                      </a:r>
                      <a:r>
                        <a:rPr lang="da-DK" sz="2400" dirty="0"/>
                        <a:t> i syd</a:t>
                      </a:r>
                    </a:p>
                    <a:p>
                      <a:endParaRPr lang="da-DK" sz="2400" dirty="0"/>
                    </a:p>
                    <a:p>
                      <a:r>
                        <a:rPr lang="da-DK" sz="2400" dirty="0"/>
                        <a:t>Udspil: </a:t>
                      </a:r>
                      <a:r>
                        <a:rPr lang="da-DK" sz="24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♠︎2 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0271257"/>
                  </a:ext>
                </a:extLst>
              </a:tr>
              <a:tr h="1164286">
                <a:tc>
                  <a:txBody>
                    <a:bodyPr/>
                    <a:lstStyle/>
                    <a:p>
                      <a:pPr algn="r"/>
                      <a:endParaRPr lang="da-DK" sz="18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400" b="1" dirty="0"/>
                        <a:t>N</a:t>
                      </a:r>
                    </a:p>
                    <a:p>
                      <a:pPr algn="ctr"/>
                      <a:r>
                        <a:rPr lang="da-DK" sz="2400" b="1" dirty="0"/>
                        <a:t>V           Ø</a:t>
                      </a:r>
                    </a:p>
                    <a:p>
                      <a:pPr algn="ctr"/>
                      <a:r>
                        <a:rPr lang="da-DK" sz="2400" b="1" dirty="0"/>
                        <a:t>S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2315062"/>
                  </a:ext>
                </a:extLst>
              </a:tr>
              <a:tr h="1432967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400" dirty="0"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 </a:t>
                      </a:r>
                      <a:r>
                        <a:rPr lang="da-DK" sz="24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B T 8 7</a:t>
                      </a:r>
                    </a:p>
                    <a:p>
                      <a:r>
                        <a:rPr lang="da-DK" sz="2400" dirty="0">
                          <a:solidFill>
                            <a:srgbClr val="FF0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 </a:t>
                      </a:r>
                      <a:r>
                        <a:rPr lang="da-DK" sz="2400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D 9 2</a:t>
                      </a:r>
                    </a:p>
                    <a:p>
                      <a:r>
                        <a:rPr lang="da-DK" sz="2400" dirty="0">
                          <a:solidFill>
                            <a:srgbClr val="FFC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 </a:t>
                      </a:r>
                      <a:r>
                        <a:rPr lang="da-DK" sz="24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D 9</a:t>
                      </a:r>
                    </a:p>
                    <a:p>
                      <a:r>
                        <a:rPr lang="da-DK" sz="2400" dirty="0">
                          <a:solidFill>
                            <a:srgbClr val="00B05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 </a:t>
                      </a:r>
                      <a:r>
                        <a:rPr lang="da-DK" sz="24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J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4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2121503"/>
                  </a:ext>
                </a:extLst>
              </a:tr>
            </a:tbl>
          </a:graphicData>
        </a:graphic>
      </p:graphicFrame>
      <p:sp>
        <p:nvSpPr>
          <p:cNvPr id="5" name="Tekstfelt 4">
            <a:extLst>
              <a:ext uri="{FF2B5EF4-FFF2-40B4-BE49-F238E27FC236}">
                <a16:creationId xmlns:a16="http://schemas.microsoft.com/office/drawing/2014/main" id="{00CF74C5-52B1-B84A-834B-B1D8FAA1CB2A}"/>
              </a:ext>
            </a:extLst>
          </p:cNvPr>
          <p:cNvSpPr txBox="1"/>
          <p:nvPr/>
        </p:nvSpPr>
        <p:spPr>
          <a:xfrm>
            <a:off x="536706" y="3741038"/>
            <a:ext cx="3697357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da-DK" sz="3600" dirty="0"/>
              <a:t>Glem ALDRIG styrken i ED9!</a:t>
            </a:r>
          </a:p>
        </p:txBody>
      </p:sp>
    </p:spTree>
    <p:extLst>
      <p:ext uri="{BB962C8B-B14F-4D97-AF65-F5344CB8AC3E}">
        <p14:creationId xmlns:p14="http://schemas.microsoft.com/office/powerpoint/2010/main" val="3233378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DEE454-917B-E346-A3CC-1E3BCFFF1B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4444" y="425217"/>
            <a:ext cx="9603275" cy="1049235"/>
          </a:xfrm>
        </p:spPr>
        <p:txBody>
          <a:bodyPr>
            <a:normAutofit fontScale="90000"/>
          </a:bodyPr>
          <a:lstStyle/>
          <a:p>
            <a:r>
              <a:rPr lang="da-DK" sz="3600" dirty="0"/>
              <a:t>Fald dog fra!</a:t>
            </a:r>
            <a:br>
              <a:rPr lang="da-DK" sz="2000" dirty="0"/>
            </a:br>
            <a:br>
              <a:rPr lang="da-DK" sz="2000" dirty="0"/>
            </a:br>
            <a:r>
              <a:rPr lang="da-DK" sz="2000" dirty="0"/>
              <a:t>- Et spil fra virkeligheden</a:t>
            </a:r>
            <a:br>
              <a:rPr lang="da-DK" dirty="0"/>
            </a:br>
            <a:endParaRPr lang="da-DK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6A212BB6-61D2-BA45-A4D3-EBE4D54DF9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7837" y="2883714"/>
            <a:ext cx="2589080" cy="6286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sz="2800" dirty="0"/>
              <a:t>Spilleplan?</a:t>
            </a:r>
          </a:p>
        </p:txBody>
      </p:sp>
      <p:graphicFrame>
        <p:nvGraphicFramePr>
          <p:cNvPr id="4" name="Pladsholder til indhold 3">
            <a:extLst>
              <a:ext uri="{FF2B5EF4-FFF2-40B4-BE49-F238E27FC236}">
                <a16:creationId xmlns:a16="http://schemas.microsoft.com/office/drawing/2014/main" id="{A3972FA6-2347-B14F-A1FC-3CC0E9AB5838}"/>
              </a:ext>
            </a:extLst>
          </p:cNvPr>
          <p:cNvGraphicFramePr>
            <a:graphicFrameLocks/>
          </p:cNvGraphicFramePr>
          <p:nvPr/>
        </p:nvGraphicFramePr>
        <p:xfrm>
          <a:off x="4460789" y="1285103"/>
          <a:ext cx="6890627" cy="543120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73675">
                  <a:extLst>
                    <a:ext uri="{9D8B030D-6E8A-4147-A177-3AD203B41FA5}">
                      <a16:colId xmlns:a16="http://schemas.microsoft.com/office/drawing/2014/main" val="152968680"/>
                    </a:ext>
                  </a:extLst>
                </a:gridCol>
                <a:gridCol w="2475904">
                  <a:extLst>
                    <a:ext uri="{9D8B030D-6E8A-4147-A177-3AD203B41FA5}">
                      <a16:colId xmlns:a16="http://schemas.microsoft.com/office/drawing/2014/main" val="385366811"/>
                    </a:ext>
                  </a:extLst>
                </a:gridCol>
                <a:gridCol w="2541048">
                  <a:extLst>
                    <a:ext uri="{9D8B030D-6E8A-4147-A177-3AD203B41FA5}">
                      <a16:colId xmlns:a16="http://schemas.microsoft.com/office/drawing/2014/main" val="4146855904"/>
                    </a:ext>
                  </a:extLst>
                </a:gridCol>
              </a:tblGrid>
              <a:tr h="1745776">
                <a:tc>
                  <a:txBody>
                    <a:bodyPr/>
                    <a:lstStyle/>
                    <a:p>
                      <a:endParaRPr lang="da-DK" sz="1600" dirty="0">
                        <a:solidFill>
                          <a:srgbClr val="FFC000"/>
                        </a:solidFill>
                        <a:latin typeface="+mn-lt"/>
                      </a:endParaRPr>
                    </a:p>
                    <a:p>
                      <a:endParaRPr lang="da-DK" sz="1600" dirty="0">
                        <a:solidFill>
                          <a:srgbClr val="FFC000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 </a:t>
                      </a:r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K 8 7 4 2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8 6 4</a:t>
                      </a:r>
                    </a:p>
                    <a:p>
                      <a:r>
                        <a:rPr lang="da-DK" sz="2800" dirty="0">
                          <a:solidFill>
                            <a:srgbClr val="FFC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-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9 7 5 3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0271257"/>
                  </a:ext>
                </a:extLst>
              </a:tr>
              <a:tr h="1834566">
                <a:tc>
                  <a:txBody>
                    <a:bodyPr/>
                    <a:lstStyle/>
                    <a:p>
                      <a:pPr algn="ctr"/>
                      <a:r>
                        <a:rPr lang="da-DK" sz="2400" dirty="0"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Udspil:</a:t>
                      </a:r>
                    </a:p>
                    <a:p>
                      <a:pPr algn="ctr"/>
                      <a:r>
                        <a:rPr lang="da-DK" sz="3600" dirty="0"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</a:t>
                      </a:r>
                      <a:r>
                        <a:rPr lang="da-DK" sz="36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D </a:t>
                      </a:r>
                      <a:endParaRPr lang="da-DK" sz="36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200" b="1" dirty="0"/>
                        <a:t>N</a:t>
                      </a:r>
                    </a:p>
                    <a:p>
                      <a:pPr algn="l"/>
                      <a:r>
                        <a:rPr lang="da-DK" sz="3200" b="1" dirty="0"/>
                        <a:t>V             Ø</a:t>
                      </a:r>
                    </a:p>
                    <a:p>
                      <a:pPr algn="ctr"/>
                      <a:r>
                        <a:rPr lang="da-DK" sz="3200" b="1" dirty="0"/>
                        <a:t>S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2315062"/>
                  </a:ext>
                </a:extLst>
              </a:tr>
              <a:tr h="1745776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 </a:t>
                      </a:r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T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E K D B 5 2</a:t>
                      </a:r>
                    </a:p>
                    <a:p>
                      <a:r>
                        <a:rPr lang="da-DK" sz="2800" dirty="0">
                          <a:solidFill>
                            <a:srgbClr val="FFC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K D 6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D T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2121503"/>
                  </a:ext>
                </a:extLst>
              </a:tr>
            </a:tbl>
          </a:graphicData>
        </a:graphic>
      </p:graphicFrame>
      <p:sp>
        <p:nvSpPr>
          <p:cNvPr id="5" name="Tekstfelt 4">
            <a:extLst>
              <a:ext uri="{FF2B5EF4-FFF2-40B4-BE49-F238E27FC236}">
                <a16:creationId xmlns:a16="http://schemas.microsoft.com/office/drawing/2014/main" id="{9DE2E74E-3813-EE48-9E4E-AD73817759E8}"/>
              </a:ext>
            </a:extLst>
          </p:cNvPr>
          <p:cNvSpPr txBox="1"/>
          <p:nvPr/>
        </p:nvSpPr>
        <p:spPr>
          <a:xfrm>
            <a:off x="617837" y="2119544"/>
            <a:ext cx="33363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Kontrakt: 6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</a:t>
            </a:r>
            <a:r>
              <a:rPr lang="da-DK" sz="2800" dirty="0"/>
              <a:t> i syd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945A4AEA-5081-9041-BB56-E2CAA20CB4E8}"/>
              </a:ext>
            </a:extLst>
          </p:cNvPr>
          <p:cNvSpPr txBox="1"/>
          <p:nvPr/>
        </p:nvSpPr>
        <p:spPr>
          <a:xfrm>
            <a:off x="4213655" y="3185059"/>
            <a:ext cx="2038866" cy="181588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da-DK" sz="28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♠︎ 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D B 6 3</a:t>
            </a:r>
          </a:p>
          <a:p>
            <a:r>
              <a:rPr lang="da-DK" sz="2800" dirty="0">
                <a:solidFill>
                  <a:srgbClr val="FF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♥︎ 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T 3</a:t>
            </a:r>
          </a:p>
          <a:p>
            <a:r>
              <a:rPr lang="da-DK" sz="2800" dirty="0">
                <a:solidFill>
                  <a:srgbClr val="FFC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♦︎ 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T 9 8 5 2</a:t>
            </a:r>
          </a:p>
          <a:p>
            <a:r>
              <a:rPr lang="da-DK" sz="2800" dirty="0">
                <a:solidFill>
                  <a:srgbClr val="00B05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♣︎ 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K 2</a:t>
            </a:r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BB5FAE80-A101-074D-ACAD-A62DBAEC701E}"/>
              </a:ext>
            </a:extLst>
          </p:cNvPr>
          <p:cNvSpPr txBox="1"/>
          <p:nvPr/>
        </p:nvSpPr>
        <p:spPr>
          <a:xfrm>
            <a:off x="9114843" y="3187439"/>
            <a:ext cx="2038866" cy="181588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da-DK" sz="28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♠︎ 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E 9 5</a:t>
            </a:r>
          </a:p>
          <a:p>
            <a:r>
              <a:rPr lang="da-DK" sz="2800" dirty="0">
                <a:solidFill>
                  <a:srgbClr val="FF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♥︎ 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9 6</a:t>
            </a:r>
          </a:p>
          <a:p>
            <a:r>
              <a:rPr lang="da-DK" sz="2800" dirty="0">
                <a:solidFill>
                  <a:srgbClr val="FFC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♦︎ 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B 7 4 3</a:t>
            </a:r>
          </a:p>
          <a:p>
            <a:r>
              <a:rPr lang="da-DK" sz="2800" dirty="0">
                <a:solidFill>
                  <a:srgbClr val="00B05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♣︎ 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B 8 6 4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1CBAA13E-BE21-9344-9114-D2392F74FE68}"/>
              </a:ext>
            </a:extLst>
          </p:cNvPr>
          <p:cNvSpPr txBox="1"/>
          <p:nvPr/>
        </p:nvSpPr>
        <p:spPr>
          <a:xfrm>
            <a:off x="526773" y="4303643"/>
            <a:ext cx="3336323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da-DK" sz="2400" dirty="0"/>
              <a:t>Alt for mange spilder en konge efter udspillet! </a:t>
            </a:r>
          </a:p>
        </p:txBody>
      </p:sp>
    </p:spTree>
    <p:extLst>
      <p:ext uri="{BB962C8B-B14F-4D97-AF65-F5344CB8AC3E}">
        <p14:creationId xmlns:p14="http://schemas.microsoft.com/office/powerpoint/2010/main" val="3055482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 animBg="1"/>
      <p:bldP spid="7" grpId="0" animBg="1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DEE454-917B-E346-A3CC-1E3BCFFF1B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Fald dog fra i bridge</a:t>
            </a:r>
            <a:br>
              <a:rPr lang="da-DK" dirty="0"/>
            </a:br>
            <a:endParaRPr lang="da-DK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6A212BB6-61D2-BA45-A4D3-EBE4D54DF9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9282" y="3020982"/>
            <a:ext cx="2589080" cy="6286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sz="2800" dirty="0"/>
              <a:t>Spilleplan?</a:t>
            </a:r>
          </a:p>
        </p:txBody>
      </p:sp>
      <p:graphicFrame>
        <p:nvGraphicFramePr>
          <p:cNvPr id="4" name="Pladsholder til indhold 3">
            <a:extLst>
              <a:ext uri="{FF2B5EF4-FFF2-40B4-BE49-F238E27FC236}">
                <a16:creationId xmlns:a16="http://schemas.microsoft.com/office/drawing/2014/main" id="{A3972FA6-2347-B14F-A1FC-3CC0E9AB5838}"/>
              </a:ext>
            </a:extLst>
          </p:cNvPr>
          <p:cNvGraphicFramePr>
            <a:graphicFrameLocks/>
          </p:cNvGraphicFramePr>
          <p:nvPr/>
        </p:nvGraphicFramePr>
        <p:xfrm>
          <a:off x="4460789" y="1285103"/>
          <a:ext cx="6890627" cy="55112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73675">
                  <a:extLst>
                    <a:ext uri="{9D8B030D-6E8A-4147-A177-3AD203B41FA5}">
                      <a16:colId xmlns:a16="http://schemas.microsoft.com/office/drawing/2014/main" val="152968680"/>
                    </a:ext>
                  </a:extLst>
                </a:gridCol>
                <a:gridCol w="2204055">
                  <a:extLst>
                    <a:ext uri="{9D8B030D-6E8A-4147-A177-3AD203B41FA5}">
                      <a16:colId xmlns:a16="http://schemas.microsoft.com/office/drawing/2014/main" val="385366811"/>
                    </a:ext>
                  </a:extLst>
                </a:gridCol>
                <a:gridCol w="2812897">
                  <a:extLst>
                    <a:ext uri="{9D8B030D-6E8A-4147-A177-3AD203B41FA5}">
                      <a16:colId xmlns:a16="http://schemas.microsoft.com/office/drawing/2014/main" val="4146855904"/>
                    </a:ext>
                  </a:extLst>
                </a:gridCol>
              </a:tblGrid>
              <a:tr h="1712260">
                <a:tc>
                  <a:txBody>
                    <a:bodyPr/>
                    <a:lstStyle/>
                    <a:p>
                      <a:endParaRPr lang="da-DK" sz="1600" dirty="0">
                        <a:solidFill>
                          <a:srgbClr val="FFC000"/>
                        </a:solidFill>
                        <a:latin typeface="+mn-lt"/>
                      </a:endParaRPr>
                    </a:p>
                    <a:p>
                      <a:endParaRPr lang="da-DK" sz="1600" dirty="0">
                        <a:solidFill>
                          <a:srgbClr val="FFC000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 </a:t>
                      </a:r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K 8 7 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T 8 6 4 </a:t>
                      </a:r>
                    </a:p>
                    <a:p>
                      <a:r>
                        <a:rPr lang="da-DK" sz="2800" dirty="0">
                          <a:solidFill>
                            <a:srgbClr val="FFC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D 8 5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K 2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0271257"/>
                  </a:ext>
                </a:extLst>
              </a:tr>
              <a:tr h="1908707">
                <a:tc>
                  <a:txBody>
                    <a:bodyPr/>
                    <a:lstStyle/>
                    <a:p>
                      <a:pPr algn="ctr"/>
                      <a:r>
                        <a:rPr lang="da-DK" sz="2400" dirty="0"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Udspil:</a:t>
                      </a:r>
                    </a:p>
                    <a:p>
                      <a:pPr algn="ctr"/>
                      <a:r>
                        <a:rPr lang="da-DK" sz="3600" dirty="0"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</a:t>
                      </a:r>
                      <a:r>
                        <a:rPr lang="da-DK" sz="36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3 </a:t>
                      </a:r>
                      <a:endParaRPr lang="da-DK" sz="36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600" b="1" dirty="0"/>
                        <a:t>N</a:t>
                      </a:r>
                    </a:p>
                    <a:p>
                      <a:pPr algn="l"/>
                      <a:r>
                        <a:rPr lang="da-DK" sz="3600" b="1" dirty="0"/>
                        <a:t>V          Ø</a:t>
                      </a:r>
                    </a:p>
                    <a:p>
                      <a:pPr algn="ctr"/>
                      <a:r>
                        <a:rPr lang="da-DK" sz="3600" b="1" dirty="0"/>
                        <a:t>S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2315062"/>
                  </a:ext>
                </a:extLst>
              </a:tr>
              <a:tr h="1804253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800" dirty="0"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 </a:t>
                      </a:r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T </a:t>
                      </a:r>
                      <a:r>
                        <a:rPr lang="da-DK" sz="2800" dirty="0"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4 2</a:t>
                      </a:r>
                      <a:endParaRPr lang="da-DK" sz="2800" dirty="0"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E K 7 5</a:t>
                      </a:r>
                    </a:p>
                    <a:p>
                      <a:r>
                        <a:rPr lang="da-DK" sz="2800" dirty="0">
                          <a:solidFill>
                            <a:srgbClr val="FFC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K 6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D 7 6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2121503"/>
                  </a:ext>
                </a:extLst>
              </a:tr>
            </a:tbl>
          </a:graphicData>
        </a:graphic>
      </p:graphicFrame>
      <p:sp>
        <p:nvSpPr>
          <p:cNvPr id="5" name="Tekstfelt 4">
            <a:extLst>
              <a:ext uri="{FF2B5EF4-FFF2-40B4-BE49-F238E27FC236}">
                <a16:creationId xmlns:a16="http://schemas.microsoft.com/office/drawing/2014/main" id="{9DE2E74E-3813-EE48-9E4E-AD73817759E8}"/>
              </a:ext>
            </a:extLst>
          </p:cNvPr>
          <p:cNvSpPr txBox="1"/>
          <p:nvPr/>
        </p:nvSpPr>
        <p:spPr>
          <a:xfrm>
            <a:off x="617837" y="2119544"/>
            <a:ext cx="33363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Kontrakt: 4♥</a:t>
            </a:r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sz="2800" dirty="0"/>
              <a:t> i syd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945A4AEA-5081-9041-BB56-E2CAA20CB4E8}"/>
              </a:ext>
            </a:extLst>
          </p:cNvPr>
          <p:cNvSpPr txBox="1"/>
          <p:nvPr/>
        </p:nvSpPr>
        <p:spPr>
          <a:xfrm>
            <a:off x="4300848" y="3132802"/>
            <a:ext cx="1915279" cy="181588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da-DK" sz="28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♠︎ 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D 6 5 3</a:t>
            </a:r>
          </a:p>
          <a:p>
            <a:r>
              <a:rPr lang="da-DK" sz="2800" dirty="0">
                <a:solidFill>
                  <a:srgbClr val="FF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♥︎ 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3 2</a:t>
            </a:r>
          </a:p>
          <a:p>
            <a:r>
              <a:rPr lang="da-DK" sz="2800" dirty="0">
                <a:solidFill>
                  <a:srgbClr val="FFC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♦︎ 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T 9 2</a:t>
            </a:r>
          </a:p>
          <a:p>
            <a:r>
              <a:rPr lang="da-DK" sz="2800" dirty="0">
                <a:solidFill>
                  <a:srgbClr val="00B05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♣︎ 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T 5 4 3 </a:t>
            </a:r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BB5FAE80-A101-074D-ACAD-A62DBAEC701E}"/>
              </a:ext>
            </a:extLst>
          </p:cNvPr>
          <p:cNvSpPr txBox="1"/>
          <p:nvPr/>
        </p:nvSpPr>
        <p:spPr>
          <a:xfrm>
            <a:off x="9114842" y="3198021"/>
            <a:ext cx="2038866" cy="181588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da-DK" sz="28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♠︎ 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E B 9 </a:t>
            </a:r>
          </a:p>
          <a:p>
            <a:r>
              <a:rPr lang="da-DK" sz="2800" dirty="0">
                <a:solidFill>
                  <a:srgbClr val="FF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♥︎ 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D B 9</a:t>
            </a:r>
          </a:p>
          <a:p>
            <a:r>
              <a:rPr lang="da-DK" sz="2800" dirty="0">
                <a:solidFill>
                  <a:srgbClr val="FFC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♦︎ 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B 7 4 3</a:t>
            </a:r>
          </a:p>
          <a:p>
            <a:r>
              <a:rPr lang="da-DK" sz="2800" dirty="0">
                <a:solidFill>
                  <a:srgbClr val="00B05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♣︎ 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B 9 8 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814D1442-A2B6-6B4E-A0FE-A0A0B828E2AC}"/>
              </a:ext>
            </a:extLst>
          </p:cNvPr>
          <p:cNvSpPr txBox="1"/>
          <p:nvPr/>
        </p:nvSpPr>
        <p:spPr>
          <a:xfrm>
            <a:off x="198783" y="4383157"/>
            <a:ext cx="3904357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da-DK" sz="2400" dirty="0"/>
              <a:t>SPILD NU IKKE IGEN EN KONGE!</a:t>
            </a:r>
          </a:p>
        </p:txBody>
      </p:sp>
    </p:spTree>
    <p:extLst>
      <p:ext uri="{BB962C8B-B14F-4D97-AF65-F5344CB8AC3E}">
        <p14:creationId xmlns:p14="http://schemas.microsoft.com/office/powerpoint/2010/main" val="3640306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 animBg="1"/>
      <p:bldP spid="7" grpId="0" animBg="1"/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DEE454-917B-E346-A3CC-1E3BCFFF1B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Fald dog fra i bridge</a:t>
            </a:r>
            <a:br>
              <a:rPr lang="da-DK" dirty="0"/>
            </a:br>
            <a:endParaRPr lang="da-DK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6A212BB6-61D2-BA45-A4D3-EBE4D54DF9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7837" y="2883714"/>
            <a:ext cx="2589080" cy="6286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sz="2800" dirty="0"/>
              <a:t>Spilleplan?</a:t>
            </a:r>
          </a:p>
        </p:txBody>
      </p:sp>
      <p:graphicFrame>
        <p:nvGraphicFramePr>
          <p:cNvPr id="4" name="Pladsholder til indhold 3">
            <a:extLst>
              <a:ext uri="{FF2B5EF4-FFF2-40B4-BE49-F238E27FC236}">
                <a16:creationId xmlns:a16="http://schemas.microsoft.com/office/drawing/2014/main" id="{A3972FA6-2347-B14F-A1FC-3CC0E9AB5838}"/>
              </a:ext>
            </a:extLst>
          </p:cNvPr>
          <p:cNvGraphicFramePr>
            <a:graphicFrameLocks/>
          </p:cNvGraphicFramePr>
          <p:nvPr/>
        </p:nvGraphicFramePr>
        <p:xfrm>
          <a:off x="4460789" y="1285103"/>
          <a:ext cx="6890627" cy="533993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73675">
                  <a:extLst>
                    <a:ext uri="{9D8B030D-6E8A-4147-A177-3AD203B41FA5}">
                      <a16:colId xmlns:a16="http://schemas.microsoft.com/office/drawing/2014/main" val="152968680"/>
                    </a:ext>
                  </a:extLst>
                </a:gridCol>
                <a:gridCol w="2643002">
                  <a:extLst>
                    <a:ext uri="{9D8B030D-6E8A-4147-A177-3AD203B41FA5}">
                      <a16:colId xmlns:a16="http://schemas.microsoft.com/office/drawing/2014/main" val="385366811"/>
                    </a:ext>
                  </a:extLst>
                </a:gridCol>
                <a:gridCol w="2373950">
                  <a:extLst>
                    <a:ext uri="{9D8B030D-6E8A-4147-A177-3AD203B41FA5}">
                      <a16:colId xmlns:a16="http://schemas.microsoft.com/office/drawing/2014/main" val="4146855904"/>
                    </a:ext>
                  </a:extLst>
                </a:gridCol>
              </a:tblGrid>
              <a:tr h="1712260">
                <a:tc>
                  <a:txBody>
                    <a:bodyPr/>
                    <a:lstStyle/>
                    <a:p>
                      <a:endParaRPr lang="da-DK" sz="1600" dirty="0">
                        <a:solidFill>
                          <a:srgbClr val="FFC000"/>
                        </a:solidFill>
                        <a:latin typeface="+mn-lt"/>
                      </a:endParaRPr>
                    </a:p>
                    <a:p>
                      <a:endParaRPr lang="da-DK" sz="1600" dirty="0">
                        <a:solidFill>
                          <a:srgbClr val="FFC000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 </a:t>
                      </a:r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B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D T 8 6 4 </a:t>
                      </a:r>
                    </a:p>
                    <a:p>
                      <a:r>
                        <a:rPr lang="da-DK" sz="2800" dirty="0">
                          <a:solidFill>
                            <a:srgbClr val="FFC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D 8 5 2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T 5 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0271257"/>
                  </a:ext>
                </a:extLst>
              </a:tr>
              <a:tr h="1723355">
                <a:tc>
                  <a:txBody>
                    <a:bodyPr/>
                    <a:lstStyle/>
                    <a:p>
                      <a:pPr algn="ctr"/>
                      <a:r>
                        <a:rPr lang="da-DK" sz="2400" dirty="0"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Udspil:</a:t>
                      </a:r>
                    </a:p>
                    <a:p>
                      <a:pPr algn="ctr"/>
                      <a:r>
                        <a:rPr lang="da-DK" sz="3600" dirty="0"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</a:t>
                      </a:r>
                      <a:r>
                        <a:rPr lang="da-DK" sz="36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K </a:t>
                      </a:r>
                      <a:endParaRPr lang="da-DK" sz="36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600" b="1" dirty="0"/>
                        <a:t>N</a:t>
                      </a:r>
                    </a:p>
                    <a:p>
                      <a:pPr algn="l"/>
                      <a:r>
                        <a:rPr lang="da-DK" sz="3600" b="1" dirty="0"/>
                        <a:t>V             Ø</a:t>
                      </a:r>
                    </a:p>
                    <a:p>
                      <a:pPr algn="ctr"/>
                      <a:r>
                        <a:rPr lang="da-DK" sz="3600" b="1" dirty="0"/>
                        <a:t>S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2315062"/>
                  </a:ext>
                </a:extLst>
              </a:tr>
              <a:tr h="1804253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800" dirty="0"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 </a:t>
                      </a:r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T </a:t>
                      </a:r>
                      <a:r>
                        <a:rPr lang="da-DK" sz="2800" dirty="0"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4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800" dirty="0">
                          <a:solidFill>
                            <a:srgbClr val="FF0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E K 7 5</a:t>
                      </a:r>
                    </a:p>
                    <a:p>
                      <a:r>
                        <a:rPr lang="da-DK" sz="2800" dirty="0">
                          <a:solidFill>
                            <a:srgbClr val="FFC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K B 6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D 7 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2121503"/>
                  </a:ext>
                </a:extLst>
              </a:tr>
            </a:tbl>
          </a:graphicData>
        </a:graphic>
      </p:graphicFrame>
      <p:sp>
        <p:nvSpPr>
          <p:cNvPr id="5" name="Tekstfelt 4">
            <a:extLst>
              <a:ext uri="{FF2B5EF4-FFF2-40B4-BE49-F238E27FC236}">
                <a16:creationId xmlns:a16="http://schemas.microsoft.com/office/drawing/2014/main" id="{9DE2E74E-3813-EE48-9E4E-AD73817759E8}"/>
              </a:ext>
            </a:extLst>
          </p:cNvPr>
          <p:cNvSpPr txBox="1"/>
          <p:nvPr/>
        </p:nvSpPr>
        <p:spPr>
          <a:xfrm>
            <a:off x="617837" y="2119544"/>
            <a:ext cx="33363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Kontrakt: 6 ♥</a:t>
            </a:r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sz="2800" dirty="0"/>
              <a:t> i syd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945A4AEA-5081-9041-BB56-E2CAA20CB4E8}"/>
              </a:ext>
            </a:extLst>
          </p:cNvPr>
          <p:cNvSpPr txBox="1"/>
          <p:nvPr/>
        </p:nvSpPr>
        <p:spPr>
          <a:xfrm>
            <a:off x="4077748" y="3047128"/>
            <a:ext cx="2175468" cy="181588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da-DK" sz="28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♠︎ 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K D 6 5 3</a:t>
            </a:r>
          </a:p>
          <a:p>
            <a:r>
              <a:rPr lang="da-DK" sz="2800" dirty="0">
                <a:solidFill>
                  <a:srgbClr val="FF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♥︎ 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3 2</a:t>
            </a:r>
          </a:p>
          <a:p>
            <a:r>
              <a:rPr lang="da-DK" sz="2800" dirty="0">
                <a:solidFill>
                  <a:srgbClr val="FFC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♦︎ 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T 9 </a:t>
            </a:r>
          </a:p>
          <a:p>
            <a:r>
              <a:rPr lang="da-DK" sz="2800" dirty="0">
                <a:solidFill>
                  <a:srgbClr val="00B05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♣︎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 K 4 3 2</a:t>
            </a:r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BB5FAE80-A101-074D-ACAD-A62DBAEC701E}"/>
              </a:ext>
            </a:extLst>
          </p:cNvPr>
          <p:cNvSpPr txBox="1"/>
          <p:nvPr/>
        </p:nvSpPr>
        <p:spPr>
          <a:xfrm>
            <a:off x="9114842" y="3198021"/>
            <a:ext cx="2038866" cy="181588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da-DK" sz="28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♠︎ 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9 8 7 2</a:t>
            </a:r>
          </a:p>
          <a:p>
            <a:r>
              <a:rPr lang="da-DK" sz="2800" dirty="0">
                <a:solidFill>
                  <a:srgbClr val="FF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♥︎ 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B 9</a:t>
            </a:r>
          </a:p>
          <a:p>
            <a:r>
              <a:rPr lang="da-DK" sz="2800" dirty="0">
                <a:solidFill>
                  <a:srgbClr val="FFC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♦︎ 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7 4 3</a:t>
            </a:r>
          </a:p>
          <a:p>
            <a:r>
              <a:rPr lang="da-DK" sz="2800" dirty="0">
                <a:solidFill>
                  <a:srgbClr val="00B05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♣︎ 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B 9 8 6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ADA30C6F-7AF0-5649-80B3-10AA63521986}"/>
              </a:ext>
            </a:extLst>
          </p:cNvPr>
          <p:cNvSpPr txBox="1"/>
          <p:nvPr/>
        </p:nvSpPr>
        <p:spPr>
          <a:xfrm>
            <a:off x="731463" y="4357364"/>
            <a:ext cx="2509894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da-DK" sz="2800" dirty="0"/>
              <a:t>Løsning følger</a:t>
            </a:r>
          </a:p>
        </p:txBody>
      </p:sp>
    </p:spTree>
    <p:extLst>
      <p:ext uri="{BB962C8B-B14F-4D97-AF65-F5344CB8AC3E}">
        <p14:creationId xmlns:p14="http://schemas.microsoft.com/office/powerpoint/2010/main" val="4160875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 animBg="1"/>
      <p:bldP spid="7" grpId="0" animBg="1"/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DEE454-917B-E346-A3CC-1E3BCFFF1B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Viden fra udspillet</a:t>
            </a:r>
            <a:br>
              <a:rPr lang="da-DK" dirty="0"/>
            </a:br>
            <a:endParaRPr lang="da-DK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6A212BB6-61D2-BA45-A4D3-EBE4D54DF9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3965" y="3177933"/>
            <a:ext cx="4033257" cy="14871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da-DK" sz="2800" dirty="0"/>
              <a:t>Vi trækker trumferne af to omgange og trækker ruderne</a:t>
            </a:r>
          </a:p>
        </p:txBody>
      </p:sp>
      <p:graphicFrame>
        <p:nvGraphicFramePr>
          <p:cNvPr id="4" name="Pladsholder til indhold 3">
            <a:extLst>
              <a:ext uri="{FF2B5EF4-FFF2-40B4-BE49-F238E27FC236}">
                <a16:creationId xmlns:a16="http://schemas.microsoft.com/office/drawing/2014/main" id="{A3972FA6-2347-B14F-A1FC-3CC0E9AB5838}"/>
              </a:ext>
            </a:extLst>
          </p:cNvPr>
          <p:cNvGraphicFramePr>
            <a:graphicFrameLocks/>
          </p:cNvGraphicFramePr>
          <p:nvPr/>
        </p:nvGraphicFramePr>
        <p:xfrm>
          <a:off x="5348789" y="1249602"/>
          <a:ext cx="6890627" cy="541242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73675">
                  <a:extLst>
                    <a:ext uri="{9D8B030D-6E8A-4147-A177-3AD203B41FA5}">
                      <a16:colId xmlns:a16="http://schemas.microsoft.com/office/drawing/2014/main" val="152968680"/>
                    </a:ext>
                  </a:extLst>
                </a:gridCol>
                <a:gridCol w="2643002">
                  <a:extLst>
                    <a:ext uri="{9D8B030D-6E8A-4147-A177-3AD203B41FA5}">
                      <a16:colId xmlns:a16="http://schemas.microsoft.com/office/drawing/2014/main" val="385366811"/>
                    </a:ext>
                  </a:extLst>
                </a:gridCol>
                <a:gridCol w="2373950">
                  <a:extLst>
                    <a:ext uri="{9D8B030D-6E8A-4147-A177-3AD203B41FA5}">
                      <a16:colId xmlns:a16="http://schemas.microsoft.com/office/drawing/2014/main" val="4146855904"/>
                    </a:ext>
                  </a:extLst>
                </a:gridCol>
              </a:tblGrid>
              <a:tr h="1712260">
                <a:tc>
                  <a:txBody>
                    <a:bodyPr/>
                    <a:lstStyle/>
                    <a:p>
                      <a:endParaRPr lang="da-DK" sz="1600" dirty="0">
                        <a:solidFill>
                          <a:srgbClr val="FFC000"/>
                        </a:solidFill>
                        <a:latin typeface="+mn-lt"/>
                      </a:endParaRPr>
                    </a:p>
                    <a:p>
                      <a:endParaRPr lang="da-DK" sz="1600" dirty="0">
                        <a:solidFill>
                          <a:srgbClr val="FFC000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 </a:t>
                      </a:r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B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D T 8 6 4 </a:t>
                      </a:r>
                    </a:p>
                    <a:p>
                      <a:r>
                        <a:rPr lang="da-DK" sz="2800" dirty="0">
                          <a:solidFill>
                            <a:srgbClr val="FFC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D 8 5 2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T 5 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0271257"/>
                  </a:ext>
                </a:extLst>
              </a:tr>
              <a:tr h="1809853">
                <a:tc>
                  <a:txBody>
                    <a:bodyPr/>
                    <a:lstStyle/>
                    <a:p>
                      <a:pPr algn="ctr"/>
                      <a:r>
                        <a:rPr lang="da-DK" sz="2400" dirty="0"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Udspil:</a:t>
                      </a:r>
                    </a:p>
                    <a:p>
                      <a:pPr algn="ctr"/>
                      <a:r>
                        <a:rPr lang="da-DK" sz="3600" dirty="0"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</a:t>
                      </a:r>
                      <a:r>
                        <a:rPr lang="da-DK" sz="36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K </a:t>
                      </a:r>
                      <a:endParaRPr lang="da-DK" sz="36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600" b="1" dirty="0"/>
                        <a:t>N</a:t>
                      </a:r>
                    </a:p>
                    <a:p>
                      <a:pPr algn="l"/>
                      <a:r>
                        <a:rPr lang="da-DK" sz="3600" b="1" dirty="0"/>
                        <a:t>V             Ø</a:t>
                      </a:r>
                    </a:p>
                    <a:p>
                      <a:pPr algn="ctr"/>
                      <a:r>
                        <a:rPr lang="da-DK" sz="3600" b="1" dirty="0"/>
                        <a:t>S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2315062"/>
                  </a:ext>
                </a:extLst>
              </a:tr>
              <a:tr h="1804253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800" dirty="0"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 </a:t>
                      </a:r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T </a:t>
                      </a:r>
                      <a:r>
                        <a:rPr lang="da-DK" sz="2800" dirty="0"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4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800" dirty="0">
                          <a:solidFill>
                            <a:srgbClr val="FF0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E K 7 5</a:t>
                      </a:r>
                    </a:p>
                    <a:p>
                      <a:r>
                        <a:rPr lang="da-DK" sz="2800" dirty="0">
                          <a:solidFill>
                            <a:srgbClr val="FFC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K B 6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D 7 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2121503"/>
                  </a:ext>
                </a:extLst>
              </a:tr>
            </a:tbl>
          </a:graphicData>
        </a:graphic>
      </p:graphicFrame>
      <p:sp>
        <p:nvSpPr>
          <p:cNvPr id="5" name="Tekstfelt 4">
            <a:extLst>
              <a:ext uri="{FF2B5EF4-FFF2-40B4-BE49-F238E27FC236}">
                <a16:creationId xmlns:a16="http://schemas.microsoft.com/office/drawing/2014/main" id="{9DE2E74E-3813-EE48-9E4E-AD73817759E8}"/>
              </a:ext>
            </a:extLst>
          </p:cNvPr>
          <p:cNvSpPr txBox="1"/>
          <p:nvPr/>
        </p:nvSpPr>
        <p:spPr>
          <a:xfrm>
            <a:off x="315452" y="2069425"/>
            <a:ext cx="33363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Kontrakt: 6 ♥</a:t>
            </a:r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sz="2800" dirty="0"/>
              <a:t> i syd – spilleplan!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189ADA9F-33CF-5447-9AD3-DEB0BA58F58D}"/>
              </a:ext>
            </a:extLst>
          </p:cNvPr>
          <p:cNvSpPr txBox="1"/>
          <p:nvPr/>
        </p:nvSpPr>
        <p:spPr>
          <a:xfrm>
            <a:off x="414015" y="1903820"/>
            <a:ext cx="4033257" cy="3970318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da-DK" sz="2800" dirty="0"/>
              <a:t>Hvad hedder den teknik, hvor vi fjerner fjendens hjerter og ruder før vi satte dem ind i spar?</a:t>
            </a:r>
          </a:p>
          <a:p>
            <a:endParaRPr lang="da-DK" sz="2800" dirty="0"/>
          </a:p>
          <a:p>
            <a:endParaRPr lang="da-DK" sz="2800" dirty="0"/>
          </a:p>
          <a:p>
            <a:endParaRPr lang="da-DK" sz="2800" dirty="0"/>
          </a:p>
          <a:p>
            <a:endParaRPr lang="da-DK" sz="2800" dirty="0"/>
          </a:p>
          <a:p>
            <a:endParaRPr lang="da-DK" sz="2800" dirty="0"/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BD08B4A3-0580-8C4A-9DF6-657DCCE7C45C}"/>
              </a:ext>
            </a:extLst>
          </p:cNvPr>
          <p:cNvSpPr txBox="1"/>
          <p:nvPr/>
        </p:nvSpPr>
        <p:spPr>
          <a:xfrm>
            <a:off x="497342" y="5266516"/>
            <a:ext cx="3731741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da-DK" sz="3200" b="1" dirty="0"/>
              <a:t>ELIMINATION</a:t>
            </a:r>
          </a:p>
        </p:txBody>
      </p:sp>
      <p:graphicFrame>
        <p:nvGraphicFramePr>
          <p:cNvPr id="12" name="Pladsholder til indhold 3">
            <a:extLst>
              <a:ext uri="{FF2B5EF4-FFF2-40B4-BE49-F238E27FC236}">
                <a16:creationId xmlns:a16="http://schemas.microsoft.com/office/drawing/2014/main" id="{8D35BA76-17C8-9C45-B2B0-93FE46C80BAE}"/>
              </a:ext>
            </a:extLst>
          </p:cNvPr>
          <p:cNvGraphicFramePr>
            <a:graphicFrameLocks/>
          </p:cNvGraphicFramePr>
          <p:nvPr/>
        </p:nvGraphicFramePr>
        <p:xfrm>
          <a:off x="5327440" y="1261959"/>
          <a:ext cx="6890627" cy="540006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73675">
                  <a:extLst>
                    <a:ext uri="{9D8B030D-6E8A-4147-A177-3AD203B41FA5}">
                      <a16:colId xmlns:a16="http://schemas.microsoft.com/office/drawing/2014/main" val="152968680"/>
                    </a:ext>
                  </a:extLst>
                </a:gridCol>
                <a:gridCol w="1999705">
                  <a:extLst>
                    <a:ext uri="{9D8B030D-6E8A-4147-A177-3AD203B41FA5}">
                      <a16:colId xmlns:a16="http://schemas.microsoft.com/office/drawing/2014/main" val="385366811"/>
                    </a:ext>
                  </a:extLst>
                </a:gridCol>
                <a:gridCol w="3017247">
                  <a:extLst>
                    <a:ext uri="{9D8B030D-6E8A-4147-A177-3AD203B41FA5}">
                      <a16:colId xmlns:a16="http://schemas.microsoft.com/office/drawing/2014/main" val="4146855904"/>
                    </a:ext>
                  </a:extLst>
                </a:gridCol>
              </a:tblGrid>
              <a:tr h="1712260">
                <a:tc>
                  <a:txBody>
                    <a:bodyPr/>
                    <a:lstStyle/>
                    <a:p>
                      <a:endParaRPr lang="da-DK" sz="1600" dirty="0">
                        <a:solidFill>
                          <a:srgbClr val="FFC000"/>
                        </a:solidFill>
                        <a:latin typeface="+mn-lt"/>
                      </a:endParaRPr>
                    </a:p>
                    <a:p>
                      <a:endParaRPr lang="da-DK" sz="1600" dirty="0">
                        <a:solidFill>
                          <a:srgbClr val="FFC000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 </a:t>
                      </a:r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B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D T 8 </a:t>
                      </a:r>
                    </a:p>
                    <a:p>
                      <a:r>
                        <a:rPr lang="da-DK" sz="2800" dirty="0">
                          <a:solidFill>
                            <a:srgbClr val="FFC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 </a:t>
                      </a:r>
                      <a:endParaRPr lang="da-DK" sz="28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T 5 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0271257"/>
                  </a:ext>
                </a:extLst>
              </a:tr>
              <a:tr h="1797496">
                <a:tc>
                  <a:txBody>
                    <a:bodyPr/>
                    <a:lstStyle/>
                    <a:p>
                      <a:pPr algn="ctr"/>
                      <a:r>
                        <a:rPr lang="da-DK" sz="2400" dirty="0"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Udspil:</a:t>
                      </a:r>
                    </a:p>
                    <a:p>
                      <a:pPr algn="ctr"/>
                      <a:r>
                        <a:rPr lang="da-DK" sz="3600" dirty="0"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</a:t>
                      </a:r>
                      <a:r>
                        <a:rPr lang="da-DK" sz="36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K </a:t>
                      </a:r>
                      <a:endParaRPr lang="da-DK" sz="36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600" b="1" dirty="0"/>
                        <a:t>N</a:t>
                      </a:r>
                    </a:p>
                    <a:p>
                      <a:pPr algn="l"/>
                      <a:r>
                        <a:rPr lang="da-DK" sz="3600" b="1" dirty="0"/>
                        <a:t>V        Ø</a:t>
                      </a:r>
                    </a:p>
                    <a:p>
                      <a:pPr algn="ctr"/>
                      <a:r>
                        <a:rPr lang="da-DK" sz="3600" b="1" dirty="0"/>
                        <a:t>S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2315062"/>
                  </a:ext>
                </a:extLst>
              </a:tr>
              <a:tr h="1804253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800" dirty="0"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 </a:t>
                      </a:r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4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800" dirty="0">
                          <a:solidFill>
                            <a:srgbClr val="FF0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7 5</a:t>
                      </a:r>
                    </a:p>
                    <a:p>
                      <a:r>
                        <a:rPr lang="da-DK" sz="2800" dirty="0">
                          <a:solidFill>
                            <a:srgbClr val="FFC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 </a:t>
                      </a:r>
                      <a:endParaRPr lang="da-DK" sz="28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D 7 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2121503"/>
                  </a:ext>
                </a:extLst>
              </a:tr>
            </a:tbl>
          </a:graphicData>
        </a:graphic>
      </p:graphicFrame>
      <p:sp>
        <p:nvSpPr>
          <p:cNvPr id="13" name="Tekstfelt 12">
            <a:extLst>
              <a:ext uri="{FF2B5EF4-FFF2-40B4-BE49-F238E27FC236}">
                <a16:creationId xmlns:a16="http://schemas.microsoft.com/office/drawing/2014/main" id="{DB63CEB4-37BD-6242-8F52-6EE1AD78B562}"/>
              </a:ext>
            </a:extLst>
          </p:cNvPr>
          <p:cNvSpPr txBox="1"/>
          <p:nvPr/>
        </p:nvSpPr>
        <p:spPr>
          <a:xfrm>
            <a:off x="5480683" y="3047874"/>
            <a:ext cx="1719072" cy="181588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da-DK" sz="28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♠︎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D 9 6 </a:t>
            </a:r>
          </a:p>
          <a:p>
            <a:r>
              <a:rPr lang="da-DK" sz="2800" dirty="0">
                <a:solidFill>
                  <a:srgbClr val="FF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♥︎  </a:t>
            </a:r>
            <a:endParaRPr lang="da-DK" sz="2800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r>
              <a:rPr lang="da-DK" sz="2800" dirty="0">
                <a:solidFill>
                  <a:srgbClr val="FFC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♦︎ 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</a:p>
          <a:p>
            <a:r>
              <a:rPr lang="da-DK" sz="2800" dirty="0">
                <a:solidFill>
                  <a:srgbClr val="00B05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♣︎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K 4 3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267A1B56-AA06-C04B-B3EE-DD37402927F9}"/>
              </a:ext>
            </a:extLst>
          </p:cNvPr>
          <p:cNvSpPr txBox="1"/>
          <p:nvPr/>
        </p:nvSpPr>
        <p:spPr>
          <a:xfrm>
            <a:off x="9321436" y="2988708"/>
            <a:ext cx="2038866" cy="181588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da-DK" sz="28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♠︎ 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 8 7 2 </a:t>
            </a:r>
          </a:p>
          <a:p>
            <a:r>
              <a:rPr lang="da-DK" sz="2800" dirty="0">
                <a:solidFill>
                  <a:srgbClr val="FF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♥︎  </a:t>
            </a:r>
            <a:endParaRPr lang="da-DK" sz="2800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r>
              <a:rPr lang="da-DK" sz="2800" dirty="0">
                <a:solidFill>
                  <a:srgbClr val="FFC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♦︎  </a:t>
            </a:r>
            <a:endParaRPr lang="da-DK" sz="2800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r>
              <a:rPr lang="da-DK" sz="2800" dirty="0">
                <a:solidFill>
                  <a:srgbClr val="00B05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♣︎ 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B 9 8</a:t>
            </a:r>
          </a:p>
        </p:txBody>
      </p:sp>
    </p:spTree>
    <p:extLst>
      <p:ext uri="{BB962C8B-B14F-4D97-AF65-F5344CB8AC3E}">
        <p14:creationId xmlns:p14="http://schemas.microsoft.com/office/powerpoint/2010/main" val="4014129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9" grpId="0" animBg="1"/>
      <p:bldP spid="10" grpId="0" animBg="1"/>
      <p:bldP spid="13" grpId="0" animBg="1"/>
      <p:bldP spid="1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DEE454-917B-E346-A3CC-1E3BCFFF1B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Fald dog fra i bridge</a:t>
            </a:r>
            <a:br>
              <a:rPr lang="da-DK" dirty="0"/>
            </a:br>
            <a:endParaRPr lang="da-DK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6A212BB6-61D2-BA45-A4D3-EBE4D54DF9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7837" y="2883714"/>
            <a:ext cx="2589080" cy="6286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sz="2800" dirty="0"/>
              <a:t>Spilleplan?</a:t>
            </a:r>
          </a:p>
        </p:txBody>
      </p:sp>
      <p:graphicFrame>
        <p:nvGraphicFramePr>
          <p:cNvPr id="4" name="Pladsholder til indhold 3">
            <a:extLst>
              <a:ext uri="{FF2B5EF4-FFF2-40B4-BE49-F238E27FC236}">
                <a16:creationId xmlns:a16="http://schemas.microsoft.com/office/drawing/2014/main" id="{A3972FA6-2347-B14F-A1FC-3CC0E9AB5838}"/>
              </a:ext>
            </a:extLst>
          </p:cNvPr>
          <p:cNvGraphicFramePr>
            <a:graphicFrameLocks/>
          </p:cNvGraphicFramePr>
          <p:nvPr/>
        </p:nvGraphicFramePr>
        <p:xfrm>
          <a:off x="4460789" y="1285103"/>
          <a:ext cx="6890627" cy="533993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73675">
                  <a:extLst>
                    <a:ext uri="{9D8B030D-6E8A-4147-A177-3AD203B41FA5}">
                      <a16:colId xmlns:a16="http://schemas.microsoft.com/office/drawing/2014/main" val="152968680"/>
                    </a:ext>
                  </a:extLst>
                </a:gridCol>
                <a:gridCol w="2142271">
                  <a:extLst>
                    <a:ext uri="{9D8B030D-6E8A-4147-A177-3AD203B41FA5}">
                      <a16:colId xmlns:a16="http://schemas.microsoft.com/office/drawing/2014/main" val="385366811"/>
                    </a:ext>
                  </a:extLst>
                </a:gridCol>
                <a:gridCol w="2874681">
                  <a:extLst>
                    <a:ext uri="{9D8B030D-6E8A-4147-A177-3AD203B41FA5}">
                      <a16:colId xmlns:a16="http://schemas.microsoft.com/office/drawing/2014/main" val="4146855904"/>
                    </a:ext>
                  </a:extLst>
                </a:gridCol>
              </a:tblGrid>
              <a:tr h="1712260">
                <a:tc>
                  <a:txBody>
                    <a:bodyPr/>
                    <a:lstStyle/>
                    <a:p>
                      <a:endParaRPr lang="da-DK" sz="1600" dirty="0">
                        <a:solidFill>
                          <a:srgbClr val="FFC000"/>
                        </a:solidFill>
                        <a:latin typeface="+mn-lt"/>
                      </a:endParaRPr>
                    </a:p>
                    <a:p>
                      <a:endParaRPr lang="da-DK" sz="1600" dirty="0">
                        <a:solidFill>
                          <a:srgbClr val="FFC000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 </a:t>
                      </a:r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9 8 6 4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D T 8 6 </a:t>
                      </a:r>
                    </a:p>
                    <a:p>
                      <a:r>
                        <a:rPr lang="da-DK" sz="2800" dirty="0">
                          <a:solidFill>
                            <a:srgbClr val="FFC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T 9 8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T 5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0271257"/>
                  </a:ext>
                </a:extLst>
              </a:tr>
              <a:tr h="1723355">
                <a:tc>
                  <a:txBody>
                    <a:bodyPr/>
                    <a:lstStyle/>
                    <a:p>
                      <a:pPr algn="ctr"/>
                      <a:r>
                        <a:rPr lang="da-DK" sz="2400" dirty="0"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Udspil:</a:t>
                      </a:r>
                    </a:p>
                    <a:p>
                      <a:pPr algn="ctr"/>
                      <a:r>
                        <a:rPr lang="da-DK" sz="3600" dirty="0"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</a:t>
                      </a:r>
                      <a:r>
                        <a:rPr lang="da-DK" sz="36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D </a:t>
                      </a:r>
                      <a:endParaRPr lang="da-DK" sz="36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600" b="1" dirty="0"/>
                        <a:t>N</a:t>
                      </a:r>
                    </a:p>
                    <a:p>
                      <a:pPr algn="l"/>
                      <a:r>
                        <a:rPr lang="da-DK" sz="3600" b="1" dirty="0"/>
                        <a:t>V         Ø</a:t>
                      </a:r>
                    </a:p>
                    <a:p>
                      <a:pPr algn="ctr"/>
                      <a:r>
                        <a:rPr lang="da-DK" sz="3600" b="1" dirty="0"/>
                        <a:t>S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2315062"/>
                  </a:ext>
                </a:extLst>
              </a:tr>
              <a:tr h="1804253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800" dirty="0"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 </a:t>
                      </a:r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T </a:t>
                      </a:r>
                      <a:endParaRPr lang="da-DK" sz="2800" dirty="0"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800" dirty="0">
                          <a:solidFill>
                            <a:srgbClr val="FF0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E K 7 5</a:t>
                      </a:r>
                    </a:p>
                    <a:p>
                      <a:r>
                        <a:rPr lang="da-DK" sz="2800" dirty="0">
                          <a:solidFill>
                            <a:srgbClr val="FFC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K B 6 5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K 7 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2121503"/>
                  </a:ext>
                </a:extLst>
              </a:tr>
            </a:tbl>
          </a:graphicData>
        </a:graphic>
      </p:graphicFrame>
      <p:sp>
        <p:nvSpPr>
          <p:cNvPr id="5" name="Tekstfelt 4">
            <a:extLst>
              <a:ext uri="{FF2B5EF4-FFF2-40B4-BE49-F238E27FC236}">
                <a16:creationId xmlns:a16="http://schemas.microsoft.com/office/drawing/2014/main" id="{9DE2E74E-3813-EE48-9E4E-AD73817759E8}"/>
              </a:ext>
            </a:extLst>
          </p:cNvPr>
          <p:cNvSpPr txBox="1"/>
          <p:nvPr/>
        </p:nvSpPr>
        <p:spPr>
          <a:xfrm>
            <a:off x="617837" y="2119544"/>
            <a:ext cx="33363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Kontrakt: 4 ♥</a:t>
            </a:r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sz="2800" dirty="0"/>
              <a:t> i syd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945A4AEA-5081-9041-BB56-E2CAA20CB4E8}"/>
              </a:ext>
            </a:extLst>
          </p:cNvPr>
          <p:cNvSpPr txBox="1"/>
          <p:nvPr/>
        </p:nvSpPr>
        <p:spPr>
          <a:xfrm>
            <a:off x="4040659" y="3047128"/>
            <a:ext cx="2175468" cy="181588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da-DK" sz="28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♠︎ 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D B 7 5 3</a:t>
            </a:r>
          </a:p>
          <a:p>
            <a:r>
              <a:rPr lang="da-DK" sz="2800" dirty="0">
                <a:solidFill>
                  <a:srgbClr val="FF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♥︎ 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3 2</a:t>
            </a:r>
          </a:p>
          <a:p>
            <a:r>
              <a:rPr lang="da-DK" sz="2800" dirty="0">
                <a:solidFill>
                  <a:srgbClr val="FFC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♦︎ 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D 2 </a:t>
            </a:r>
          </a:p>
          <a:p>
            <a:r>
              <a:rPr lang="da-DK" sz="2800" dirty="0">
                <a:solidFill>
                  <a:srgbClr val="00B05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♣︎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 E D 4 3 2</a:t>
            </a:r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BB5FAE80-A101-074D-ACAD-A62DBAEC701E}"/>
              </a:ext>
            </a:extLst>
          </p:cNvPr>
          <p:cNvSpPr txBox="1"/>
          <p:nvPr/>
        </p:nvSpPr>
        <p:spPr>
          <a:xfrm>
            <a:off x="8571144" y="3047128"/>
            <a:ext cx="2038866" cy="181588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da-DK" sz="28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♠︎ 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K 2</a:t>
            </a:r>
          </a:p>
          <a:p>
            <a:r>
              <a:rPr lang="da-DK" sz="2800" dirty="0">
                <a:solidFill>
                  <a:srgbClr val="FF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♥︎ 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B 9 4</a:t>
            </a:r>
          </a:p>
          <a:p>
            <a:r>
              <a:rPr lang="da-DK" sz="2800" dirty="0">
                <a:solidFill>
                  <a:srgbClr val="FFC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♦︎ 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7 4 3</a:t>
            </a:r>
          </a:p>
          <a:p>
            <a:r>
              <a:rPr lang="da-DK" sz="2800" dirty="0">
                <a:solidFill>
                  <a:srgbClr val="00B05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♣︎ 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B 9 8 6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ADA30C6F-7AF0-5649-80B3-10AA63521986}"/>
              </a:ext>
            </a:extLst>
          </p:cNvPr>
          <p:cNvSpPr txBox="1"/>
          <p:nvPr/>
        </p:nvSpPr>
        <p:spPr>
          <a:xfrm>
            <a:off x="173671" y="4370913"/>
            <a:ext cx="3780490" cy="95410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da-DK" sz="2800" dirty="0"/>
              <a:t>Fald fra for at ødelægge forbindelserne</a:t>
            </a:r>
          </a:p>
        </p:txBody>
      </p:sp>
    </p:spTree>
    <p:extLst>
      <p:ext uri="{BB962C8B-B14F-4D97-AF65-F5344CB8AC3E}">
        <p14:creationId xmlns:p14="http://schemas.microsoft.com/office/powerpoint/2010/main" val="2296227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 animBg="1"/>
      <p:bldP spid="7" grpId="0" animBg="1"/>
      <p:bldP spid="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DEE454-917B-E346-A3CC-1E3BCFFF1B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Taber på taber</a:t>
            </a:r>
            <a:br>
              <a:rPr lang="da-DK" dirty="0"/>
            </a:br>
            <a:endParaRPr lang="da-DK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6A212BB6-61D2-BA45-A4D3-EBE4D54DF9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7837" y="2883714"/>
            <a:ext cx="2589080" cy="6286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sz="2800" dirty="0"/>
              <a:t>Spilleplan?</a:t>
            </a:r>
          </a:p>
        </p:txBody>
      </p:sp>
      <p:graphicFrame>
        <p:nvGraphicFramePr>
          <p:cNvPr id="4" name="Pladsholder til indhold 3">
            <a:extLst>
              <a:ext uri="{FF2B5EF4-FFF2-40B4-BE49-F238E27FC236}">
                <a16:creationId xmlns:a16="http://schemas.microsoft.com/office/drawing/2014/main" id="{A3972FA6-2347-B14F-A1FC-3CC0E9AB5838}"/>
              </a:ext>
            </a:extLst>
          </p:cNvPr>
          <p:cNvGraphicFramePr>
            <a:graphicFrameLocks/>
          </p:cNvGraphicFramePr>
          <p:nvPr/>
        </p:nvGraphicFramePr>
        <p:xfrm>
          <a:off x="4460789" y="1285103"/>
          <a:ext cx="6890627" cy="533993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73675">
                  <a:extLst>
                    <a:ext uri="{9D8B030D-6E8A-4147-A177-3AD203B41FA5}">
                      <a16:colId xmlns:a16="http://schemas.microsoft.com/office/drawing/2014/main" val="152968680"/>
                    </a:ext>
                  </a:extLst>
                </a:gridCol>
                <a:gridCol w="2643002">
                  <a:extLst>
                    <a:ext uri="{9D8B030D-6E8A-4147-A177-3AD203B41FA5}">
                      <a16:colId xmlns:a16="http://schemas.microsoft.com/office/drawing/2014/main" val="385366811"/>
                    </a:ext>
                  </a:extLst>
                </a:gridCol>
                <a:gridCol w="2373950">
                  <a:extLst>
                    <a:ext uri="{9D8B030D-6E8A-4147-A177-3AD203B41FA5}">
                      <a16:colId xmlns:a16="http://schemas.microsoft.com/office/drawing/2014/main" val="4146855904"/>
                    </a:ext>
                  </a:extLst>
                </a:gridCol>
              </a:tblGrid>
              <a:tr h="1712260">
                <a:tc>
                  <a:txBody>
                    <a:bodyPr/>
                    <a:lstStyle/>
                    <a:p>
                      <a:endParaRPr lang="da-DK" sz="1600" dirty="0">
                        <a:solidFill>
                          <a:srgbClr val="FFC000"/>
                        </a:solidFill>
                        <a:latin typeface="+mn-lt"/>
                      </a:endParaRPr>
                    </a:p>
                    <a:p>
                      <a:endParaRPr lang="da-DK" sz="1600" dirty="0">
                        <a:solidFill>
                          <a:srgbClr val="FFC000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 </a:t>
                      </a:r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4 3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7 2</a:t>
                      </a:r>
                    </a:p>
                    <a:p>
                      <a:r>
                        <a:rPr lang="da-DK" sz="2800" dirty="0">
                          <a:solidFill>
                            <a:srgbClr val="FFC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7 6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B 8 6 4 3 2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0271257"/>
                  </a:ext>
                </a:extLst>
              </a:tr>
              <a:tr h="1723355">
                <a:tc>
                  <a:txBody>
                    <a:bodyPr/>
                    <a:lstStyle/>
                    <a:p>
                      <a:pPr algn="ctr"/>
                      <a:r>
                        <a:rPr lang="da-DK" sz="2400" dirty="0"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Udspil:</a:t>
                      </a:r>
                    </a:p>
                    <a:p>
                      <a:pPr algn="ctr"/>
                      <a:r>
                        <a:rPr lang="da-DK" sz="3600" dirty="0">
                          <a:solidFill>
                            <a:srgbClr val="00B05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</a:t>
                      </a:r>
                      <a:r>
                        <a:rPr lang="da-DK" sz="36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K </a:t>
                      </a:r>
                      <a:endParaRPr lang="da-DK" sz="36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600" b="1" dirty="0"/>
                        <a:t>N</a:t>
                      </a:r>
                    </a:p>
                    <a:p>
                      <a:pPr algn="l"/>
                      <a:r>
                        <a:rPr lang="da-DK" sz="3600" b="1" dirty="0"/>
                        <a:t>V             Ø</a:t>
                      </a:r>
                    </a:p>
                    <a:p>
                      <a:pPr algn="ctr"/>
                      <a:r>
                        <a:rPr lang="da-DK" sz="3600" b="1" dirty="0"/>
                        <a:t>S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2315062"/>
                  </a:ext>
                </a:extLst>
              </a:tr>
              <a:tr h="1804253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800" dirty="0"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 </a:t>
                      </a:r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K D B T 9</a:t>
                      </a:r>
                      <a:endParaRPr lang="da-DK" sz="2800" dirty="0"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800" dirty="0">
                          <a:solidFill>
                            <a:srgbClr val="FF0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E K B 6 3</a:t>
                      </a:r>
                    </a:p>
                    <a:p>
                      <a:r>
                        <a:rPr lang="da-DK" sz="2800" dirty="0">
                          <a:solidFill>
                            <a:srgbClr val="FFC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3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 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2121503"/>
                  </a:ext>
                </a:extLst>
              </a:tr>
            </a:tbl>
          </a:graphicData>
        </a:graphic>
      </p:graphicFrame>
      <p:sp>
        <p:nvSpPr>
          <p:cNvPr id="5" name="Tekstfelt 4">
            <a:extLst>
              <a:ext uri="{FF2B5EF4-FFF2-40B4-BE49-F238E27FC236}">
                <a16:creationId xmlns:a16="http://schemas.microsoft.com/office/drawing/2014/main" id="{9DE2E74E-3813-EE48-9E4E-AD73817759E8}"/>
              </a:ext>
            </a:extLst>
          </p:cNvPr>
          <p:cNvSpPr txBox="1"/>
          <p:nvPr/>
        </p:nvSpPr>
        <p:spPr>
          <a:xfrm>
            <a:off x="617837" y="2119544"/>
            <a:ext cx="33363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Kontrakt: 6 spar i syd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945A4AEA-5081-9041-BB56-E2CAA20CB4E8}"/>
              </a:ext>
            </a:extLst>
          </p:cNvPr>
          <p:cNvSpPr txBox="1"/>
          <p:nvPr/>
        </p:nvSpPr>
        <p:spPr>
          <a:xfrm>
            <a:off x="4077748" y="3047128"/>
            <a:ext cx="2175468" cy="181588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da-DK" sz="28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♠︎ 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8 5</a:t>
            </a:r>
          </a:p>
          <a:p>
            <a:r>
              <a:rPr lang="da-DK" sz="2800" dirty="0">
                <a:solidFill>
                  <a:srgbClr val="FF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♥︎ 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D T 9 4</a:t>
            </a:r>
          </a:p>
          <a:p>
            <a:r>
              <a:rPr lang="da-DK" sz="2800" dirty="0">
                <a:solidFill>
                  <a:srgbClr val="FFC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♦︎ 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K D B 5 4 </a:t>
            </a:r>
          </a:p>
          <a:p>
            <a:r>
              <a:rPr lang="da-DK" sz="2800" dirty="0">
                <a:solidFill>
                  <a:srgbClr val="00B05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♣︎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 K D</a:t>
            </a:r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BB5FAE80-A101-074D-ACAD-A62DBAEC701E}"/>
              </a:ext>
            </a:extLst>
          </p:cNvPr>
          <p:cNvSpPr txBox="1"/>
          <p:nvPr/>
        </p:nvSpPr>
        <p:spPr>
          <a:xfrm>
            <a:off x="9114842" y="3198021"/>
            <a:ext cx="2038866" cy="181588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da-DK" sz="28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♠︎ 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7 6 2</a:t>
            </a:r>
          </a:p>
          <a:p>
            <a:r>
              <a:rPr lang="da-DK" sz="2800" dirty="0">
                <a:solidFill>
                  <a:srgbClr val="FF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♥︎ 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8 5</a:t>
            </a:r>
          </a:p>
          <a:p>
            <a:r>
              <a:rPr lang="da-DK" sz="2800" dirty="0">
                <a:solidFill>
                  <a:srgbClr val="FFC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♦︎ 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T 9 8 2</a:t>
            </a:r>
          </a:p>
          <a:p>
            <a:r>
              <a:rPr lang="da-DK" sz="2800" dirty="0">
                <a:solidFill>
                  <a:srgbClr val="00B05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♣︎ 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T 9 7 6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ADA30C6F-7AF0-5649-80B3-10AA63521986}"/>
              </a:ext>
            </a:extLst>
          </p:cNvPr>
          <p:cNvSpPr txBox="1"/>
          <p:nvPr/>
        </p:nvSpPr>
        <p:spPr>
          <a:xfrm>
            <a:off x="158055" y="3844352"/>
            <a:ext cx="3508643" cy="138499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da-DK" sz="2800" dirty="0"/>
              <a:t> - eller hvordan man flytter en </a:t>
            </a:r>
            <a:r>
              <a:rPr lang="da-DK" sz="2800" dirty="0" err="1"/>
              <a:t>trumfning</a:t>
            </a:r>
            <a:r>
              <a:rPr lang="da-DK" sz="2800" dirty="0"/>
              <a:t> til en anden farve</a:t>
            </a:r>
          </a:p>
        </p:txBody>
      </p:sp>
    </p:spTree>
    <p:extLst>
      <p:ext uri="{BB962C8B-B14F-4D97-AF65-F5344CB8AC3E}">
        <p14:creationId xmlns:p14="http://schemas.microsoft.com/office/powerpoint/2010/main" val="3684697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 animBg="1"/>
      <p:bldP spid="7" grpId="0" animBg="1"/>
      <p:bldP spid="8" grpId="0" animBg="1"/>
      <p:bldP spid="8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3247B7-817C-974B-AAF0-271F7A6CE2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Videre til spiltræning</a:t>
            </a:r>
            <a:br>
              <a:rPr lang="da-DK" dirty="0"/>
            </a:br>
            <a:endParaRPr lang="da-DK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E166FC7A-FF9B-9D47-A9B9-7E76491BD4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83841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da-DK" sz="2400" dirty="0"/>
              <a:t>Du skal øve i at</a:t>
            </a:r>
          </a:p>
          <a:p>
            <a:r>
              <a:rPr lang="da-DK" sz="2400" dirty="0"/>
              <a:t>Se mønstergenkendelse ved at få noget spilrutine</a:t>
            </a:r>
          </a:p>
          <a:p>
            <a:r>
              <a:rPr lang="da-DK" sz="2400" dirty="0"/>
              <a:t>Tænke anderledes end du plejer ved at sætte modstanderne ind når det passer dig så de kan hjælpe dig med at vinde kontrakten</a:t>
            </a:r>
          </a:p>
          <a:p>
            <a:r>
              <a:rPr lang="da-DK" sz="2400" dirty="0"/>
              <a:t>undgå en knibning ved at sætte modstanderne ind og hjælpe med knibningen</a:t>
            </a:r>
          </a:p>
          <a:p>
            <a:r>
              <a:rPr lang="da-DK" sz="2400" dirty="0"/>
              <a:t>få modstanderne til at åbne op for en kritisk farve?</a:t>
            </a:r>
          </a:p>
        </p:txBody>
      </p:sp>
    </p:spTree>
    <p:extLst>
      <p:ext uri="{BB962C8B-B14F-4D97-AF65-F5344CB8AC3E}">
        <p14:creationId xmlns:p14="http://schemas.microsoft.com/office/powerpoint/2010/main" val="3399021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BB0E37-FA47-2D41-9606-FE68DFF67D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Du skal vinde kontrakten - overstik bliver ikke belønnet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037C8517-CF13-E84B-A921-1B588ACD48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da-DK" dirty="0"/>
              <a:t>Der er fire sværhedsgrader: 1, 2, 3 og den svære nr. 4</a:t>
            </a:r>
          </a:p>
          <a:p>
            <a:r>
              <a:rPr lang="da-DK" dirty="0"/>
              <a:t>Kontrakten vil vinde hvis alt sidder rigtigt MEN det gør det så nok ikke!</a:t>
            </a:r>
          </a:p>
          <a:p>
            <a:r>
              <a:rPr lang="da-DK" dirty="0"/>
              <a:t>Mening med spillene er at du skal lære noget nyt. Derfor har I ikke mere end 6 minutter til at melde og spille spille kontrakten. </a:t>
            </a:r>
          </a:p>
          <a:p>
            <a:r>
              <a:rPr lang="da-DK" dirty="0"/>
              <a:t>Tjek bagsiden af det i spillet indlagte papir for nærmere instruktion af slutkontrakt og udspil. Syd er altid spilfører</a:t>
            </a:r>
          </a:p>
          <a:p>
            <a:r>
              <a:rPr lang="da-DK" dirty="0"/>
              <a:t>Spillet bliver gennemgået umiddelbart efter spillet.</a:t>
            </a:r>
          </a:p>
          <a:p>
            <a:r>
              <a:rPr lang="da-DK" dirty="0"/>
              <a:t>Behold derfor kortene foran jer, således at I kan følge med ved gennemgangen.</a:t>
            </a:r>
          </a:p>
          <a:p>
            <a:r>
              <a:rPr lang="da-DK" dirty="0"/>
              <a:t>Er opgaven forstået?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72524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felt 6">
            <a:extLst>
              <a:ext uri="{FF2B5EF4-FFF2-40B4-BE49-F238E27FC236}">
                <a16:creationId xmlns:a16="http://schemas.microsoft.com/office/drawing/2014/main" id="{F4A33D6F-AF6A-7645-8D1C-289467F3420E}"/>
              </a:ext>
            </a:extLst>
          </p:cNvPr>
          <p:cNvSpPr txBox="1"/>
          <p:nvPr/>
        </p:nvSpPr>
        <p:spPr>
          <a:xfrm>
            <a:off x="847493" y="1159727"/>
            <a:ext cx="10459844" cy="10370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13D3AAA-131C-5347-88DD-30891FBF7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502" y="358471"/>
            <a:ext cx="10553049" cy="1049235"/>
          </a:xfrm>
        </p:spPr>
        <p:txBody>
          <a:bodyPr/>
          <a:lstStyle/>
          <a:p>
            <a:br>
              <a:rPr lang="da-DK" dirty="0"/>
            </a:br>
            <a:endParaRPr lang="da-DK" dirty="0"/>
          </a:p>
        </p:txBody>
      </p:sp>
      <p:graphicFrame>
        <p:nvGraphicFramePr>
          <p:cNvPr id="5" name="Pladsholder til indhold 3">
            <a:extLst>
              <a:ext uri="{FF2B5EF4-FFF2-40B4-BE49-F238E27FC236}">
                <a16:creationId xmlns:a16="http://schemas.microsoft.com/office/drawing/2014/main" id="{EA2AC96E-A0AF-AE45-AD51-9E1625F325C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45571239"/>
              </p:ext>
            </p:extLst>
          </p:nvPr>
        </p:nvGraphicFramePr>
        <p:xfrm>
          <a:off x="2419815" y="314656"/>
          <a:ext cx="7192536" cy="6553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32685">
                  <a:extLst>
                    <a:ext uri="{9D8B030D-6E8A-4147-A177-3AD203B41FA5}">
                      <a16:colId xmlns:a16="http://schemas.microsoft.com/office/drawing/2014/main" val="152968680"/>
                    </a:ext>
                  </a:extLst>
                </a:gridCol>
                <a:gridCol w="2383590">
                  <a:extLst>
                    <a:ext uri="{9D8B030D-6E8A-4147-A177-3AD203B41FA5}">
                      <a16:colId xmlns:a16="http://schemas.microsoft.com/office/drawing/2014/main" val="385366811"/>
                    </a:ext>
                  </a:extLst>
                </a:gridCol>
                <a:gridCol w="2676261">
                  <a:extLst>
                    <a:ext uri="{9D8B030D-6E8A-4147-A177-3AD203B41FA5}">
                      <a16:colId xmlns:a16="http://schemas.microsoft.com/office/drawing/2014/main" val="4146855904"/>
                    </a:ext>
                  </a:extLst>
                </a:gridCol>
              </a:tblGrid>
              <a:tr h="1793898">
                <a:tc>
                  <a:txBody>
                    <a:bodyPr/>
                    <a:lstStyle/>
                    <a:p>
                      <a:endParaRPr lang="da-DK" sz="2800" dirty="0">
                        <a:solidFill>
                          <a:srgbClr val="FFC000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E D 3 2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7 6 5 2</a:t>
                      </a:r>
                    </a:p>
                    <a:p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</a:t>
                      </a:r>
                      <a:r>
                        <a:rPr lang="da-DK" sz="2800" dirty="0">
                          <a:solidFill>
                            <a:srgbClr val="FFC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B 7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K 6 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800" dirty="0">
                        <a:latin typeface="+mn-lt"/>
                      </a:endParaRPr>
                    </a:p>
                    <a:p>
                      <a:endParaRPr lang="da-DK" sz="2800" dirty="0">
                        <a:latin typeface="+mn-lt"/>
                      </a:endParaRPr>
                    </a:p>
                    <a:p>
                      <a:endParaRPr lang="da-DK" sz="2800" dirty="0"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0271257"/>
                  </a:ext>
                </a:extLst>
              </a:tr>
              <a:tr h="1793898">
                <a:tc>
                  <a:txBody>
                    <a:bodyPr/>
                    <a:lstStyle/>
                    <a:p>
                      <a:pPr algn="l"/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K 5</a:t>
                      </a:r>
                    </a:p>
                    <a:p>
                      <a:pPr algn="l"/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B T 8 4</a:t>
                      </a:r>
                    </a:p>
                    <a:p>
                      <a:pPr algn="l"/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9 4 3</a:t>
                      </a:r>
                    </a:p>
                    <a:p>
                      <a:pPr algn="l"/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D T 7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200" b="1" dirty="0">
                          <a:latin typeface="+mn-lt"/>
                        </a:rPr>
                        <a:t>N</a:t>
                      </a:r>
                    </a:p>
                    <a:p>
                      <a:pPr algn="ctr"/>
                      <a:endParaRPr lang="da-DK" sz="3200" b="1" dirty="0">
                        <a:latin typeface="+mn-lt"/>
                      </a:endParaRPr>
                    </a:p>
                    <a:p>
                      <a:pPr algn="l"/>
                      <a:r>
                        <a:rPr lang="da-DK" sz="3200" b="1" dirty="0">
                          <a:latin typeface="+mn-lt"/>
                        </a:rPr>
                        <a:t>V             Ø</a:t>
                      </a:r>
                    </a:p>
                    <a:p>
                      <a:pPr algn="l"/>
                      <a:endParaRPr lang="da-DK" sz="3200" b="1" dirty="0">
                        <a:latin typeface="+mn-lt"/>
                      </a:endParaRPr>
                    </a:p>
                    <a:p>
                      <a:pPr algn="ctr"/>
                      <a:r>
                        <a:rPr lang="da-DK" sz="3200" b="1" dirty="0">
                          <a:latin typeface="+mn-lt"/>
                        </a:rPr>
                        <a:t>S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7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K 9 3</a:t>
                      </a:r>
                    </a:p>
                    <a:p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K D T 6 2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9 8 2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2315062"/>
                  </a:ext>
                </a:extLst>
              </a:tr>
              <a:tr h="2219568">
                <a:tc>
                  <a:txBody>
                    <a:bodyPr/>
                    <a:lstStyle/>
                    <a:p>
                      <a:endParaRPr lang="da-DK" sz="28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J T 9 8 6 4 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E D</a:t>
                      </a:r>
                    </a:p>
                    <a:p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</a:t>
                      </a:r>
                      <a:r>
                        <a:rPr lang="da-DK" sz="2800" dirty="0">
                          <a:solidFill>
                            <a:srgbClr val="FFC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8 5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J 5 4</a:t>
                      </a:r>
                    </a:p>
                    <a:p>
                      <a:endParaRPr lang="da-DK" sz="28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8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2121503"/>
                  </a:ext>
                </a:extLst>
              </a:tr>
            </a:tbl>
          </a:graphicData>
        </a:graphic>
      </p:graphicFrame>
      <p:sp>
        <p:nvSpPr>
          <p:cNvPr id="3" name="Tekstfelt 2">
            <a:extLst>
              <a:ext uri="{FF2B5EF4-FFF2-40B4-BE49-F238E27FC236}">
                <a16:creationId xmlns:a16="http://schemas.microsoft.com/office/drawing/2014/main" id="{F76E7FC8-8186-134F-B85A-0C506336A844}"/>
              </a:ext>
            </a:extLst>
          </p:cNvPr>
          <p:cNvSpPr txBox="1"/>
          <p:nvPr/>
        </p:nvSpPr>
        <p:spPr>
          <a:xfrm>
            <a:off x="9699585" y="2314936"/>
            <a:ext cx="2332581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Kontrakt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3♠︎ i syd 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Udspil af </a:t>
            </a:r>
            <a:r>
              <a:rPr lang="da-DK" sz="24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B</a:t>
            </a:r>
          </a:p>
          <a:p>
            <a:endParaRPr lang="da-DK" dirty="0"/>
          </a:p>
          <a:p>
            <a:r>
              <a:rPr lang="da-DK" b="1" dirty="0"/>
              <a:t>Udfordringer</a:t>
            </a:r>
          </a:p>
          <a:p>
            <a:r>
              <a:rPr lang="da-DK" dirty="0"/>
              <a:t> - Hvordan undgår vi  3 tabere i klør?</a:t>
            </a:r>
          </a:p>
          <a:p>
            <a:endParaRPr lang="da-DK" dirty="0"/>
          </a:p>
          <a:p>
            <a:endParaRPr lang="da-DK" dirty="0"/>
          </a:p>
          <a:p>
            <a:r>
              <a:rPr lang="da-DK" dirty="0"/>
              <a:t> - udnyt viden fra udspil og </a:t>
            </a:r>
            <a:r>
              <a:rPr lang="da-DK" dirty="0" err="1"/>
              <a:t>tilspil</a:t>
            </a:r>
            <a:endParaRPr lang="da-DK" dirty="0"/>
          </a:p>
          <a:p>
            <a:endParaRPr lang="da-DK" dirty="0"/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EA499E6C-F9DD-9349-BA47-C5CE40EEAD8B}"/>
              </a:ext>
            </a:extLst>
          </p:cNvPr>
          <p:cNvSpPr txBox="1"/>
          <p:nvPr/>
        </p:nvSpPr>
        <p:spPr>
          <a:xfrm>
            <a:off x="54769" y="2196790"/>
            <a:ext cx="2321429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Spilnummer</a:t>
            </a:r>
          </a:p>
          <a:p>
            <a:endParaRPr lang="da-DK" sz="2800" dirty="0"/>
          </a:p>
          <a:p>
            <a:r>
              <a:rPr lang="da-DK" sz="2800" dirty="0"/>
              <a:t>1</a:t>
            </a:r>
          </a:p>
          <a:p>
            <a:endParaRPr lang="da-DK" sz="2800" dirty="0"/>
          </a:p>
          <a:p>
            <a:endParaRPr lang="da-DK" sz="2800" dirty="0"/>
          </a:p>
          <a:p>
            <a:endParaRPr lang="da-DK" sz="2800" dirty="0"/>
          </a:p>
          <a:p>
            <a:r>
              <a:rPr lang="da-DK" sz="2800" dirty="0"/>
              <a:t>Sværhedsgrad</a:t>
            </a:r>
          </a:p>
          <a:p>
            <a:endParaRPr lang="da-DK" sz="2800" dirty="0"/>
          </a:p>
          <a:p>
            <a:r>
              <a:rPr lang="da-DK" sz="2800" dirty="0"/>
              <a:t>3</a:t>
            </a:r>
          </a:p>
          <a:p>
            <a:r>
              <a:rPr lang="da-DK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69933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5DB626-D3BF-584E-B76C-0BFC6941E0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Formål med dagens spiltekniske indslag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E2CA246F-D720-E748-B63F-9E402F7881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816657"/>
          </a:xfrm>
        </p:spPr>
        <p:txBody>
          <a:bodyPr>
            <a:normAutofit fontScale="92500" lnSpcReduction="20000"/>
          </a:bodyPr>
          <a:lstStyle/>
          <a:p>
            <a:r>
              <a:rPr lang="da-DK" sz="2800" dirty="0"/>
              <a:t>Lær at udnytte DINE trumfer til at forbedre dine chancer  - herunder hvornår det er rigtigt at trumfe på den lange hånd! </a:t>
            </a:r>
          </a:p>
          <a:p>
            <a:r>
              <a:rPr lang="da-DK" sz="2800" dirty="0"/>
              <a:t>Lær at bruge den viden DU får fra udspillet til at sætte den modstander ind der kan gøre mindst skade</a:t>
            </a:r>
          </a:p>
          <a:p>
            <a:r>
              <a:rPr lang="da-DK" sz="2800" dirty="0"/>
              <a:t>Lær at ”fald dog fra” også gælder i farvekontrakter</a:t>
            </a:r>
          </a:p>
          <a:p>
            <a:r>
              <a:rPr lang="da-DK" sz="2800" dirty="0"/>
              <a:t>Lær at bruge DINE tabere så det gør bedst gavn for kontrakten</a:t>
            </a:r>
          </a:p>
          <a:p>
            <a:r>
              <a:rPr lang="da-DK" sz="2800" dirty="0"/>
              <a:t>Lær at udskyde knibning og opspil – det kan være modstanderne kan sættes ind så de hjælper dig! </a:t>
            </a:r>
          </a:p>
        </p:txBody>
      </p:sp>
    </p:spTree>
    <p:extLst>
      <p:ext uri="{BB962C8B-B14F-4D97-AF65-F5344CB8AC3E}">
        <p14:creationId xmlns:p14="http://schemas.microsoft.com/office/powerpoint/2010/main" val="2801944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felt 6">
            <a:extLst>
              <a:ext uri="{FF2B5EF4-FFF2-40B4-BE49-F238E27FC236}">
                <a16:creationId xmlns:a16="http://schemas.microsoft.com/office/drawing/2014/main" id="{F4A33D6F-AF6A-7645-8D1C-289467F3420E}"/>
              </a:ext>
            </a:extLst>
          </p:cNvPr>
          <p:cNvSpPr txBox="1"/>
          <p:nvPr/>
        </p:nvSpPr>
        <p:spPr>
          <a:xfrm>
            <a:off x="847493" y="1159727"/>
            <a:ext cx="10459844" cy="10370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13D3AAA-131C-5347-88DD-30891FBF7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502" y="358471"/>
            <a:ext cx="10553049" cy="1049235"/>
          </a:xfrm>
        </p:spPr>
        <p:txBody>
          <a:bodyPr/>
          <a:lstStyle/>
          <a:p>
            <a:br>
              <a:rPr lang="da-DK" dirty="0"/>
            </a:br>
            <a:endParaRPr lang="da-DK" dirty="0"/>
          </a:p>
        </p:txBody>
      </p:sp>
      <p:graphicFrame>
        <p:nvGraphicFramePr>
          <p:cNvPr id="5" name="Pladsholder til indhold 3">
            <a:extLst>
              <a:ext uri="{FF2B5EF4-FFF2-40B4-BE49-F238E27FC236}">
                <a16:creationId xmlns:a16="http://schemas.microsoft.com/office/drawing/2014/main" id="{EA2AC96E-A0AF-AE45-AD51-9E1625F325C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55805251"/>
              </p:ext>
            </p:extLst>
          </p:nvPr>
        </p:nvGraphicFramePr>
        <p:xfrm>
          <a:off x="2419815" y="314656"/>
          <a:ext cx="7192536" cy="6553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32685">
                  <a:extLst>
                    <a:ext uri="{9D8B030D-6E8A-4147-A177-3AD203B41FA5}">
                      <a16:colId xmlns:a16="http://schemas.microsoft.com/office/drawing/2014/main" val="152968680"/>
                    </a:ext>
                  </a:extLst>
                </a:gridCol>
                <a:gridCol w="2383590">
                  <a:extLst>
                    <a:ext uri="{9D8B030D-6E8A-4147-A177-3AD203B41FA5}">
                      <a16:colId xmlns:a16="http://schemas.microsoft.com/office/drawing/2014/main" val="385366811"/>
                    </a:ext>
                  </a:extLst>
                </a:gridCol>
                <a:gridCol w="2676261">
                  <a:extLst>
                    <a:ext uri="{9D8B030D-6E8A-4147-A177-3AD203B41FA5}">
                      <a16:colId xmlns:a16="http://schemas.microsoft.com/office/drawing/2014/main" val="4146855904"/>
                    </a:ext>
                  </a:extLst>
                </a:gridCol>
              </a:tblGrid>
              <a:tr h="1787008">
                <a:tc>
                  <a:txBody>
                    <a:bodyPr/>
                    <a:lstStyle/>
                    <a:p>
                      <a:endParaRPr lang="da-DK" sz="2800" dirty="0">
                        <a:solidFill>
                          <a:srgbClr val="FFC000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E B 5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K D 9</a:t>
                      </a:r>
                    </a:p>
                    <a:p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</a:t>
                      </a:r>
                      <a:r>
                        <a:rPr lang="da-DK" sz="2800" dirty="0">
                          <a:solidFill>
                            <a:srgbClr val="FFC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B 4 3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7 6 4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800" dirty="0">
                        <a:latin typeface="+mn-lt"/>
                      </a:endParaRPr>
                    </a:p>
                    <a:p>
                      <a:endParaRPr lang="da-DK" sz="2800" dirty="0">
                        <a:latin typeface="+mn-lt"/>
                      </a:endParaRPr>
                    </a:p>
                    <a:p>
                      <a:endParaRPr lang="da-DK" sz="2800" dirty="0"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0271257"/>
                  </a:ext>
                </a:extLst>
              </a:tr>
              <a:tr h="1787008">
                <a:tc>
                  <a:txBody>
                    <a:bodyPr/>
                    <a:lstStyle/>
                    <a:p>
                      <a:pPr algn="l"/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K D T 9 4</a:t>
                      </a:r>
                    </a:p>
                    <a:p>
                      <a:pPr algn="l"/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5 4</a:t>
                      </a:r>
                    </a:p>
                    <a:p>
                      <a:pPr algn="l"/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T 6</a:t>
                      </a:r>
                    </a:p>
                    <a:p>
                      <a:pPr algn="l"/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B T 2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200" b="1" dirty="0">
                          <a:latin typeface="+mn-lt"/>
                        </a:rPr>
                        <a:t>N</a:t>
                      </a:r>
                    </a:p>
                    <a:p>
                      <a:pPr algn="ctr"/>
                      <a:endParaRPr lang="da-DK" sz="3200" b="1" dirty="0">
                        <a:latin typeface="+mn-lt"/>
                      </a:endParaRPr>
                    </a:p>
                    <a:p>
                      <a:pPr algn="l"/>
                      <a:r>
                        <a:rPr lang="da-DK" sz="3200" b="1" dirty="0">
                          <a:latin typeface="+mn-lt"/>
                        </a:rPr>
                        <a:t>V             Ø</a:t>
                      </a:r>
                    </a:p>
                    <a:p>
                      <a:pPr algn="l"/>
                      <a:endParaRPr lang="da-DK" sz="3200" b="1" dirty="0">
                        <a:latin typeface="+mn-lt"/>
                      </a:endParaRPr>
                    </a:p>
                    <a:p>
                      <a:pPr algn="ctr"/>
                      <a:r>
                        <a:rPr lang="da-DK" sz="3200" b="1" dirty="0">
                          <a:latin typeface="+mn-lt"/>
                        </a:rPr>
                        <a:t>S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8 7 6 2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8 3</a:t>
                      </a:r>
                    </a:p>
                    <a:p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D 9 8 2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D 9 8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2315062"/>
                  </a:ext>
                </a:extLst>
              </a:tr>
              <a:tr h="2211044">
                <a:tc>
                  <a:txBody>
                    <a:bodyPr/>
                    <a:lstStyle/>
                    <a:p>
                      <a:endParaRPr lang="da-DK" sz="28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3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E B T 7 6 2</a:t>
                      </a:r>
                    </a:p>
                    <a:p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</a:t>
                      </a:r>
                      <a:r>
                        <a:rPr lang="da-DK" sz="2800" dirty="0">
                          <a:solidFill>
                            <a:srgbClr val="FFC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K 7 5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K 5 3</a:t>
                      </a:r>
                    </a:p>
                    <a:p>
                      <a:endParaRPr lang="da-DK" sz="28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8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2121503"/>
                  </a:ext>
                </a:extLst>
              </a:tr>
            </a:tbl>
          </a:graphicData>
        </a:graphic>
      </p:graphicFrame>
      <p:sp>
        <p:nvSpPr>
          <p:cNvPr id="3" name="Tekstfelt 2">
            <a:extLst>
              <a:ext uri="{FF2B5EF4-FFF2-40B4-BE49-F238E27FC236}">
                <a16:creationId xmlns:a16="http://schemas.microsoft.com/office/drawing/2014/main" id="{F76E7FC8-8186-134F-B85A-0C506336A844}"/>
              </a:ext>
            </a:extLst>
          </p:cNvPr>
          <p:cNvSpPr txBox="1"/>
          <p:nvPr/>
        </p:nvSpPr>
        <p:spPr>
          <a:xfrm>
            <a:off x="9699585" y="2314936"/>
            <a:ext cx="2332581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Kontrakt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4</a:t>
            </a:r>
            <a:r>
              <a:rPr lang="da-DK" sz="24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 i syd 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Udspil ♠︎K</a:t>
            </a:r>
          </a:p>
          <a:p>
            <a:endParaRPr lang="da-DK" dirty="0"/>
          </a:p>
          <a:p>
            <a:r>
              <a:rPr lang="da-DK" b="1" dirty="0"/>
              <a:t>Udfordringer</a:t>
            </a:r>
          </a:p>
          <a:p>
            <a:r>
              <a:rPr lang="da-DK" dirty="0"/>
              <a:t> - Hvor er kl E ?</a:t>
            </a:r>
          </a:p>
          <a:p>
            <a:r>
              <a:rPr lang="da-DK" dirty="0"/>
              <a:t> - hvad med ruder D ?</a:t>
            </a:r>
          </a:p>
          <a:p>
            <a:r>
              <a:rPr lang="da-DK" dirty="0"/>
              <a:t>- Er der et sikker måde at slutspille Vest på?</a:t>
            </a:r>
          </a:p>
          <a:p>
            <a:endParaRPr lang="da-DK" dirty="0"/>
          </a:p>
          <a:p>
            <a:r>
              <a:rPr lang="da-DK" dirty="0"/>
              <a:t> - udnyt viden fra meldinger og udspil</a:t>
            </a:r>
          </a:p>
          <a:p>
            <a:endParaRPr lang="da-DK" dirty="0"/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EA499E6C-F9DD-9349-BA47-C5CE40EEAD8B}"/>
              </a:ext>
            </a:extLst>
          </p:cNvPr>
          <p:cNvSpPr txBox="1"/>
          <p:nvPr/>
        </p:nvSpPr>
        <p:spPr>
          <a:xfrm>
            <a:off x="54769" y="2196790"/>
            <a:ext cx="2321429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Spilnummer</a:t>
            </a:r>
          </a:p>
          <a:p>
            <a:endParaRPr lang="da-DK" sz="2800" dirty="0"/>
          </a:p>
          <a:p>
            <a:r>
              <a:rPr lang="da-DK" sz="2800" dirty="0"/>
              <a:t>2</a:t>
            </a:r>
          </a:p>
          <a:p>
            <a:endParaRPr lang="da-DK" sz="2800" dirty="0"/>
          </a:p>
          <a:p>
            <a:r>
              <a:rPr lang="da-DK" sz="2800" dirty="0"/>
              <a:t>Sværhedsgrad</a:t>
            </a:r>
          </a:p>
          <a:p>
            <a:endParaRPr lang="da-DK" sz="2800" dirty="0"/>
          </a:p>
          <a:p>
            <a:r>
              <a:rPr lang="da-DK" sz="2800" dirty="0"/>
              <a:t>4 </a:t>
            </a:r>
          </a:p>
        </p:txBody>
      </p:sp>
    </p:spTree>
    <p:extLst>
      <p:ext uri="{BB962C8B-B14F-4D97-AF65-F5344CB8AC3E}">
        <p14:creationId xmlns:p14="http://schemas.microsoft.com/office/powerpoint/2010/main" val="891581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felt 6">
            <a:extLst>
              <a:ext uri="{FF2B5EF4-FFF2-40B4-BE49-F238E27FC236}">
                <a16:creationId xmlns:a16="http://schemas.microsoft.com/office/drawing/2014/main" id="{F4A33D6F-AF6A-7645-8D1C-289467F3420E}"/>
              </a:ext>
            </a:extLst>
          </p:cNvPr>
          <p:cNvSpPr txBox="1"/>
          <p:nvPr/>
        </p:nvSpPr>
        <p:spPr>
          <a:xfrm>
            <a:off x="847493" y="1159727"/>
            <a:ext cx="10459844" cy="10370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13D3AAA-131C-5347-88DD-30891FBF7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502" y="358471"/>
            <a:ext cx="10553049" cy="1049235"/>
          </a:xfrm>
        </p:spPr>
        <p:txBody>
          <a:bodyPr/>
          <a:lstStyle/>
          <a:p>
            <a:br>
              <a:rPr lang="da-DK" dirty="0"/>
            </a:br>
            <a:endParaRPr lang="da-DK" dirty="0"/>
          </a:p>
        </p:txBody>
      </p:sp>
      <p:graphicFrame>
        <p:nvGraphicFramePr>
          <p:cNvPr id="5" name="Pladsholder til indhold 3">
            <a:extLst>
              <a:ext uri="{FF2B5EF4-FFF2-40B4-BE49-F238E27FC236}">
                <a16:creationId xmlns:a16="http://schemas.microsoft.com/office/drawing/2014/main" id="{EA2AC96E-A0AF-AE45-AD51-9E1625F325C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96003978"/>
              </p:ext>
            </p:extLst>
          </p:nvPr>
        </p:nvGraphicFramePr>
        <p:xfrm>
          <a:off x="2286000" y="314655"/>
          <a:ext cx="7326351" cy="6553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52546">
                  <a:extLst>
                    <a:ext uri="{9D8B030D-6E8A-4147-A177-3AD203B41FA5}">
                      <a16:colId xmlns:a16="http://schemas.microsoft.com/office/drawing/2014/main" val="152968680"/>
                    </a:ext>
                  </a:extLst>
                </a:gridCol>
                <a:gridCol w="2347753">
                  <a:extLst>
                    <a:ext uri="{9D8B030D-6E8A-4147-A177-3AD203B41FA5}">
                      <a16:colId xmlns:a16="http://schemas.microsoft.com/office/drawing/2014/main" val="385366811"/>
                    </a:ext>
                  </a:extLst>
                </a:gridCol>
                <a:gridCol w="2726052">
                  <a:extLst>
                    <a:ext uri="{9D8B030D-6E8A-4147-A177-3AD203B41FA5}">
                      <a16:colId xmlns:a16="http://schemas.microsoft.com/office/drawing/2014/main" val="4146855904"/>
                    </a:ext>
                  </a:extLst>
                </a:gridCol>
              </a:tblGrid>
              <a:tr h="1785710">
                <a:tc>
                  <a:txBody>
                    <a:bodyPr/>
                    <a:lstStyle/>
                    <a:p>
                      <a:endParaRPr lang="da-DK" sz="2800" dirty="0">
                        <a:solidFill>
                          <a:srgbClr val="FFC000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9 8 7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D</a:t>
                      </a:r>
                    </a:p>
                    <a:p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</a:t>
                      </a:r>
                      <a:r>
                        <a:rPr lang="da-DK" sz="2800" dirty="0">
                          <a:solidFill>
                            <a:srgbClr val="FFC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K 9 7 5 4 2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D 4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800" dirty="0">
                        <a:latin typeface="+mn-lt"/>
                      </a:endParaRPr>
                    </a:p>
                    <a:p>
                      <a:endParaRPr lang="da-DK" sz="2800" dirty="0">
                        <a:latin typeface="+mn-lt"/>
                      </a:endParaRPr>
                    </a:p>
                    <a:p>
                      <a:endParaRPr lang="da-DK" sz="2800" dirty="0"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0271257"/>
                  </a:ext>
                </a:extLst>
              </a:tr>
              <a:tr h="2209438">
                <a:tc>
                  <a:txBody>
                    <a:bodyPr/>
                    <a:lstStyle/>
                    <a:p>
                      <a:pPr algn="l"/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K T 3 2 </a:t>
                      </a:r>
                    </a:p>
                    <a:p>
                      <a:pPr algn="l"/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T 8 5 4</a:t>
                      </a:r>
                    </a:p>
                    <a:p>
                      <a:pPr algn="l"/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8</a:t>
                      </a:r>
                    </a:p>
                    <a:p>
                      <a:pPr algn="l"/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B 9 7 3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200" b="1" dirty="0">
                          <a:latin typeface="+mn-lt"/>
                        </a:rPr>
                        <a:t>N</a:t>
                      </a:r>
                    </a:p>
                    <a:p>
                      <a:pPr algn="ctr"/>
                      <a:endParaRPr lang="da-DK" sz="3200" b="1" dirty="0">
                        <a:latin typeface="+mn-lt"/>
                      </a:endParaRPr>
                    </a:p>
                    <a:p>
                      <a:pPr algn="l"/>
                      <a:r>
                        <a:rPr lang="da-DK" sz="3200" b="1" dirty="0">
                          <a:latin typeface="+mn-lt"/>
                        </a:rPr>
                        <a:t>V             Ø</a:t>
                      </a:r>
                    </a:p>
                    <a:p>
                      <a:pPr algn="ctr"/>
                      <a:endParaRPr lang="da-DK" sz="3200" b="1" dirty="0">
                        <a:latin typeface="+mn-lt"/>
                      </a:endParaRPr>
                    </a:p>
                    <a:p>
                      <a:pPr algn="ctr"/>
                      <a:r>
                        <a:rPr lang="da-DK" sz="3200" b="1" dirty="0">
                          <a:latin typeface="+mn-lt"/>
                        </a:rPr>
                        <a:t>S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B 6 5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K B 9 7 2</a:t>
                      </a:r>
                    </a:p>
                    <a:p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6 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T 8 5 2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2315062"/>
                  </a:ext>
                </a:extLst>
              </a:tr>
              <a:tr h="2209438">
                <a:tc>
                  <a:txBody>
                    <a:bodyPr/>
                    <a:lstStyle/>
                    <a:p>
                      <a:endParaRPr lang="da-DK" sz="2800" dirty="0">
                        <a:latin typeface="+mn-lt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E D 4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6 3</a:t>
                      </a:r>
                    </a:p>
                    <a:p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</a:t>
                      </a:r>
                      <a:r>
                        <a:rPr lang="da-DK" sz="2800" dirty="0">
                          <a:solidFill>
                            <a:srgbClr val="FFC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D B T 3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K 6</a:t>
                      </a:r>
                    </a:p>
                    <a:p>
                      <a:endParaRPr lang="da-DK" sz="28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800" dirty="0">
                        <a:latin typeface="+mn-lt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2121503"/>
                  </a:ext>
                </a:extLst>
              </a:tr>
            </a:tbl>
          </a:graphicData>
        </a:graphic>
      </p:graphicFrame>
      <p:sp>
        <p:nvSpPr>
          <p:cNvPr id="3" name="Tekstfelt 2">
            <a:extLst>
              <a:ext uri="{FF2B5EF4-FFF2-40B4-BE49-F238E27FC236}">
                <a16:creationId xmlns:a16="http://schemas.microsoft.com/office/drawing/2014/main" id="{F76E7FC8-8186-134F-B85A-0C506336A844}"/>
              </a:ext>
            </a:extLst>
          </p:cNvPr>
          <p:cNvSpPr txBox="1"/>
          <p:nvPr/>
        </p:nvSpPr>
        <p:spPr>
          <a:xfrm>
            <a:off x="9749766" y="1242683"/>
            <a:ext cx="2332581" cy="3323987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da-DK" dirty="0"/>
              <a:t>Kontrakt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6</a:t>
            </a:r>
            <a:r>
              <a:rPr lang="da-DK" sz="24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♦︎ 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i syd 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Udspil af </a:t>
            </a:r>
            <a:r>
              <a:rPr lang="da-DK" sz="24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4</a:t>
            </a:r>
          </a:p>
          <a:p>
            <a:endParaRPr lang="da-DK" dirty="0"/>
          </a:p>
          <a:p>
            <a:r>
              <a:rPr lang="da-DK" b="1" dirty="0"/>
              <a:t>Udfordringer</a:t>
            </a:r>
          </a:p>
          <a:p>
            <a:pPr marL="285750" indent="-285750">
              <a:buFontTx/>
              <a:buChar char="-"/>
            </a:pPr>
            <a:r>
              <a:rPr lang="da-DK" dirty="0"/>
              <a:t>Skal vi starte med en knibning?</a:t>
            </a:r>
          </a:p>
          <a:p>
            <a:pPr marL="285750" indent="-285750">
              <a:buFontTx/>
              <a:buChar char="-"/>
            </a:pPr>
            <a:r>
              <a:rPr lang="da-DK" dirty="0"/>
              <a:t>Der skal tænkes 7 stik frem!</a:t>
            </a:r>
          </a:p>
          <a:p>
            <a:endParaRPr lang="da-DK" dirty="0"/>
          </a:p>
          <a:p>
            <a:r>
              <a:rPr lang="da-DK" dirty="0"/>
              <a:t> 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EA499E6C-F9DD-9349-BA47-C5CE40EEAD8B}"/>
              </a:ext>
            </a:extLst>
          </p:cNvPr>
          <p:cNvSpPr txBox="1"/>
          <p:nvPr/>
        </p:nvSpPr>
        <p:spPr>
          <a:xfrm>
            <a:off x="54769" y="2196790"/>
            <a:ext cx="2321429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Spilnummer</a:t>
            </a:r>
          </a:p>
          <a:p>
            <a:endParaRPr lang="da-DK" sz="2800" dirty="0"/>
          </a:p>
          <a:p>
            <a:r>
              <a:rPr lang="da-DK" sz="2800" dirty="0"/>
              <a:t>3</a:t>
            </a:r>
          </a:p>
          <a:p>
            <a:endParaRPr lang="da-DK" sz="2800" dirty="0"/>
          </a:p>
          <a:p>
            <a:r>
              <a:rPr lang="da-DK" sz="2800" dirty="0"/>
              <a:t>Sværhedsgrad</a:t>
            </a:r>
          </a:p>
          <a:p>
            <a:endParaRPr lang="da-DK" sz="2800" dirty="0"/>
          </a:p>
          <a:p>
            <a:r>
              <a:rPr lang="da-DK" sz="2800" dirty="0"/>
              <a:t>1 </a:t>
            </a:r>
          </a:p>
        </p:txBody>
      </p:sp>
    </p:spTree>
    <p:extLst>
      <p:ext uri="{BB962C8B-B14F-4D97-AF65-F5344CB8AC3E}">
        <p14:creationId xmlns:p14="http://schemas.microsoft.com/office/powerpoint/2010/main" val="794368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felt 6">
            <a:extLst>
              <a:ext uri="{FF2B5EF4-FFF2-40B4-BE49-F238E27FC236}">
                <a16:creationId xmlns:a16="http://schemas.microsoft.com/office/drawing/2014/main" id="{F4A33D6F-AF6A-7645-8D1C-289467F3420E}"/>
              </a:ext>
            </a:extLst>
          </p:cNvPr>
          <p:cNvSpPr txBox="1"/>
          <p:nvPr/>
        </p:nvSpPr>
        <p:spPr>
          <a:xfrm>
            <a:off x="847493" y="1159727"/>
            <a:ext cx="10459844" cy="10370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13D3AAA-131C-5347-88DD-30891FBF7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502" y="358471"/>
            <a:ext cx="10553049" cy="1049235"/>
          </a:xfrm>
        </p:spPr>
        <p:txBody>
          <a:bodyPr/>
          <a:lstStyle/>
          <a:p>
            <a:br>
              <a:rPr lang="da-DK" dirty="0"/>
            </a:br>
            <a:endParaRPr lang="da-DK" dirty="0"/>
          </a:p>
        </p:txBody>
      </p:sp>
      <p:graphicFrame>
        <p:nvGraphicFramePr>
          <p:cNvPr id="5" name="Pladsholder til indhold 3">
            <a:extLst>
              <a:ext uri="{FF2B5EF4-FFF2-40B4-BE49-F238E27FC236}">
                <a16:creationId xmlns:a16="http://schemas.microsoft.com/office/drawing/2014/main" id="{EA2AC96E-A0AF-AE45-AD51-9E1625F325C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04688521"/>
              </p:ext>
            </p:extLst>
          </p:nvPr>
        </p:nvGraphicFramePr>
        <p:xfrm>
          <a:off x="2286000" y="314655"/>
          <a:ext cx="7326351" cy="6553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52546">
                  <a:extLst>
                    <a:ext uri="{9D8B030D-6E8A-4147-A177-3AD203B41FA5}">
                      <a16:colId xmlns:a16="http://schemas.microsoft.com/office/drawing/2014/main" val="152968680"/>
                    </a:ext>
                  </a:extLst>
                </a:gridCol>
                <a:gridCol w="2347753">
                  <a:extLst>
                    <a:ext uri="{9D8B030D-6E8A-4147-A177-3AD203B41FA5}">
                      <a16:colId xmlns:a16="http://schemas.microsoft.com/office/drawing/2014/main" val="385366811"/>
                    </a:ext>
                  </a:extLst>
                </a:gridCol>
                <a:gridCol w="2726052">
                  <a:extLst>
                    <a:ext uri="{9D8B030D-6E8A-4147-A177-3AD203B41FA5}">
                      <a16:colId xmlns:a16="http://schemas.microsoft.com/office/drawing/2014/main" val="4146855904"/>
                    </a:ext>
                  </a:extLst>
                </a:gridCol>
              </a:tblGrid>
              <a:tr h="1785710">
                <a:tc>
                  <a:txBody>
                    <a:bodyPr/>
                    <a:lstStyle/>
                    <a:p>
                      <a:endParaRPr lang="da-DK" sz="2800" dirty="0">
                        <a:solidFill>
                          <a:srgbClr val="FFC000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B 4 3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6 5 2</a:t>
                      </a:r>
                    </a:p>
                    <a:p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</a:t>
                      </a:r>
                      <a:r>
                        <a:rPr lang="da-DK" sz="2800" dirty="0">
                          <a:solidFill>
                            <a:srgbClr val="FFC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K D 8 4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K 4 2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800" dirty="0">
                        <a:latin typeface="+mn-lt"/>
                      </a:endParaRPr>
                    </a:p>
                    <a:p>
                      <a:endParaRPr lang="da-DK" sz="2800" dirty="0">
                        <a:latin typeface="+mn-lt"/>
                      </a:endParaRPr>
                    </a:p>
                    <a:p>
                      <a:endParaRPr lang="da-DK" sz="2800" dirty="0"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0271257"/>
                  </a:ext>
                </a:extLst>
              </a:tr>
              <a:tr h="2209438">
                <a:tc>
                  <a:txBody>
                    <a:bodyPr/>
                    <a:lstStyle/>
                    <a:p>
                      <a:pPr algn="l"/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9 5</a:t>
                      </a:r>
                    </a:p>
                    <a:p>
                      <a:pPr algn="l"/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E B 3</a:t>
                      </a:r>
                    </a:p>
                    <a:p>
                      <a:pPr algn="l"/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B T 7 6</a:t>
                      </a:r>
                    </a:p>
                    <a:p>
                      <a:pPr algn="l"/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D B T 8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200" b="1" dirty="0">
                          <a:latin typeface="+mn-lt"/>
                        </a:rPr>
                        <a:t>N</a:t>
                      </a:r>
                    </a:p>
                    <a:p>
                      <a:pPr algn="ctr"/>
                      <a:endParaRPr lang="da-DK" sz="3200" b="1" dirty="0">
                        <a:latin typeface="+mn-lt"/>
                      </a:endParaRPr>
                    </a:p>
                    <a:p>
                      <a:pPr algn="l"/>
                      <a:r>
                        <a:rPr lang="da-DK" sz="3200" b="1" dirty="0">
                          <a:latin typeface="+mn-lt"/>
                        </a:rPr>
                        <a:t>V             Ø</a:t>
                      </a:r>
                    </a:p>
                    <a:p>
                      <a:pPr algn="ctr"/>
                      <a:endParaRPr lang="da-DK" sz="3200" b="1" dirty="0">
                        <a:latin typeface="+mn-lt"/>
                      </a:endParaRPr>
                    </a:p>
                    <a:p>
                      <a:pPr algn="ctr"/>
                      <a:r>
                        <a:rPr lang="da-DK" sz="3200" b="1" dirty="0">
                          <a:latin typeface="+mn-lt"/>
                        </a:rPr>
                        <a:t>S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7 2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D T 9 8</a:t>
                      </a:r>
                    </a:p>
                    <a:p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9 2 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9 6 5 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2315062"/>
                  </a:ext>
                </a:extLst>
              </a:tr>
              <a:tr h="2209438">
                <a:tc>
                  <a:txBody>
                    <a:bodyPr/>
                    <a:lstStyle/>
                    <a:p>
                      <a:endParaRPr lang="da-DK" sz="28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E K D T 8 6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K 7 4</a:t>
                      </a:r>
                    </a:p>
                    <a:p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</a:t>
                      </a:r>
                      <a:r>
                        <a:rPr lang="da-DK" sz="2800" dirty="0">
                          <a:solidFill>
                            <a:srgbClr val="FFC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5 3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7</a:t>
                      </a:r>
                    </a:p>
                    <a:p>
                      <a:endParaRPr lang="da-DK" sz="28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8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2121503"/>
                  </a:ext>
                </a:extLst>
              </a:tr>
            </a:tbl>
          </a:graphicData>
        </a:graphic>
      </p:graphicFrame>
      <p:sp>
        <p:nvSpPr>
          <p:cNvPr id="3" name="Tekstfelt 2">
            <a:extLst>
              <a:ext uri="{FF2B5EF4-FFF2-40B4-BE49-F238E27FC236}">
                <a16:creationId xmlns:a16="http://schemas.microsoft.com/office/drawing/2014/main" id="{F76E7FC8-8186-134F-B85A-0C506336A844}"/>
              </a:ext>
            </a:extLst>
          </p:cNvPr>
          <p:cNvSpPr txBox="1"/>
          <p:nvPr/>
        </p:nvSpPr>
        <p:spPr>
          <a:xfrm>
            <a:off x="9749766" y="1242683"/>
            <a:ext cx="233258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Kontrakt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4♠︎ ︎</a:t>
            </a:r>
            <a:r>
              <a:rPr lang="da-DK" sz="24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i syd 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Udspil af </a:t>
            </a:r>
            <a:r>
              <a:rPr lang="da-DK" sz="24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 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D </a:t>
            </a:r>
          </a:p>
          <a:p>
            <a:endParaRPr lang="da-DK" dirty="0"/>
          </a:p>
          <a:p>
            <a:r>
              <a:rPr lang="da-DK" b="1" dirty="0"/>
              <a:t>Udfordringer</a:t>
            </a:r>
          </a:p>
          <a:p>
            <a:pPr marL="285750" indent="-285750">
              <a:buFontTx/>
              <a:buChar char="-"/>
            </a:pPr>
            <a:r>
              <a:rPr lang="da-DK" dirty="0"/>
              <a:t>Hvad gør vi på udspillet?</a:t>
            </a:r>
          </a:p>
          <a:p>
            <a:pPr marL="285750" indent="-285750">
              <a:buFontTx/>
              <a:buChar char="-"/>
            </a:pPr>
            <a:r>
              <a:rPr lang="da-DK" dirty="0"/>
              <a:t>Opspil eller slutspil?</a:t>
            </a:r>
          </a:p>
          <a:p>
            <a:endParaRPr lang="da-DK" dirty="0"/>
          </a:p>
          <a:p>
            <a:r>
              <a:rPr lang="da-DK" dirty="0"/>
              <a:t> 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EA499E6C-F9DD-9349-BA47-C5CE40EEAD8B}"/>
              </a:ext>
            </a:extLst>
          </p:cNvPr>
          <p:cNvSpPr txBox="1"/>
          <p:nvPr/>
        </p:nvSpPr>
        <p:spPr>
          <a:xfrm>
            <a:off x="54769" y="2196790"/>
            <a:ext cx="2321429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Spilnummer</a:t>
            </a:r>
          </a:p>
          <a:p>
            <a:endParaRPr lang="da-DK" sz="2800" dirty="0"/>
          </a:p>
          <a:p>
            <a:r>
              <a:rPr lang="da-DK" sz="2800" dirty="0"/>
              <a:t>4</a:t>
            </a:r>
          </a:p>
          <a:p>
            <a:endParaRPr lang="da-DK" sz="2800" dirty="0"/>
          </a:p>
          <a:p>
            <a:r>
              <a:rPr lang="da-DK" sz="2800" dirty="0"/>
              <a:t>Sværhedsgrad</a:t>
            </a:r>
          </a:p>
          <a:p>
            <a:endParaRPr lang="da-DK" sz="2800" dirty="0"/>
          </a:p>
          <a:p>
            <a:r>
              <a:rPr lang="da-DK" sz="2800" dirty="0"/>
              <a:t>2 </a:t>
            </a:r>
          </a:p>
        </p:txBody>
      </p:sp>
    </p:spTree>
    <p:extLst>
      <p:ext uri="{BB962C8B-B14F-4D97-AF65-F5344CB8AC3E}">
        <p14:creationId xmlns:p14="http://schemas.microsoft.com/office/powerpoint/2010/main" val="3385661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felt 6">
            <a:extLst>
              <a:ext uri="{FF2B5EF4-FFF2-40B4-BE49-F238E27FC236}">
                <a16:creationId xmlns:a16="http://schemas.microsoft.com/office/drawing/2014/main" id="{F4A33D6F-AF6A-7645-8D1C-289467F3420E}"/>
              </a:ext>
            </a:extLst>
          </p:cNvPr>
          <p:cNvSpPr txBox="1"/>
          <p:nvPr/>
        </p:nvSpPr>
        <p:spPr>
          <a:xfrm>
            <a:off x="847493" y="1159727"/>
            <a:ext cx="10459844" cy="10370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13D3AAA-131C-5347-88DD-30891FBF7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502" y="358471"/>
            <a:ext cx="10553049" cy="1049235"/>
          </a:xfrm>
        </p:spPr>
        <p:txBody>
          <a:bodyPr/>
          <a:lstStyle/>
          <a:p>
            <a:br>
              <a:rPr lang="da-DK" dirty="0"/>
            </a:br>
            <a:endParaRPr lang="da-DK" dirty="0"/>
          </a:p>
        </p:txBody>
      </p:sp>
      <p:graphicFrame>
        <p:nvGraphicFramePr>
          <p:cNvPr id="5" name="Pladsholder til indhold 3">
            <a:extLst>
              <a:ext uri="{FF2B5EF4-FFF2-40B4-BE49-F238E27FC236}">
                <a16:creationId xmlns:a16="http://schemas.microsoft.com/office/drawing/2014/main" id="{EA2AC96E-A0AF-AE45-AD51-9E1625F325C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83407485"/>
              </p:ext>
            </p:extLst>
          </p:nvPr>
        </p:nvGraphicFramePr>
        <p:xfrm>
          <a:off x="2419815" y="314656"/>
          <a:ext cx="7192536" cy="6553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32685">
                  <a:extLst>
                    <a:ext uri="{9D8B030D-6E8A-4147-A177-3AD203B41FA5}">
                      <a16:colId xmlns:a16="http://schemas.microsoft.com/office/drawing/2014/main" val="152968680"/>
                    </a:ext>
                  </a:extLst>
                </a:gridCol>
                <a:gridCol w="2383590">
                  <a:extLst>
                    <a:ext uri="{9D8B030D-6E8A-4147-A177-3AD203B41FA5}">
                      <a16:colId xmlns:a16="http://schemas.microsoft.com/office/drawing/2014/main" val="385366811"/>
                    </a:ext>
                  </a:extLst>
                </a:gridCol>
                <a:gridCol w="2676261">
                  <a:extLst>
                    <a:ext uri="{9D8B030D-6E8A-4147-A177-3AD203B41FA5}">
                      <a16:colId xmlns:a16="http://schemas.microsoft.com/office/drawing/2014/main" val="4146855904"/>
                    </a:ext>
                  </a:extLst>
                </a:gridCol>
              </a:tblGrid>
              <a:tr h="1793898">
                <a:tc>
                  <a:txBody>
                    <a:bodyPr/>
                    <a:lstStyle/>
                    <a:p>
                      <a:endParaRPr lang="da-DK" sz="2800" dirty="0">
                        <a:solidFill>
                          <a:srgbClr val="FFC000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E 9 5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B 6 2</a:t>
                      </a:r>
                    </a:p>
                    <a:p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</a:t>
                      </a:r>
                      <a:r>
                        <a:rPr lang="da-DK" sz="2800" dirty="0">
                          <a:solidFill>
                            <a:srgbClr val="FFC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D 7 6 2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D 9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800" dirty="0">
                        <a:latin typeface="+mn-lt"/>
                      </a:endParaRPr>
                    </a:p>
                    <a:p>
                      <a:endParaRPr lang="da-DK" sz="2800" dirty="0">
                        <a:latin typeface="+mn-lt"/>
                      </a:endParaRPr>
                    </a:p>
                    <a:p>
                      <a:endParaRPr lang="da-DK" sz="2800" dirty="0"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0271257"/>
                  </a:ext>
                </a:extLst>
              </a:tr>
              <a:tr h="1793898">
                <a:tc>
                  <a:txBody>
                    <a:bodyPr/>
                    <a:lstStyle/>
                    <a:p>
                      <a:pPr algn="l"/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7 6</a:t>
                      </a:r>
                    </a:p>
                    <a:p>
                      <a:pPr algn="l"/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9 4</a:t>
                      </a:r>
                    </a:p>
                    <a:p>
                      <a:pPr algn="l"/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B T 5 3</a:t>
                      </a:r>
                    </a:p>
                    <a:p>
                      <a:pPr algn="l"/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K 8 7 2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200" b="1" dirty="0">
                          <a:latin typeface="+mn-lt"/>
                        </a:rPr>
                        <a:t>N</a:t>
                      </a:r>
                    </a:p>
                    <a:p>
                      <a:pPr algn="ctr"/>
                      <a:endParaRPr lang="da-DK" sz="3200" b="1" dirty="0">
                        <a:latin typeface="+mn-lt"/>
                      </a:endParaRPr>
                    </a:p>
                    <a:p>
                      <a:pPr algn="l"/>
                      <a:r>
                        <a:rPr lang="da-DK" sz="3200" b="1" dirty="0">
                          <a:latin typeface="+mn-lt"/>
                        </a:rPr>
                        <a:t>V             Ø</a:t>
                      </a:r>
                    </a:p>
                    <a:p>
                      <a:pPr algn="l"/>
                      <a:endParaRPr lang="da-DK" sz="3200" b="1" dirty="0">
                        <a:latin typeface="+mn-lt"/>
                      </a:endParaRPr>
                    </a:p>
                    <a:p>
                      <a:pPr algn="ctr"/>
                      <a:r>
                        <a:rPr lang="da-DK" sz="3200" b="1" dirty="0">
                          <a:latin typeface="+mn-lt"/>
                        </a:rPr>
                        <a:t>S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8 3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D T 8 5</a:t>
                      </a:r>
                    </a:p>
                    <a:p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9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B T 6 5 4 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2315062"/>
                  </a:ext>
                </a:extLst>
              </a:tr>
              <a:tr h="2219568">
                <a:tc>
                  <a:txBody>
                    <a:bodyPr/>
                    <a:lstStyle/>
                    <a:p>
                      <a:endParaRPr lang="da-DK" sz="28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K D B T 4 2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K 7 3</a:t>
                      </a:r>
                    </a:p>
                    <a:p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</a:t>
                      </a:r>
                      <a:r>
                        <a:rPr lang="da-DK" sz="2800" dirty="0">
                          <a:solidFill>
                            <a:srgbClr val="FFC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K 8 4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-</a:t>
                      </a:r>
                    </a:p>
                    <a:p>
                      <a:endParaRPr lang="da-DK" sz="28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8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2121503"/>
                  </a:ext>
                </a:extLst>
              </a:tr>
            </a:tbl>
          </a:graphicData>
        </a:graphic>
      </p:graphicFrame>
      <p:sp>
        <p:nvSpPr>
          <p:cNvPr id="3" name="Tekstfelt 2">
            <a:extLst>
              <a:ext uri="{FF2B5EF4-FFF2-40B4-BE49-F238E27FC236}">
                <a16:creationId xmlns:a16="http://schemas.microsoft.com/office/drawing/2014/main" id="{F76E7FC8-8186-134F-B85A-0C506336A844}"/>
              </a:ext>
            </a:extLst>
          </p:cNvPr>
          <p:cNvSpPr txBox="1"/>
          <p:nvPr/>
        </p:nvSpPr>
        <p:spPr>
          <a:xfrm>
            <a:off x="9699585" y="2314936"/>
            <a:ext cx="233258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Kontrakt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6♠︎ i syd 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Udspil </a:t>
            </a:r>
            <a:r>
              <a:rPr lang="da-DK" sz="24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K der også viser esset!</a:t>
            </a:r>
          </a:p>
          <a:p>
            <a:endParaRPr lang="da-DK" dirty="0"/>
          </a:p>
          <a:p>
            <a:r>
              <a:rPr lang="da-DK" dirty="0"/>
              <a:t>Til spilfører: Læg mærke til </a:t>
            </a:r>
            <a:r>
              <a:rPr lang="da-DK" dirty="0" err="1"/>
              <a:t>østs</a:t>
            </a:r>
            <a:r>
              <a:rPr lang="da-DK" dirty="0"/>
              <a:t> ruder 9!</a:t>
            </a:r>
          </a:p>
          <a:p>
            <a:endParaRPr lang="da-DK" dirty="0"/>
          </a:p>
          <a:p>
            <a:r>
              <a:rPr lang="da-DK" b="1" dirty="0"/>
              <a:t>Udfordringer</a:t>
            </a:r>
          </a:p>
          <a:p>
            <a:r>
              <a:rPr lang="da-DK" dirty="0"/>
              <a:t> - Hvor er hjerter D?</a:t>
            </a:r>
          </a:p>
          <a:p>
            <a:r>
              <a:rPr lang="da-DK" dirty="0"/>
              <a:t> - sidder ruderne jævnt?</a:t>
            </a:r>
          </a:p>
          <a:p>
            <a:endParaRPr lang="da-DK" dirty="0"/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EA499E6C-F9DD-9349-BA47-C5CE40EEAD8B}"/>
              </a:ext>
            </a:extLst>
          </p:cNvPr>
          <p:cNvSpPr txBox="1"/>
          <p:nvPr/>
        </p:nvSpPr>
        <p:spPr>
          <a:xfrm>
            <a:off x="54769" y="2196790"/>
            <a:ext cx="2321429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Spilnummer</a:t>
            </a:r>
          </a:p>
          <a:p>
            <a:endParaRPr lang="da-DK" sz="2800" dirty="0"/>
          </a:p>
          <a:p>
            <a:r>
              <a:rPr lang="da-DK" sz="2800" dirty="0"/>
              <a:t>5</a:t>
            </a:r>
          </a:p>
          <a:p>
            <a:endParaRPr lang="da-DK" sz="2800" dirty="0"/>
          </a:p>
          <a:p>
            <a:endParaRPr lang="da-DK" sz="2800" dirty="0"/>
          </a:p>
          <a:p>
            <a:r>
              <a:rPr lang="da-DK" sz="2800" dirty="0"/>
              <a:t>Sværhedsgrad </a:t>
            </a:r>
          </a:p>
          <a:p>
            <a:endParaRPr lang="da-DK" sz="2800" dirty="0"/>
          </a:p>
          <a:p>
            <a:r>
              <a:rPr lang="da-DK" sz="2800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962717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felt 6">
            <a:extLst>
              <a:ext uri="{FF2B5EF4-FFF2-40B4-BE49-F238E27FC236}">
                <a16:creationId xmlns:a16="http://schemas.microsoft.com/office/drawing/2014/main" id="{F4A33D6F-AF6A-7645-8D1C-289467F3420E}"/>
              </a:ext>
            </a:extLst>
          </p:cNvPr>
          <p:cNvSpPr txBox="1"/>
          <p:nvPr/>
        </p:nvSpPr>
        <p:spPr>
          <a:xfrm>
            <a:off x="847493" y="1159727"/>
            <a:ext cx="10459844" cy="10370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13D3AAA-131C-5347-88DD-30891FBF7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502" y="358471"/>
            <a:ext cx="10553049" cy="1049235"/>
          </a:xfrm>
        </p:spPr>
        <p:txBody>
          <a:bodyPr/>
          <a:lstStyle/>
          <a:p>
            <a:br>
              <a:rPr lang="da-DK" dirty="0"/>
            </a:br>
            <a:endParaRPr lang="da-DK" dirty="0"/>
          </a:p>
        </p:txBody>
      </p:sp>
      <p:graphicFrame>
        <p:nvGraphicFramePr>
          <p:cNvPr id="5" name="Pladsholder til indhold 3">
            <a:extLst>
              <a:ext uri="{FF2B5EF4-FFF2-40B4-BE49-F238E27FC236}">
                <a16:creationId xmlns:a16="http://schemas.microsoft.com/office/drawing/2014/main" id="{EA2AC96E-A0AF-AE45-AD51-9E1625F325C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3913118"/>
              </p:ext>
            </p:extLst>
          </p:nvPr>
        </p:nvGraphicFramePr>
        <p:xfrm>
          <a:off x="2274849" y="314656"/>
          <a:ext cx="7337501" cy="6553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52546">
                  <a:extLst>
                    <a:ext uri="{9D8B030D-6E8A-4147-A177-3AD203B41FA5}">
                      <a16:colId xmlns:a16="http://schemas.microsoft.com/office/drawing/2014/main" val="152968680"/>
                    </a:ext>
                  </a:extLst>
                </a:gridCol>
                <a:gridCol w="2354754">
                  <a:extLst>
                    <a:ext uri="{9D8B030D-6E8A-4147-A177-3AD203B41FA5}">
                      <a16:colId xmlns:a16="http://schemas.microsoft.com/office/drawing/2014/main" val="385366811"/>
                    </a:ext>
                  </a:extLst>
                </a:gridCol>
                <a:gridCol w="2730201">
                  <a:extLst>
                    <a:ext uri="{9D8B030D-6E8A-4147-A177-3AD203B41FA5}">
                      <a16:colId xmlns:a16="http://schemas.microsoft.com/office/drawing/2014/main" val="4146855904"/>
                    </a:ext>
                  </a:extLst>
                </a:gridCol>
              </a:tblGrid>
              <a:tr h="1793898">
                <a:tc>
                  <a:txBody>
                    <a:bodyPr/>
                    <a:lstStyle/>
                    <a:p>
                      <a:endParaRPr lang="da-DK" sz="2800" dirty="0">
                        <a:solidFill>
                          <a:srgbClr val="FFC000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8 7 3 2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D 8 4 2</a:t>
                      </a:r>
                    </a:p>
                    <a:p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</a:t>
                      </a:r>
                      <a:r>
                        <a:rPr lang="da-DK" sz="2800" dirty="0">
                          <a:solidFill>
                            <a:srgbClr val="FFC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7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9 5 3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800" dirty="0">
                        <a:latin typeface="+mn-lt"/>
                      </a:endParaRPr>
                    </a:p>
                    <a:p>
                      <a:endParaRPr lang="da-DK" sz="2800" dirty="0">
                        <a:latin typeface="+mn-lt"/>
                      </a:endParaRPr>
                    </a:p>
                    <a:p>
                      <a:endParaRPr lang="da-DK" sz="2800" dirty="0"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0271257"/>
                  </a:ext>
                </a:extLst>
              </a:tr>
              <a:tr h="1793898">
                <a:tc>
                  <a:txBody>
                    <a:bodyPr/>
                    <a:lstStyle/>
                    <a:p>
                      <a:pPr algn="l"/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E 5</a:t>
                      </a:r>
                    </a:p>
                    <a:p>
                      <a:pPr algn="l"/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K B 9 5 3</a:t>
                      </a:r>
                      <a:endParaRPr lang="da-DK" sz="2800" dirty="0">
                        <a:solidFill>
                          <a:schemeClr val="tx1"/>
                        </a:solidFill>
                        <a:latin typeface="+mn-lt"/>
                        <a:ea typeface="Apple Color Emoji" pitchFamily="2" charset="0"/>
                        <a:cs typeface="Apple Symbols" panose="02000000000000000000" pitchFamily="2" charset="-79"/>
                      </a:endParaRPr>
                    </a:p>
                    <a:p>
                      <a:pPr algn="l"/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T 6</a:t>
                      </a:r>
                    </a:p>
                    <a:p>
                      <a:pPr algn="l"/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K T 7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200" b="1" dirty="0">
                          <a:latin typeface="+mn-lt"/>
                        </a:rPr>
                        <a:t>N</a:t>
                      </a:r>
                    </a:p>
                    <a:p>
                      <a:pPr algn="ctr"/>
                      <a:endParaRPr lang="da-DK" sz="3200" b="1" dirty="0">
                        <a:latin typeface="+mn-lt"/>
                      </a:endParaRPr>
                    </a:p>
                    <a:p>
                      <a:pPr algn="l"/>
                      <a:r>
                        <a:rPr lang="da-DK" sz="3200" b="1" dirty="0">
                          <a:latin typeface="+mn-lt"/>
                        </a:rPr>
                        <a:t>V             Ø</a:t>
                      </a:r>
                    </a:p>
                    <a:p>
                      <a:pPr algn="l"/>
                      <a:endParaRPr lang="da-DK" sz="3200" b="1" dirty="0">
                        <a:latin typeface="+mn-lt"/>
                      </a:endParaRPr>
                    </a:p>
                    <a:p>
                      <a:pPr algn="ctr"/>
                      <a:r>
                        <a:rPr lang="da-DK" sz="3200" b="1" dirty="0">
                          <a:latin typeface="+mn-lt"/>
                        </a:rPr>
                        <a:t>S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6 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T 7 </a:t>
                      </a:r>
                    </a:p>
                    <a:p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D B 9 5 4 2 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B 8 6 4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2315062"/>
                  </a:ext>
                </a:extLst>
              </a:tr>
              <a:tr h="2219568">
                <a:tc>
                  <a:txBody>
                    <a:bodyPr/>
                    <a:lstStyle/>
                    <a:p>
                      <a:endParaRPr lang="da-DK" sz="28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K D B T 9 4 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6</a:t>
                      </a:r>
                    </a:p>
                    <a:p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</a:t>
                      </a:r>
                      <a:r>
                        <a:rPr lang="da-DK" sz="2800" dirty="0">
                          <a:solidFill>
                            <a:srgbClr val="FFC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K 8 3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D 2</a:t>
                      </a:r>
                    </a:p>
                    <a:p>
                      <a:endParaRPr lang="da-DK" sz="28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8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2121503"/>
                  </a:ext>
                </a:extLst>
              </a:tr>
            </a:tbl>
          </a:graphicData>
        </a:graphic>
      </p:graphicFrame>
      <p:sp>
        <p:nvSpPr>
          <p:cNvPr id="3" name="Tekstfelt 2">
            <a:extLst>
              <a:ext uri="{FF2B5EF4-FFF2-40B4-BE49-F238E27FC236}">
                <a16:creationId xmlns:a16="http://schemas.microsoft.com/office/drawing/2014/main" id="{F76E7FC8-8186-134F-B85A-0C506336A844}"/>
              </a:ext>
            </a:extLst>
          </p:cNvPr>
          <p:cNvSpPr txBox="1"/>
          <p:nvPr/>
        </p:nvSpPr>
        <p:spPr>
          <a:xfrm>
            <a:off x="9699585" y="2314936"/>
            <a:ext cx="2332581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Kontrakt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4♠︎ i syd 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Udspil af </a:t>
            </a:r>
            <a:r>
              <a:rPr lang="da-DK" sz="24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E OG derefter ♠︎ E 5</a:t>
            </a:r>
          </a:p>
          <a:p>
            <a:endParaRPr lang="da-DK" dirty="0"/>
          </a:p>
          <a:p>
            <a:r>
              <a:rPr lang="da-DK" b="1" dirty="0"/>
              <a:t>Udfordringer</a:t>
            </a:r>
          </a:p>
          <a:p>
            <a:r>
              <a:rPr lang="da-DK" dirty="0"/>
              <a:t> - Hvordan løser vi klørproblemet?</a:t>
            </a:r>
          </a:p>
          <a:p>
            <a:r>
              <a:rPr lang="da-DK" dirty="0"/>
              <a:t> </a:t>
            </a:r>
          </a:p>
          <a:p>
            <a:endParaRPr lang="da-DK" dirty="0"/>
          </a:p>
          <a:p>
            <a:endParaRPr lang="da-DK" dirty="0"/>
          </a:p>
          <a:p>
            <a:r>
              <a:rPr lang="da-DK" dirty="0"/>
              <a:t> - udnyt viden fra udspil og </a:t>
            </a:r>
            <a:r>
              <a:rPr lang="da-DK" dirty="0" err="1"/>
              <a:t>tilspil</a:t>
            </a:r>
            <a:endParaRPr lang="da-DK" dirty="0"/>
          </a:p>
          <a:p>
            <a:endParaRPr lang="da-DK" dirty="0"/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EA499E6C-F9DD-9349-BA47-C5CE40EEAD8B}"/>
              </a:ext>
            </a:extLst>
          </p:cNvPr>
          <p:cNvSpPr txBox="1"/>
          <p:nvPr/>
        </p:nvSpPr>
        <p:spPr>
          <a:xfrm>
            <a:off x="54769" y="2196790"/>
            <a:ext cx="2321429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Spilnummer</a:t>
            </a:r>
          </a:p>
          <a:p>
            <a:endParaRPr lang="da-DK" sz="2800" dirty="0"/>
          </a:p>
          <a:p>
            <a:r>
              <a:rPr lang="da-DK" sz="2800" dirty="0"/>
              <a:t>6</a:t>
            </a:r>
          </a:p>
          <a:p>
            <a:endParaRPr lang="da-DK" sz="2800" dirty="0"/>
          </a:p>
          <a:p>
            <a:endParaRPr lang="da-DK" sz="2800" dirty="0"/>
          </a:p>
          <a:p>
            <a:r>
              <a:rPr lang="da-DK" sz="2800" dirty="0"/>
              <a:t>Sværhedsgrad</a:t>
            </a:r>
          </a:p>
          <a:p>
            <a:endParaRPr lang="da-DK" sz="2800" dirty="0"/>
          </a:p>
          <a:p>
            <a:r>
              <a:rPr lang="da-DK" sz="2800" dirty="0"/>
              <a:t>2 </a:t>
            </a:r>
          </a:p>
        </p:txBody>
      </p:sp>
    </p:spTree>
    <p:extLst>
      <p:ext uri="{BB962C8B-B14F-4D97-AF65-F5344CB8AC3E}">
        <p14:creationId xmlns:p14="http://schemas.microsoft.com/office/powerpoint/2010/main" val="1222702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felt 6">
            <a:extLst>
              <a:ext uri="{FF2B5EF4-FFF2-40B4-BE49-F238E27FC236}">
                <a16:creationId xmlns:a16="http://schemas.microsoft.com/office/drawing/2014/main" id="{F4A33D6F-AF6A-7645-8D1C-289467F3420E}"/>
              </a:ext>
            </a:extLst>
          </p:cNvPr>
          <p:cNvSpPr txBox="1"/>
          <p:nvPr/>
        </p:nvSpPr>
        <p:spPr>
          <a:xfrm>
            <a:off x="847493" y="1159727"/>
            <a:ext cx="10459844" cy="10370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13D3AAA-131C-5347-88DD-30891FBF7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502" y="358471"/>
            <a:ext cx="10553049" cy="1049235"/>
          </a:xfrm>
        </p:spPr>
        <p:txBody>
          <a:bodyPr/>
          <a:lstStyle/>
          <a:p>
            <a:br>
              <a:rPr lang="da-DK" dirty="0"/>
            </a:br>
            <a:endParaRPr lang="da-DK" dirty="0"/>
          </a:p>
        </p:txBody>
      </p:sp>
      <p:graphicFrame>
        <p:nvGraphicFramePr>
          <p:cNvPr id="5" name="Pladsholder til indhold 3">
            <a:extLst>
              <a:ext uri="{FF2B5EF4-FFF2-40B4-BE49-F238E27FC236}">
                <a16:creationId xmlns:a16="http://schemas.microsoft.com/office/drawing/2014/main" id="{EA2AC96E-A0AF-AE45-AD51-9E1625F325C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89158723"/>
              </p:ext>
            </p:extLst>
          </p:nvPr>
        </p:nvGraphicFramePr>
        <p:xfrm>
          <a:off x="2286000" y="314655"/>
          <a:ext cx="7326351" cy="6553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52546">
                  <a:extLst>
                    <a:ext uri="{9D8B030D-6E8A-4147-A177-3AD203B41FA5}">
                      <a16:colId xmlns:a16="http://schemas.microsoft.com/office/drawing/2014/main" val="152968680"/>
                    </a:ext>
                  </a:extLst>
                </a:gridCol>
                <a:gridCol w="2347753">
                  <a:extLst>
                    <a:ext uri="{9D8B030D-6E8A-4147-A177-3AD203B41FA5}">
                      <a16:colId xmlns:a16="http://schemas.microsoft.com/office/drawing/2014/main" val="385366811"/>
                    </a:ext>
                  </a:extLst>
                </a:gridCol>
                <a:gridCol w="2726052">
                  <a:extLst>
                    <a:ext uri="{9D8B030D-6E8A-4147-A177-3AD203B41FA5}">
                      <a16:colId xmlns:a16="http://schemas.microsoft.com/office/drawing/2014/main" val="4146855904"/>
                    </a:ext>
                  </a:extLst>
                </a:gridCol>
              </a:tblGrid>
              <a:tr h="1785710">
                <a:tc>
                  <a:txBody>
                    <a:bodyPr/>
                    <a:lstStyle/>
                    <a:p>
                      <a:endParaRPr lang="da-DK" sz="2800" dirty="0">
                        <a:solidFill>
                          <a:srgbClr val="FFC000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E K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B</a:t>
                      </a:r>
                    </a:p>
                    <a:p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</a:t>
                      </a:r>
                      <a:r>
                        <a:rPr lang="da-DK" sz="2800" dirty="0">
                          <a:solidFill>
                            <a:srgbClr val="FFC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K 9 7 6 3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7 5 4 3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800" dirty="0">
                        <a:latin typeface="+mn-lt"/>
                      </a:endParaRPr>
                    </a:p>
                    <a:p>
                      <a:endParaRPr lang="da-DK" sz="2800" dirty="0">
                        <a:latin typeface="+mn-lt"/>
                      </a:endParaRPr>
                    </a:p>
                    <a:p>
                      <a:endParaRPr lang="da-DK" sz="2800" dirty="0"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0271257"/>
                  </a:ext>
                </a:extLst>
              </a:tr>
              <a:tr h="2209438">
                <a:tc>
                  <a:txBody>
                    <a:bodyPr/>
                    <a:lstStyle/>
                    <a:p>
                      <a:pPr algn="l"/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B 9 6 2</a:t>
                      </a:r>
                    </a:p>
                    <a:p>
                      <a:pPr algn="l"/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K D T 8</a:t>
                      </a:r>
                    </a:p>
                    <a:p>
                      <a:pPr algn="l"/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5</a:t>
                      </a:r>
                    </a:p>
                    <a:p>
                      <a:pPr algn="l"/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D T 9 2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200" b="1" dirty="0">
                          <a:latin typeface="+mn-lt"/>
                        </a:rPr>
                        <a:t>N</a:t>
                      </a:r>
                    </a:p>
                    <a:p>
                      <a:pPr algn="ctr"/>
                      <a:endParaRPr lang="da-DK" sz="3200" b="1" dirty="0">
                        <a:latin typeface="+mn-lt"/>
                      </a:endParaRPr>
                    </a:p>
                    <a:p>
                      <a:pPr algn="l"/>
                      <a:r>
                        <a:rPr lang="da-DK" sz="3200" b="1" dirty="0">
                          <a:latin typeface="+mn-lt"/>
                        </a:rPr>
                        <a:t>V             Ø</a:t>
                      </a:r>
                    </a:p>
                    <a:p>
                      <a:pPr algn="ctr"/>
                      <a:endParaRPr lang="da-DK" sz="3200" b="1" dirty="0">
                        <a:latin typeface="+mn-lt"/>
                      </a:endParaRPr>
                    </a:p>
                    <a:p>
                      <a:pPr algn="ctr"/>
                      <a:r>
                        <a:rPr lang="da-DK" sz="3200" b="1" dirty="0">
                          <a:latin typeface="+mn-lt"/>
                        </a:rPr>
                        <a:t>S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D T 8 5 4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9 7 6 5</a:t>
                      </a:r>
                    </a:p>
                    <a:p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8 4 2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6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2315062"/>
                  </a:ext>
                </a:extLst>
              </a:tr>
              <a:tr h="2209438">
                <a:tc>
                  <a:txBody>
                    <a:bodyPr/>
                    <a:lstStyle/>
                    <a:p>
                      <a:endParaRPr lang="da-DK" sz="28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7 3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4 3 2</a:t>
                      </a:r>
                    </a:p>
                    <a:p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</a:t>
                      </a:r>
                      <a:r>
                        <a:rPr lang="da-DK" sz="2800" dirty="0">
                          <a:solidFill>
                            <a:srgbClr val="FFC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D B T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K B 8</a:t>
                      </a:r>
                    </a:p>
                    <a:p>
                      <a:endParaRPr lang="da-DK" sz="28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8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2121503"/>
                  </a:ext>
                </a:extLst>
              </a:tr>
            </a:tbl>
          </a:graphicData>
        </a:graphic>
      </p:graphicFrame>
      <p:sp>
        <p:nvSpPr>
          <p:cNvPr id="3" name="Tekstfelt 2">
            <a:extLst>
              <a:ext uri="{FF2B5EF4-FFF2-40B4-BE49-F238E27FC236}">
                <a16:creationId xmlns:a16="http://schemas.microsoft.com/office/drawing/2014/main" id="{F76E7FC8-8186-134F-B85A-0C506336A844}"/>
              </a:ext>
            </a:extLst>
          </p:cNvPr>
          <p:cNvSpPr txBox="1"/>
          <p:nvPr/>
        </p:nvSpPr>
        <p:spPr>
          <a:xfrm>
            <a:off x="9749766" y="1242683"/>
            <a:ext cx="2332581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Kontrakt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5 </a:t>
            </a:r>
            <a:r>
              <a:rPr lang="da-DK" sz="24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sz="24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i syd 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Udspil af </a:t>
            </a:r>
            <a:r>
              <a:rPr lang="da-DK" sz="24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400" dirty="0">
                <a:ea typeface="Apple Color Emoji" pitchFamily="2" charset="0"/>
                <a:cs typeface="Apple Symbols" panose="02000000000000000000" pitchFamily="2" charset="-79"/>
              </a:rPr>
              <a:t>K </a:t>
            </a:r>
            <a:endParaRPr lang="da-DK" sz="2400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endParaRPr lang="da-DK" dirty="0"/>
          </a:p>
          <a:p>
            <a:r>
              <a:rPr lang="da-DK" b="1" dirty="0"/>
              <a:t>Udfordringer</a:t>
            </a:r>
          </a:p>
          <a:p>
            <a:pPr marL="285750" indent="-285750">
              <a:buFontTx/>
              <a:buChar char="-"/>
            </a:pPr>
            <a:r>
              <a:rPr lang="da-DK" dirty="0"/>
              <a:t>Hvad gør vi med klør dame?</a:t>
            </a:r>
          </a:p>
          <a:p>
            <a:pPr marL="285750" indent="-285750">
              <a:buFontTx/>
              <a:buChar char="-"/>
            </a:pPr>
            <a:r>
              <a:rPr lang="da-DK" dirty="0"/>
              <a:t>Har vi andre problemer?</a:t>
            </a:r>
          </a:p>
          <a:p>
            <a:endParaRPr lang="da-DK" dirty="0"/>
          </a:p>
          <a:p>
            <a:r>
              <a:rPr lang="da-DK" dirty="0"/>
              <a:t> 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EA499E6C-F9DD-9349-BA47-C5CE40EEAD8B}"/>
              </a:ext>
            </a:extLst>
          </p:cNvPr>
          <p:cNvSpPr txBox="1"/>
          <p:nvPr/>
        </p:nvSpPr>
        <p:spPr>
          <a:xfrm>
            <a:off x="54769" y="2196790"/>
            <a:ext cx="2321429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Spilnummer</a:t>
            </a:r>
          </a:p>
          <a:p>
            <a:endParaRPr lang="da-DK" sz="2800" dirty="0"/>
          </a:p>
          <a:p>
            <a:r>
              <a:rPr lang="da-DK" sz="2800" dirty="0"/>
              <a:t>7</a:t>
            </a:r>
          </a:p>
          <a:p>
            <a:endParaRPr lang="da-DK" sz="2800" dirty="0"/>
          </a:p>
          <a:p>
            <a:r>
              <a:rPr lang="da-DK" sz="2800" dirty="0"/>
              <a:t>Sværhedsgrad </a:t>
            </a:r>
          </a:p>
          <a:p>
            <a:endParaRPr lang="da-DK" sz="2800" dirty="0"/>
          </a:p>
          <a:p>
            <a:r>
              <a:rPr lang="da-DK" sz="2800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992562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felt 6">
            <a:extLst>
              <a:ext uri="{FF2B5EF4-FFF2-40B4-BE49-F238E27FC236}">
                <a16:creationId xmlns:a16="http://schemas.microsoft.com/office/drawing/2014/main" id="{F4A33D6F-AF6A-7645-8D1C-289467F3420E}"/>
              </a:ext>
            </a:extLst>
          </p:cNvPr>
          <p:cNvSpPr txBox="1"/>
          <p:nvPr/>
        </p:nvSpPr>
        <p:spPr>
          <a:xfrm>
            <a:off x="847493" y="1159727"/>
            <a:ext cx="10459844" cy="10370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13D3AAA-131C-5347-88DD-30891FBF7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502" y="358471"/>
            <a:ext cx="10553049" cy="1049235"/>
          </a:xfrm>
        </p:spPr>
        <p:txBody>
          <a:bodyPr/>
          <a:lstStyle/>
          <a:p>
            <a:br>
              <a:rPr lang="da-DK" dirty="0"/>
            </a:br>
            <a:endParaRPr lang="da-DK" dirty="0"/>
          </a:p>
        </p:txBody>
      </p:sp>
      <p:graphicFrame>
        <p:nvGraphicFramePr>
          <p:cNvPr id="5" name="Pladsholder til indhold 3">
            <a:extLst>
              <a:ext uri="{FF2B5EF4-FFF2-40B4-BE49-F238E27FC236}">
                <a16:creationId xmlns:a16="http://schemas.microsoft.com/office/drawing/2014/main" id="{EA2AC96E-A0AF-AE45-AD51-9E1625F325C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45718937"/>
              </p:ext>
            </p:extLst>
          </p:nvPr>
        </p:nvGraphicFramePr>
        <p:xfrm>
          <a:off x="2286000" y="314655"/>
          <a:ext cx="7326351" cy="6553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52546">
                  <a:extLst>
                    <a:ext uri="{9D8B030D-6E8A-4147-A177-3AD203B41FA5}">
                      <a16:colId xmlns:a16="http://schemas.microsoft.com/office/drawing/2014/main" val="152968680"/>
                    </a:ext>
                  </a:extLst>
                </a:gridCol>
                <a:gridCol w="2347753">
                  <a:extLst>
                    <a:ext uri="{9D8B030D-6E8A-4147-A177-3AD203B41FA5}">
                      <a16:colId xmlns:a16="http://schemas.microsoft.com/office/drawing/2014/main" val="385366811"/>
                    </a:ext>
                  </a:extLst>
                </a:gridCol>
                <a:gridCol w="2726052">
                  <a:extLst>
                    <a:ext uri="{9D8B030D-6E8A-4147-A177-3AD203B41FA5}">
                      <a16:colId xmlns:a16="http://schemas.microsoft.com/office/drawing/2014/main" val="4146855904"/>
                    </a:ext>
                  </a:extLst>
                </a:gridCol>
              </a:tblGrid>
              <a:tr h="1785710">
                <a:tc>
                  <a:txBody>
                    <a:bodyPr/>
                    <a:lstStyle/>
                    <a:p>
                      <a:endParaRPr lang="da-DK" sz="2800" dirty="0">
                        <a:solidFill>
                          <a:srgbClr val="FFC000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K 9 7 4 3 2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6 5 3</a:t>
                      </a:r>
                    </a:p>
                    <a:p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</a:t>
                      </a:r>
                      <a:r>
                        <a:rPr lang="da-DK" sz="2800" dirty="0">
                          <a:solidFill>
                            <a:srgbClr val="FFC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K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K 6 4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800" dirty="0">
                        <a:latin typeface="+mn-lt"/>
                      </a:endParaRPr>
                    </a:p>
                    <a:p>
                      <a:endParaRPr lang="da-DK" sz="2800" dirty="0">
                        <a:latin typeface="+mn-lt"/>
                      </a:endParaRPr>
                    </a:p>
                    <a:p>
                      <a:endParaRPr lang="da-DK" sz="2800" dirty="0"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0271257"/>
                  </a:ext>
                </a:extLst>
              </a:tr>
              <a:tr h="2209438">
                <a:tc>
                  <a:txBody>
                    <a:bodyPr/>
                    <a:lstStyle/>
                    <a:p>
                      <a:pPr algn="l"/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E</a:t>
                      </a:r>
                    </a:p>
                    <a:p>
                      <a:pPr algn="l"/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K T 8</a:t>
                      </a:r>
                    </a:p>
                    <a:p>
                      <a:pPr algn="l"/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B T 9 7 6 4</a:t>
                      </a:r>
                    </a:p>
                    <a:p>
                      <a:pPr algn="l"/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T 8 7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200" b="1" dirty="0">
                          <a:latin typeface="+mn-lt"/>
                        </a:rPr>
                        <a:t>N</a:t>
                      </a:r>
                    </a:p>
                    <a:p>
                      <a:pPr algn="l"/>
                      <a:endParaRPr lang="da-DK" sz="3200" b="1" dirty="0">
                        <a:latin typeface="+mn-lt"/>
                      </a:endParaRPr>
                    </a:p>
                    <a:p>
                      <a:pPr algn="l"/>
                      <a:r>
                        <a:rPr lang="da-DK" sz="3200" b="1" dirty="0">
                          <a:latin typeface="+mn-lt"/>
                        </a:rPr>
                        <a:t>V             Ø</a:t>
                      </a:r>
                    </a:p>
                    <a:p>
                      <a:pPr algn="l"/>
                      <a:endParaRPr lang="da-DK" sz="3200" b="1" dirty="0">
                        <a:latin typeface="+mn-lt"/>
                      </a:endParaRPr>
                    </a:p>
                    <a:p>
                      <a:pPr algn="ctr"/>
                      <a:r>
                        <a:rPr lang="da-DK" sz="3200" b="1" dirty="0">
                          <a:latin typeface="+mn-lt"/>
                        </a:rPr>
                        <a:t>S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5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E D </a:t>
                      </a:r>
                    </a:p>
                    <a:p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D 8 5 3 2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B 9 5 3 2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2315062"/>
                  </a:ext>
                </a:extLst>
              </a:tr>
              <a:tr h="2209438">
                <a:tc>
                  <a:txBody>
                    <a:bodyPr/>
                    <a:lstStyle/>
                    <a:p>
                      <a:endParaRPr lang="da-DK" sz="28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D B T 8 6 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B 9 7 4 2</a:t>
                      </a:r>
                    </a:p>
                    <a:p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</a:t>
                      </a:r>
                      <a:r>
                        <a:rPr lang="da-DK" sz="2800" dirty="0">
                          <a:solidFill>
                            <a:srgbClr val="FFC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D</a:t>
                      </a:r>
                    </a:p>
                    <a:p>
                      <a:endParaRPr lang="da-DK" sz="28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8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2121503"/>
                  </a:ext>
                </a:extLst>
              </a:tr>
            </a:tbl>
          </a:graphicData>
        </a:graphic>
      </p:graphicFrame>
      <p:sp>
        <p:nvSpPr>
          <p:cNvPr id="3" name="Tekstfelt 2">
            <a:extLst>
              <a:ext uri="{FF2B5EF4-FFF2-40B4-BE49-F238E27FC236}">
                <a16:creationId xmlns:a16="http://schemas.microsoft.com/office/drawing/2014/main" id="{F76E7FC8-8186-134F-B85A-0C506336A844}"/>
              </a:ext>
            </a:extLst>
          </p:cNvPr>
          <p:cNvSpPr txBox="1"/>
          <p:nvPr/>
        </p:nvSpPr>
        <p:spPr>
          <a:xfrm>
            <a:off x="9699585" y="2314936"/>
            <a:ext cx="2332581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Kontrakt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4♠︎ i syd 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Udspil af </a:t>
            </a:r>
            <a:r>
              <a:rPr lang="da-DK" sz="2400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B</a:t>
            </a:r>
          </a:p>
          <a:p>
            <a:endParaRPr lang="da-DK" dirty="0"/>
          </a:p>
          <a:p>
            <a:r>
              <a:rPr lang="da-DK" b="1" dirty="0"/>
              <a:t>Udfordringer</a:t>
            </a:r>
          </a:p>
          <a:p>
            <a:r>
              <a:rPr lang="da-DK" dirty="0"/>
              <a:t> - Hvordan skal hjerterne sidde?</a:t>
            </a:r>
          </a:p>
          <a:p>
            <a:r>
              <a:rPr lang="da-DK" dirty="0"/>
              <a:t> - hvordan skal vi eliminere side farverne?</a:t>
            </a:r>
          </a:p>
          <a:p>
            <a:endParaRPr lang="da-DK" dirty="0"/>
          </a:p>
          <a:p>
            <a:endParaRPr lang="da-DK" dirty="0"/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EA499E6C-F9DD-9349-BA47-C5CE40EEAD8B}"/>
              </a:ext>
            </a:extLst>
          </p:cNvPr>
          <p:cNvSpPr txBox="1"/>
          <p:nvPr/>
        </p:nvSpPr>
        <p:spPr>
          <a:xfrm>
            <a:off x="54769" y="2196790"/>
            <a:ext cx="2321429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Spilnummer</a:t>
            </a:r>
          </a:p>
          <a:p>
            <a:endParaRPr lang="da-DK" sz="2800" dirty="0"/>
          </a:p>
          <a:p>
            <a:r>
              <a:rPr lang="da-DK" sz="2800" dirty="0"/>
              <a:t>8</a:t>
            </a:r>
          </a:p>
          <a:p>
            <a:endParaRPr lang="da-DK" sz="2800" dirty="0"/>
          </a:p>
          <a:p>
            <a:endParaRPr lang="da-DK" sz="2800" dirty="0"/>
          </a:p>
          <a:p>
            <a:r>
              <a:rPr lang="da-DK" sz="2800" dirty="0"/>
              <a:t>Sværhedsgrad</a:t>
            </a:r>
          </a:p>
          <a:p>
            <a:endParaRPr lang="da-DK" sz="2800" dirty="0"/>
          </a:p>
          <a:p>
            <a:r>
              <a:rPr lang="da-DK" sz="2800" dirty="0"/>
              <a:t>3 </a:t>
            </a:r>
          </a:p>
        </p:txBody>
      </p:sp>
    </p:spTree>
    <p:extLst>
      <p:ext uri="{BB962C8B-B14F-4D97-AF65-F5344CB8AC3E}">
        <p14:creationId xmlns:p14="http://schemas.microsoft.com/office/powerpoint/2010/main" val="4173037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felt 6">
            <a:extLst>
              <a:ext uri="{FF2B5EF4-FFF2-40B4-BE49-F238E27FC236}">
                <a16:creationId xmlns:a16="http://schemas.microsoft.com/office/drawing/2014/main" id="{F4A33D6F-AF6A-7645-8D1C-289467F3420E}"/>
              </a:ext>
            </a:extLst>
          </p:cNvPr>
          <p:cNvSpPr txBox="1"/>
          <p:nvPr/>
        </p:nvSpPr>
        <p:spPr>
          <a:xfrm>
            <a:off x="847493" y="1159727"/>
            <a:ext cx="10459844" cy="10370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13D3AAA-131C-5347-88DD-30891FBF7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502" y="358471"/>
            <a:ext cx="10553049" cy="1049235"/>
          </a:xfrm>
        </p:spPr>
        <p:txBody>
          <a:bodyPr/>
          <a:lstStyle/>
          <a:p>
            <a:br>
              <a:rPr lang="da-DK" dirty="0"/>
            </a:br>
            <a:endParaRPr lang="da-DK" dirty="0"/>
          </a:p>
        </p:txBody>
      </p:sp>
      <p:graphicFrame>
        <p:nvGraphicFramePr>
          <p:cNvPr id="5" name="Pladsholder til indhold 3">
            <a:extLst>
              <a:ext uri="{FF2B5EF4-FFF2-40B4-BE49-F238E27FC236}">
                <a16:creationId xmlns:a16="http://schemas.microsoft.com/office/drawing/2014/main" id="{EA2AC96E-A0AF-AE45-AD51-9E1625F325C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2612822"/>
              </p:ext>
            </p:extLst>
          </p:nvPr>
        </p:nvGraphicFramePr>
        <p:xfrm>
          <a:off x="2286000" y="314655"/>
          <a:ext cx="7326351" cy="6553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52546">
                  <a:extLst>
                    <a:ext uri="{9D8B030D-6E8A-4147-A177-3AD203B41FA5}">
                      <a16:colId xmlns:a16="http://schemas.microsoft.com/office/drawing/2014/main" val="152968680"/>
                    </a:ext>
                  </a:extLst>
                </a:gridCol>
                <a:gridCol w="2347753">
                  <a:extLst>
                    <a:ext uri="{9D8B030D-6E8A-4147-A177-3AD203B41FA5}">
                      <a16:colId xmlns:a16="http://schemas.microsoft.com/office/drawing/2014/main" val="385366811"/>
                    </a:ext>
                  </a:extLst>
                </a:gridCol>
                <a:gridCol w="2726052">
                  <a:extLst>
                    <a:ext uri="{9D8B030D-6E8A-4147-A177-3AD203B41FA5}">
                      <a16:colId xmlns:a16="http://schemas.microsoft.com/office/drawing/2014/main" val="4146855904"/>
                    </a:ext>
                  </a:extLst>
                </a:gridCol>
              </a:tblGrid>
              <a:tr h="1785710">
                <a:tc>
                  <a:txBody>
                    <a:bodyPr/>
                    <a:lstStyle/>
                    <a:p>
                      <a:endParaRPr lang="da-DK" sz="2800" dirty="0">
                        <a:solidFill>
                          <a:srgbClr val="FFC000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D 6 5 4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6 4 2</a:t>
                      </a:r>
                    </a:p>
                    <a:p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</a:t>
                      </a:r>
                      <a:r>
                        <a:rPr lang="da-DK" sz="2800" dirty="0">
                          <a:solidFill>
                            <a:srgbClr val="FFC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7 2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9 4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800" dirty="0">
                        <a:latin typeface="+mn-lt"/>
                      </a:endParaRPr>
                    </a:p>
                    <a:p>
                      <a:endParaRPr lang="da-DK" sz="2800" dirty="0">
                        <a:latin typeface="+mn-lt"/>
                      </a:endParaRPr>
                    </a:p>
                    <a:p>
                      <a:endParaRPr lang="da-DK" sz="2800" dirty="0"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0271257"/>
                  </a:ext>
                </a:extLst>
              </a:tr>
              <a:tr h="2209438">
                <a:tc>
                  <a:txBody>
                    <a:bodyPr/>
                    <a:lstStyle/>
                    <a:p>
                      <a:pPr algn="l"/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B 9 </a:t>
                      </a:r>
                    </a:p>
                    <a:p>
                      <a:pPr algn="l"/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B 8 7 5</a:t>
                      </a:r>
                    </a:p>
                    <a:p>
                      <a:pPr algn="l"/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B T 9</a:t>
                      </a:r>
                    </a:p>
                    <a:p>
                      <a:pPr algn="l"/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K 3 2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200" b="1" dirty="0">
                          <a:latin typeface="+mn-lt"/>
                        </a:rPr>
                        <a:t>N</a:t>
                      </a:r>
                    </a:p>
                    <a:p>
                      <a:pPr algn="ctr"/>
                      <a:endParaRPr lang="da-DK" sz="3200" b="1" dirty="0">
                        <a:latin typeface="+mn-lt"/>
                      </a:endParaRPr>
                    </a:p>
                    <a:p>
                      <a:pPr algn="l"/>
                      <a:r>
                        <a:rPr lang="da-DK" sz="3200" b="1" dirty="0">
                          <a:latin typeface="+mn-lt"/>
                        </a:rPr>
                        <a:t>V             Ø</a:t>
                      </a:r>
                    </a:p>
                    <a:p>
                      <a:pPr algn="ctr"/>
                      <a:endParaRPr lang="da-DK" sz="3200" b="1" dirty="0">
                        <a:latin typeface="+mn-lt"/>
                      </a:endParaRPr>
                    </a:p>
                    <a:p>
                      <a:pPr algn="ctr"/>
                      <a:r>
                        <a:rPr lang="da-DK" sz="3200" b="1" dirty="0">
                          <a:latin typeface="+mn-lt"/>
                        </a:rPr>
                        <a:t>S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K T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D T</a:t>
                      </a:r>
                    </a:p>
                    <a:p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8 6 5 3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D T 8 7 6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2315062"/>
                  </a:ext>
                </a:extLst>
              </a:tr>
              <a:tr h="2209438">
                <a:tc>
                  <a:txBody>
                    <a:bodyPr/>
                    <a:lstStyle/>
                    <a:p>
                      <a:endParaRPr lang="da-DK" sz="2800" dirty="0">
                        <a:latin typeface="+mn-lt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E 8 7 4 2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K 9 3</a:t>
                      </a:r>
                    </a:p>
                    <a:p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</a:t>
                      </a:r>
                      <a:r>
                        <a:rPr lang="da-DK" sz="2800" dirty="0">
                          <a:solidFill>
                            <a:srgbClr val="FFC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K D 4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B 5</a:t>
                      </a:r>
                    </a:p>
                    <a:p>
                      <a:endParaRPr lang="da-DK" sz="28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800" dirty="0">
                        <a:latin typeface="+mn-lt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2121503"/>
                  </a:ext>
                </a:extLst>
              </a:tr>
            </a:tbl>
          </a:graphicData>
        </a:graphic>
      </p:graphicFrame>
      <p:sp>
        <p:nvSpPr>
          <p:cNvPr id="3" name="Tekstfelt 2">
            <a:extLst>
              <a:ext uri="{FF2B5EF4-FFF2-40B4-BE49-F238E27FC236}">
                <a16:creationId xmlns:a16="http://schemas.microsoft.com/office/drawing/2014/main" id="{F76E7FC8-8186-134F-B85A-0C506336A844}"/>
              </a:ext>
            </a:extLst>
          </p:cNvPr>
          <p:cNvSpPr txBox="1"/>
          <p:nvPr/>
        </p:nvSpPr>
        <p:spPr>
          <a:xfrm>
            <a:off x="9749766" y="1242683"/>
            <a:ext cx="2332581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Kontrakt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4 ♠︎ i syd 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Udspil af </a:t>
            </a:r>
            <a:r>
              <a:rPr lang="da-DK" sz="24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 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E K og derefter </a:t>
            </a:r>
            <a:r>
              <a:rPr lang="da-DK" sz="24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B </a:t>
            </a:r>
            <a:r>
              <a:rPr lang="da-DK" dirty="0"/>
              <a:t> </a:t>
            </a:r>
          </a:p>
          <a:p>
            <a:endParaRPr lang="da-DK" b="1" dirty="0"/>
          </a:p>
          <a:p>
            <a:r>
              <a:rPr lang="da-DK" b="1" dirty="0"/>
              <a:t>Udfordringer</a:t>
            </a:r>
          </a:p>
          <a:p>
            <a:pPr marL="285750" indent="-285750">
              <a:buFontTx/>
              <a:buChar char="-"/>
            </a:pPr>
            <a:r>
              <a:rPr lang="da-DK" dirty="0"/>
              <a:t>Er der knibninger der skal undgås eller hvad er problemet? </a:t>
            </a:r>
          </a:p>
          <a:p>
            <a:endParaRPr lang="da-DK" dirty="0"/>
          </a:p>
          <a:p>
            <a:r>
              <a:rPr lang="da-DK" dirty="0"/>
              <a:t> 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EA499E6C-F9DD-9349-BA47-C5CE40EEAD8B}"/>
              </a:ext>
            </a:extLst>
          </p:cNvPr>
          <p:cNvSpPr txBox="1"/>
          <p:nvPr/>
        </p:nvSpPr>
        <p:spPr>
          <a:xfrm>
            <a:off x="54769" y="2196790"/>
            <a:ext cx="2321429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Spilnummer</a:t>
            </a:r>
          </a:p>
          <a:p>
            <a:endParaRPr lang="da-DK" sz="2800" dirty="0"/>
          </a:p>
          <a:p>
            <a:r>
              <a:rPr lang="da-DK" sz="2800" dirty="0"/>
              <a:t>9</a:t>
            </a:r>
          </a:p>
          <a:p>
            <a:endParaRPr lang="da-DK" sz="2800" dirty="0"/>
          </a:p>
          <a:p>
            <a:r>
              <a:rPr lang="da-DK" sz="2800" dirty="0"/>
              <a:t>Sværhedsgrad</a:t>
            </a:r>
          </a:p>
          <a:p>
            <a:endParaRPr lang="da-DK" sz="2800" dirty="0"/>
          </a:p>
          <a:p>
            <a:r>
              <a:rPr lang="da-DK" sz="2800" dirty="0"/>
              <a:t>2 </a:t>
            </a:r>
          </a:p>
        </p:txBody>
      </p:sp>
    </p:spTree>
    <p:extLst>
      <p:ext uri="{BB962C8B-B14F-4D97-AF65-F5344CB8AC3E}">
        <p14:creationId xmlns:p14="http://schemas.microsoft.com/office/powerpoint/2010/main" val="1395782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felt 6">
            <a:extLst>
              <a:ext uri="{FF2B5EF4-FFF2-40B4-BE49-F238E27FC236}">
                <a16:creationId xmlns:a16="http://schemas.microsoft.com/office/drawing/2014/main" id="{F4A33D6F-AF6A-7645-8D1C-289467F3420E}"/>
              </a:ext>
            </a:extLst>
          </p:cNvPr>
          <p:cNvSpPr txBox="1"/>
          <p:nvPr/>
        </p:nvSpPr>
        <p:spPr>
          <a:xfrm>
            <a:off x="847493" y="1159727"/>
            <a:ext cx="10459844" cy="10370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13D3AAA-131C-5347-88DD-30891FBF7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502" y="358471"/>
            <a:ext cx="10553049" cy="1049235"/>
          </a:xfrm>
        </p:spPr>
        <p:txBody>
          <a:bodyPr/>
          <a:lstStyle/>
          <a:p>
            <a:br>
              <a:rPr lang="da-DK" dirty="0"/>
            </a:br>
            <a:endParaRPr lang="da-DK" dirty="0"/>
          </a:p>
        </p:txBody>
      </p:sp>
      <p:graphicFrame>
        <p:nvGraphicFramePr>
          <p:cNvPr id="5" name="Pladsholder til indhold 3">
            <a:extLst>
              <a:ext uri="{FF2B5EF4-FFF2-40B4-BE49-F238E27FC236}">
                <a16:creationId xmlns:a16="http://schemas.microsoft.com/office/drawing/2014/main" id="{EA2AC96E-A0AF-AE45-AD51-9E1625F325C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0817859"/>
              </p:ext>
            </p:extLst>
          </p:nvPr>
        </p:nvGraphicFramePr>
        <p:xfrm>
          <a:off x="2286000" y="314655"/>
          <a:ext cx="7326351" cy="6553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52546">
                  <a:extLst>
                    <a:ext uri="{9D8B030D-6E8A-4147-A177-3AD203B41FA5}">
                      <a16:colId xmlns:a16="http://schemas.microsoft.com/office/drawing/2014/main" val="152968680"/>
                    </a:ext>
                  </a:extLst>
                </a:gridCol>
                <a:gridCol w="2347753">
                  <a:extLst>
                    <a:ext uri="{9D8B030D-6E8A-4147-A177-3AD203B41FA5}">
                      <a16:colId xmlns:a16="http://schemas.microsoft.com/office/drawing/2014/main" val="385366811"/>
                    </a:ext>
                  </a:extLst>
                </a:gridCol>
                <a:gridCol w="2726052">
                  <a:extLst>
                    <a:ext uri="{9D8B030D-6E8A-4147-A177-3AD203B41FA5}">
                      <a16:colId xmlns:a16="http://schemas.microsoft.com/office/drawing/2014/main" val="4146855904"/>
                    </a:ext>
                  </a:extLst>
                </a:gridCol>
              </a:tblGrid>
              <a:tr h="1785710">
                <a:tc>
                  <a:txBody>
                    <a:bodyPr/>
                    <a:lstStyle/>
                    <a:p>
                      <a:endParaRPr lang="da-DK" sz="2800" dirty="0">
                        <a:solidFill>
                          <a:srgbClr val="FFC000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D 6 3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6 5</a:t>
                      </a:r>
                    </a:p>
                    <a:p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</a:t>
                      </a:r>
                      <a:r>
                        <a:rPr lang="da-DK" sz="2800" dirty="0">
                          <a:solidFill>
                            <a:srgbClr val="FFC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9 6 4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D 7 2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800" dirty="0">
                        <a:latin typeface="+mn-lt"/>
                      </a:endParaRPr>
                    </a:p>
                    <a:p>
                      <a:endParaRPr lang="da-DK" sz="2800" dirty="0">
                        <a:latin typeface="+mn-lt"/>
                      </a:endParaRPr>
                    </a:p>
                    <a:p>
                      <a:endParaRPr lang="da-DK" sz="2800" dirty="0"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0271257"/>
                  </a:ext>
                </a:extLst>
              </a:tr>
              <a:tr h="2209438">
                <a:tc>
                  <a:txBody>
                    <a:bodyPr/>
                    <a:lstStyle/>
                    <a:p>
                      <a:pPr algn="l"/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8 5 2</a:t>
                      </a:r>
                    </a:p>
                    <a:p>
                      <a:pPr algn="l"/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K T 7 4</a:t>
                      </a:r>
                    </a:p>
                    <a:p>
                      <a:pPr algn="l"/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D 7 3</a:t>
                      </a:r>
                    </a:p>
                    <a:p>
                      <a:pPr algn="l"/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T 8 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200" b="1" dirty="0">
                          <a:latin typeface="+mn-lt"/>
                        </a:rPr>
                        <a:t>N</a:t>
                      </a:r>
                    </a:p>
                    <a:p>
                      <a:pPr algn="ctr"/>
                      <a:endParaRPr lang="da-DK" sz="3200" b="1" dirty="0">
                        <a:latin typeface="+mn-lt"/>
                      </a:endParaRPr>
                    </a:p>
                    <a:p>
                      <a:pPr algn="l"/>
                      <a:r>
                        <a:rPr lang="da-DK" sz="3200" b="1" dirty="0">
                          <a:latin typeface="+mn-lt"/>
                        </a:rPr>
                        <a:t>V             Ø</a:t>
                      </a:r>
                    </a:p>
                    <a:p>
                      <a:pPr algn="ctr"/>
                      <a:endParaRPr lang="da-DK" sz="3200" b="1" dirty="0">
                        <a:latin typeface="+mn-lt"/>
                      </a:endParaRPr>
                    </a:p>
                    <a:p>
                      <a:pPr algn="ctr"/>
                      <a:r>
                        <a:rPr lang="da-DK" sz="3200" b="1" dirty="0">
                          <a:latin typeface="+mn-lt"/>
                        </a:rPr>
                        <a:t>S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9 4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D 9 8 3 2</a:t>
                      </a:r>
                    </a:p>
                    <a:p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K B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K B 9 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2315062"/>
                  </a:ext>
                </a:extLst>
              </a:tr>
              <a:tr h="2209438">
                <a:tc>
                  <a:txBody>
                    <a:bodyPr/>
                    <a:lstStyle/>
                    <a:p>
                      <a:endParaRPr lang="da-DK" sz="28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E K B T 7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E B</a:t>
                      </a:r>
                    </a:p>
                    <a:p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</a:t>
                      </a:r>
                      <a:r>
                        <a:rPr lang="da-DK" sz="2800" dirty="0">
                          <a:solidFill>
                            <a:srgbClr val="FFC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T </a:t>
                      </a:r>
                      <a:r>
                        <a:rPr lang="da-DK" sz="280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8 5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2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6 4</a:t>
                      </a:r>
                    </a:p>
                    <a:p>
                      <a:endParaRPr lang="da-DK" sz="28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8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2121503"/>
                  </a:ext>
                </a:extLst>
              </a:tr>
            </a:tbl>
          </a:graphicData>
        </a:graphic>
      </p:graphicFrame>
      <p:sp>
        <p:nvSpPr>
          <p:cNvPr id="3" name="Tekstfelt 2">
            <a:extLst>
              <a:ext uri="{FF2B5EF4-FFF2-40B4-BE49-F238E27FC236}">
                <a16:creationId xmlns:a16="http://schemas.microsoft.com/office/drawing/2014/main" id="{F76E7FC8-8186-134F-B85A-0C506336A844}"/>
              </a:ext>
            </a:extLst>
          </p:cNvPr>
          <p:cNvSpPr txBox="1"/>
          <p:nvPr/>
        </p:nvSpPr>
        <p:spPr>
          <a:xfrm>
            <a:off x="9749766" y="1242683"/>
            <a:ext cx="2332581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Kontrakt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4♠︎</a:t>
            </a:r>
            <a:r>
              <a:rPr lang="da-DK" sz="24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i syd 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Udspil af </a:t>
            </a:r>
            <a:r>
              <a:rPr lang="da-DK" sz="24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4</a:t>
            </a:r>
          </a:p>
          <a:p>
            <a:endParaRPr lang="da-DK" dirty="0"/>
          </a:p>
          <a:p>
            <a:r>
              <a:rPr lang="da-DK" b="1" dirty="0"/>
              <a:t>Udfordringer</a:t>
            </a:r>
          </a:p>
          <a:p>
            <a:pPr marL="285750" indent="-285750">
              <a:buFontTx/>
              <a:buChar char="-"/>
            </a:pPr>
            <a:r>
              <a:rPr lang="da-DK" dirty="0"/>
              <a:t>Hvad gør vi på udspillet?</a:t>
            </a:r>
          </a:p>
          <a:p>
            <a:pPr marL="285750" indent="-285750">
              <a:buFontTx/>
              <a:buChar char="-"/>
            </a:pPr>
            <a:r>
              <a:rPr lang="da-DK" dirty="0"/>
              <a:t>Kan vi undgå 2 rudertabere</a:t>
            </a:r>
          </a:p>
          <a:p>
            <a:pPr marL="285750" indent="-285750">
              <a:buFontTx/>
              <a:buChar char="-"/>
            </a:pPr>
            <a:r>
              <a:rPr lang="da-DK" dirty="0"/>
              <a:t>Skal vi satse på klørknibningen?</a:t>
            </a:r>
          </a:p>
          <a:p>
            <a:r>
              <a:rPr lang="da-DK" dirty="0"/>
              <a:t>- Kan vi lave en fuld elimination?</a:t>
            </a:r>
          </a:p>
          <a:p>
            <a:endParaRPr lang="da-DK" dirty="0"/>
          </a:p>
          <a:p>
            <a:r>
              <a:rPr lang="da-DK" dirty="0"/>
              <a:t> 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EA499E6C-F9DD-9349-BA47-C5CE40EEAD8B}"/>
              </a:ext>
            </a:extLst>
          </p:cNvPr>
          <p:cNvSpPr txBox="1"/>
          <p:nvPr/>
        </p:nvSpPr>
        <p:spPr>
          <a:xfrm>
            <a:off x="54769" y="2196790"/>
            <a:ext cx="2321429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Spilnummer</a:t>
            </a:r>
          </a:p>
          <a:p>
            <a:endParaRPr lang="da-DK" sz="2800" dirty="0"/>
          </a:p>
          <a:p>
            <a:r>
              <a:rPr lang="da-DK" sz="2800" dirty="0"/>
              <a:t>10</a:t>
            </a:r>
          </a:p>
          <a:p>
            <a:endParaRPr lang="da-DK" sz="2800" dirty="0"/>
          </a:p>
          <a:p>
            <a:r>
              <a:rPr lang="da-DK" sz="2800" dirty="0"/>
              <a:t>Sværhedsgrad</a:t>
            </a:r>
          </a:p>
          <a:p>
            <a:endParaRPr lang="da-DK" sz="2800" dirty="0"/>
          </a:p>
          <a:p>
            <a:r>
              <a:rPr lang="da-DK" sz="2800" dirty="0"/>
              <a:t>4 </a:t>
            </a:r>
          </a:p>
        </p:txBody>
      </p:sp>
    </p:spTree>
    <p:extLst>
      <p:ext uri="{BB962C8B-B14F-4D97-AF65-F5344CB8AC3E}">
        <p14:creationId xmlns:p14="http://schemas.microsoft.com/office/powerpoint/2010/main" val="1347896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felt 6">
            <a:extLst>
              <a:ext uri="{FF2B5EF4-FFF2-40B4-BE49-F238E27FC236}">
                <a16:creationId xmlns:a16="http://schemas.microsoft.com/office/drawing/2014/main" id="{F4A33D6F-AF6A-7645-8D1C-289467F3420E}"/>
              </a:ext>
            </a:extLst>
          </p:cNvPr>
          <p:cNvSpPr txBox="1"/>
          <p:nvPr/>
        </p:nvSpPr>
        <p:spPr>
          <a:xfrm>
            <a:off x="847493" y="1159727"/>
            <a:ext cx="10459844" cy="10370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13D3AAA-131C-5347-88DD-30891FBF7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502" y="358471"/>
            <a:ext cx="10553049" cy="1049235"/>
          </a:xfrm>
        </p:spPr>
        <p:txBody>
          <a:bodyPr/>
          <a:lstStyle/>
          <a:p>
            <a:br>
              <a:rPr lang="da-DK" dirty="0"/>
            </a:br>
            <a:endParaRPr lang="da-DK" dirty="0"/>
          </a:p>
        </p:txBody>
      </p:sp>
      <p:graphicFrame>
        <p:nvGraphicFramePr>
          <p:cNvPr id="5" name="Pladsholder til indhold 3">
            <a:extLst>
              <a:ext uri="{FF2B5EF4-FFF2-40B4-BE49-F238E27FC236}">
                <a16:creationId xmlns:a16="http://schemas.microsoft.com/office/drawing/2014/main" id="{EA2AC96E-A0AF-AE45-AD51-9E1625F325C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58316177"/>
              </p:ext>
            </p:extLst>
          </p:nvPr>
        </p:nvGraphicFramePr>
        <p:xfrm>
          <a:off x="2286000" y="314655"/>
          <a:ext cx="7326351" cy="6553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52546">
                  <a:extLst>
                    <a:ext uri="{9D8B030D-6E8A-4147-A177-3AD203B41FA5}">
                      <a16:colId xmlns:a16="http://schemas.microsoft.com/office/drawing/2014/main" val="152968680"/>
                    </a:ext>
                  </a:extLst>
                </a:gridCol>
                <a:gridCol w="2347753">
                  <a:extLst>
                    <a:ext uri="{9D8B030D-6E8A-4147-A177-3AD203B41FA5}">
                      <a16:colId xmlns:a16="http://schemas.microsoft.com/office/drawing/2014/main" val="385366811"/>
                    </a:ext>
                  </a:extLst>
                </a:gridCol>
                <a:gridCol w="2726052">
                  <a:extLst>
                    <a:ext uri="{9D8B030D-6E8A-4147-A177-3AD203B41FA5}">
                      <a16:colId xmlns:a16="http://schemas.microsoft.com/office/drawing/2014/main" val="4146855904"/>
                    </a:ext>
                  </a:extLst>
                </a:gridCol>
              </a:tblGrid>
              <a:tr h="1785710">
                <a:tc>
                  <a:txBody>
                    <a:bodyPr/>
                    <a:lstStyle/>
                    <a:p>
                      <a:endParaRPr lang="da-DK" sz="2800" dirty="0">
                        <a:solidFill>
                          <a:srgbClr val="FFC000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K D 8 2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9 4 3</a:t>
                      </a:r>
                    </a:p>
                    <a:p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</a:t>
                      </a:r>
                      <a:r>
                        <a:rPr lang="da-DK" sz="2800" dirty="0">
                          <a:solidFill>
                            <a:srgbClr val="FFC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K B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K 5 2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800" dirty="0">
                        <a:latin typeface="+mn-lt"/>
                      </a:endParaRPr>
                    </a:p>
                    <a:p>
                      <a:endParaRPr lang="da-DK" sz="2800" dirty="0">
                        <a:latin typeface="+mn-lt"/>
                      </a:endParaRPr>
                    </a:p>
                    <a:p>
                      <a:endParaRPr lang="da-DK" sz="2800" dirty="0"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0271257"/>
                  </a:ext>
                </a:extLst>
              </a:tr>
              <a:tr h="2209438">
                <a:tc>
                  <a:txBody>
                    <a:bodyPr/>
                    <a:lstStyle/>
                    <a:p>
                      <a:pPr algn="l"/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6 3</a:t>
                      </a:r>
                    </a:p>
                    <a:p>
                      <a:pPr algn="l"/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D B T 7 6 5</a:t>
                      </a:r>
                    </a:p>
                    <a:p>
                      <a:pPr algn="l"/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T 5 2</a:t>
                      </a:r>
                    </a:p>
                    <a:p>
                      <a:pPr algn="l"/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9 8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200" b="1" dirty="0">
                          <a:latin typeface="+mn-lt"/>
                        </a:rPr>
                        <a:t>N</a:t>
                      </a:r>
                    </a:p>
                    <a:p>
                      <a:pPr algn="ctr"/>
                      <a:endParaRPr lang="da-DK" sz="3200" b="1" dirty="0">
                        <a:latin typeface="+mn-lt"/>
                      </a:endParaRPr>
                    </a:p>
                    <a:p>
                      <a:pPr algn="l"/>
                      <a:r>
                        <a:rPr lang="da-DK" sz="3200" b="1" dirty="0">
                          <a:latin typeface="+mn-lt"/>
                        </a:rPr>
                        <a:t>V             Ø</a:t>
                      </a:r>
                    </a:p>
                    <a:p>
                      <a:pPr algn="ctr"/>
                      <a:endParaRPr lang="da-DK" sz="3200" b="1" dirty="0">
                        <a:latin typeface="+mn-lt"/>
                      </a:endParaRPr>
                    </a:p>
                    <a:p>
                      <a:pPr algn="ctr"/>
                      <a:r>
                        <a:rPr lang="da-DK" sz="3200" b="1" dirty="0">
                          <a:latin typeface="+mn-lt"/>
                        </a:rPr>
                        <a:t>S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B T 9 7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-</a:t>
                      </a:r>
                    </a:p>
                    <a:p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9 8 7 6 4 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B T 7 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2315062"/>
                  </a:ext>
                </a:extLst>
              </a:tr>
              <a:tr h="2209438">
                <a:tc>
                  <a:txBody>
                    <a:bodyPr/>
                    <a:lstStyle/>
                    <a:p>
                      <a:endParaRPr lang="da-DK" sz="28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E 5 4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E K 8 2</a:t>
                      </a:r>
                    </a:p>
                    <a:p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</a:t>
                      </a:r>
                      <a:r>
                        <a:rPr lang="da-DK" sz="2800" dirty="0">
                          <a:solidFill>
                            <a:srgbClr val="FFC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D 3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D 6 4</a:t>
                      </a:r>
                    </a:p>
                    <a:p>
                      <a:endParaRPr lang="da-DK" sz="28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8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2121503"/>
                  </a:ext>
                </a:extLst>
              </a:tr>
            </a:tbl>
          </a:graphicData>
        </a:graphic>
      </p:graphicFrame>
      <p:sp>
        <p:nvSpPr>
          <p:cNvPr id="3" name="Tekstfelt 2">
            <a:extLst>
              <a:ext uri="{FF2B5EF4-FFF2-40B4-BE49-F238E27FC236}">
                <a16:creationId xmlns:a16="http://schemas.microsoft.com/office/drawing/2014/main" id="{F76E7FC8-8186-134F-B85A-0C506336A844}"/>
              </a:ext>
            </a:extLst>
          </p:cNvPr>
          <p:cNvSpPr txBox="1"/>
          <p:nvPr/>
        </p:nvSpPr>
        <p:spPr>
          <a:xfrm>
            <a:off x="9749766" y="1242683"/>
            <a:ext cx="2332581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Kontrakt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6 NT i syd 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Udspil af </a:t>
            </a:r>
            <a:r>
              <a:rPr lang="da-DK" sz="24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400" dirty="0">
                <a:ea typeface="Apple Color Emoji" pitchFamily="2" charset="0"/>
                <a:cs typeface="Apple Symbols" panose="02000000000000000000" pitchFamily="2" charset="-79"/>
              </a:rPr>
              <a:t>D </a:t>
            </a:r>
            <a:endParaRPr lang="da-DK" sz="2400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endParaRPr lang="da-DK" dirty="0"/>
          </a:p>
          <a:p>
            <a:r>
              <a:rPr lang="da-DK" b="1" dirty="0"/>
              <a:t>Udfordringer</a:t>
            </a:r>
          </a:p>
          <a:p>
            <a:pPr marL="285750" indent="-285750">
              <a:buFontTx/>
              <a:buChar char="-"/>
            </a:pPr>
            <a:r>
              <a:rPr lang="da-DK" dirty="0"/>
              <a:t>Hvordan sikrer vi det 12 stik?</a:t>
            </a:r>
          </a:p>
          <a:p>
            <a:pPr marL="285750" indent="-285750">
              <a:buFontTx/>
              <a:buChar char="-"/>
            </a:pPr>
            <a:r>
              <a:rPr lang="da-DK" dirty="0"/>
              <a:t>Skal vi være skarpe til det sidste?</a:t>
            </a:r>
          </a:p>
          <a:p>
            <a:endParaRPr lang="da-DK" dirty="0"/>
          </a:p>
          <a:p>
            <a:r>
              <a:rPr lang="da-DK" dirty="0"/>
              <a:t> 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EA499E6C-F9DD-9349-BA47-C5CE40EEAD8B}"/>
              </a:ext>
            </a:extLst>
          </p:cNvPr>
          <p:cNvSpPr txBox="1"/>
          <p:nvPr/>
        </p:nvSpPr>
        <p:spPr>
          <a:xfrm>
            <a:off x="54769" y="2196790"/>
            <a:ext cx="2321429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Spilnummer</a:t>
            </a:r>
          </a:p>
          <a:p>
            <a:endParaRPr lang="da-DK" sz="2800" dirty="0"/>
          </a:p>
          <a:p>
            <a:r>
              <a:rPr lang="da-DK" sz="2800" dirty="0"/>
              <a:t>11</a:t>
            </a:r>
          </a:p>
          <a:p>
            <a:endParaRPr lang="da-DK" sz="2800" dirty="0"/>
          </a:p>
          <a:p>
            <a:endParaRPr lang="da-DK" sz="2800" dirty="0"/>
          </a:p>
          <a:p>
            <a:r>
              <a:rPr lang="da-DK" sz="2800" dirty="0"/>
              <a:t>Sværhedsgrad</a:t>
            </a:r>
          </a:p>
          <a:p>
            <a:endParaRPr lang="da-DK" sz="2800" dirty="0"/>
          </a:p>
          <a:p>
            <a:r>
              <a:rPr lang="da-DK" sz="2800" dirty="0"/>
              <a:t>3 </a:t>
            </a:r>
          </a:p>
        </p:txBody>
      </p:sp>
    </p:spTree>
    <p:extLst>
      <p:ext uri="{BB962C8B-B14F-4D97-AF65-F5344CB8AC3E}">
        <p14:creationId xmlns:p14="http://schemas.microsoft.com/office/powerpoint/2010/main" val="2724675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3D3AAA-131C-5347-88DD-30891FBF7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3600" dirty="0"/>
              <a:t>Bedste chance 2</a:t>
            </a:r>
          </a:p>
        </p:txBody>
      </p:sp>
      <p:graphicFrame>
        <p:nvGraphicFramePr>
          <p:cNvPr id="5" name="Pladsholder til indhold 3">
            <a:extLst>
              <a:ext uri="{FF2B5EF4-FFF2-40B4-BE49-F238E27FC236}">
                <a16:creationId xmlns:a16="http://schemas.microsoft.com/office/drawing/2014/main" id="{EA2AC96E-A0AF-AE45-AD51-9E1625F325CC}"/>
              </a:ext>
            </a:extLst>
          </p:cNvPr>
          <p:cNvGraphicFramePr>
            <a:graphicFrameLocks/>
          </p:cNvGraphicFramePr>
          <p:nvPr/>
        </p:nvGraphicFramePr>
        <p:xfrm>
          <a:off x="417444" y="1951825"/>
          <a:ext cx="6102625" cy="43833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15215">
                  <a:extLst>
                    <a:ext uri="{9D8B030D-6E8A-4147-A177-3AD203B41FA5}">
                      <a16:colId xmlns:a16="http://schemas.microsoft.com/office/drawing/2014/main" val="152968680"/>
                    </a:ext>
                  </a:extLst>
                </a:gridCol>
                <a:gridCol w="1881532">
                  <a:extLst>
                    <a:ext uri="{9D8B030D-6E8A-4147-A177-3AD203B41FA5}">
                      <a16:colId xmlns:a16="http://schemas.microsoft.com/office/drawing/2014/main" val="385366811"/>
                    </a:ext>
                  </a:extLst>
                </a:gridCol>
                <a:gridCol w="2305878">
                  <a:extLst>
                    <a:ext uri="{9D8B030D-6E8A-4147-A177-3AD203B41FA5}">
                      <a16:colId xmlns:a16="http://schemas.microsoft.com/office/drawing/2014/main" val="4146855904"/>
                    </a:ext>
                  </a:extLst>
                </a:gridCol>
              </a:tblGrid>
              <a:tr h="885524">
                <a:tc>
                  <a:txBody>
                    <a:bodyPr/>
                    <a:lstStyle/>
                    <a:p>
                      <a:endParaRPr lang="da-DK" sz="1600" dirty="0">
                        <a:solidFill>
                          <a:srgbClr val="FFC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3200" dirty="0"/>
                        <a:t>♠ 3 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3200" dirty="0"/>
                    </a:p>
                    <a:p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>
                        <a:latin typeface="+mn-lt"/>
                      </a:endParaRPr>
                    </a:p>
                    <a:p>
                      <a:endParaRPr lang="da-DK" dirty="0">
                        <a:latin typeface="+mn-lt"/>
                      </a:endParaRPr>
                    </a:p>
                    <a:p>
                      <a:endParaRPr lang="da-DK" dirty="0"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0271257"/>
                  </a:ext>
                </a:extLst>
              </a:tr>
              <a:tr h="1379451">
                <a:tc>
                  <a:txBody>
                    <a:bodyPr/>
                    <a:lstStyle/>
                    <a:p>
                      <a:pPr algn="l"/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4000" b="1" dirty="0">
                          <a:latin typeface="+mn-lt"/>
                        </a:rPr>
                        <a:t>N</a:t>
                      </a:r>
                    </a:p>
                    <a:p>
                      <a:pPr algn="l"/>
                      <a:r>
                        <a:rPr lang="da-DK" sz="4000" b="1" dirty="0">
                          <a:latin typeface="+mn-lt"/>
                        </a:rPr>
                        <a:t>V      Ø</a:t>
                      </a:r>
                    </a:p>
                    <a:p>
                      <a:pPr algn="ctr"/>
                      <a:r>
                        <a:rPr lang="da-DK" sz="4000" b="1" dirty="0">
                          <a:latin typeface="+mn-lt"/>
                        </a:rPr>
                        <a:t>S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8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2315062"/>
                  </a:ext>
                </a:extLst>
              </a:tr>
              <a:tr h="1091460">
                <a:tc>
                  <a:txBody>
                    <a:bodyPr/>
                    <a:lstStyle/>
                    <a:p>
                      <a:endParaRPr lang="da-DK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3200" dirty="0"/>
                        <a:t>♠ E D</a:t>
                      </a:r>
                    </a:p>
                    <a:p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20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2121503"/>
                  </a:ext>
                </a:extLst>
              </a:tr>
            </a:tbl>
          </a:graphicData>
        </a:graphic>
      </p:graphicFrame>
      <p:sp>
        <p:nvSpPr>
          <p:cNvPr id="3" name="Tekstfelt 2">
            <a:extLst>
              <a:ext uri="{FF2B5EF4-FFF2-40B4-BE49-F238E27FC236}">
                <a16:creationId xmlns:a16="http://schemas.microsoft.com/office/drawing/2014/main" id="{F76E7FC8-8186-134F-B85A-0C506336A844}"/>
              </a:ext>
            </a:extLst>
          </p:cNvPr>
          <p:cNvSpPr txBox="1"/>
          <p:nvPr/>
        </p:nvSpPr>
        <p:spPr>
          <a:xfrm>
            <a:off x="6582937" y="2116680"/>
            <a:ext cx="48371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Hvad er chancen for to stik når: </a:t>
            </a:r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A9A9EC1E-4143-0045-A9F4-B0A5D238E077}"/>
              </a:ext>
            </a:extLst>
          </p:cNvPr>
          <p:cNvSpPr txBox="1"/>
          <p:nvPr/>
        </p:nvSpPr>
        <p:spPr>
          <a:xfrm>
            <a:off x="6582937" y="2905780"/>
            <a:ext cx="5152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Du spiller ud fra hånden (Syd)?</a:t>
            </a:r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0AAA5880-83E9-2F40-87D7-A957918CFCD1}"/>
              </a:ext>
            </a:extLst>
          </p:cNvPr>
          <p:cNvSpPr txBox="1"/>
          <p:nvPr/>
        </p:nvSpPr>
        <p:spPr>
          <a:xfrm>
            <a:off x="2779195" y="6171586"/>
            <a:ext cx="1136822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2800" dirty="0"/>
              <a:t>0%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6AB4E23A-C4C0-2B43-85B0-8B62BEB2E36C}"/>
              </a:ext>
            </a:extLst>
          </p:cNvPr>
          <p:cNvSpPr txBox="1"/>
          <p:nvPr/>
        </p:nvSpPr>
        <p:spPr>
          <a:xfrm>
            <a:off x="880420" y="3881865"/>
            <a:ext cx="993914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2800" dirty="0"/>
              <a:t>100%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FEF92E00-34C9-A244-9E34-A83FB716283D}"/>
              </a:ext>
            </a:extLst>
          </p:cNvPr>
          <p:cNvSpPr txBox="1"/>
          <p:nvPr/>
        </p:nvSpPr>
        <p:spPr>
          <a:xfrm>
            <a:off x="4559285" y="3909328"/>
            <a:ext cx="993914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2800" dirty="0"/>
              <a:t>50%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25F04A07-6FBE-3B4E-B018-B88ED100BB84}"/>
              </a:ext>
            </a:extLst>
          </p:cNvPr>
          <p:cNvSpPr txBox="1"/>
          <p:nvPr/>
        </p:nvSpPr>
        <p:spPr>
          <a:xfrm>
            <a:off x="2779195" y="2755943"/>
            <a:ext cx="1236214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2800" dirty="0"/>
              <a:t>50%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0E36283A-9B98-A84A-8C14-71CF4EAB10A4}"/>
              </a:ext>
            </a:extLst>
          </p:cNvPr>
          <p:cNvSpPr txBox="1"/>
          <p:nvPr/>
        </p:nvSpPr>
        <p:spPr>
          <a:xfrm>
            <a:off x="6582937" y="3658329"/>
            <a:ext cx="5152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Du spiller ud fra bordet (Nord)?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0278E2DC-069E-D844-B5CD-C7A5B2471837}"/>
              </a:ext>
            </a:extLst>
          </p:cNvPr>
          <p:cNvSpPr txBox="1"/>
          <p:nvPr/>
        </p:nvSpPr>
        <p:spPr>
          <a:xfrm>
            <a:off x="6582937" y="4443061"/>
            <a:ext cx="5152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Øst spiller ud i spar?</a:t>
            </a:r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6486383E-917C-6140-AD1F-C7DCF3CB88E4}"/>
              </a:ext>
            </a:extLst>
          </p:cNvPr>
          <p:cNvSpPr txBox="1"/>
          <p:nvPr/>
        </p:nvSpPr>
        <p:spPr>
          <a:xfrm>
            <a:off x="6582937" y="5227793"/>
            <a:ext cx="5152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Vest spiller ud i spar?</a:t>
            </a:r>
          </a:p>
        </p:txBody>
      </p:sp>
    </p:spTree>
    <p:extLst>
      <p:ext uri="{BB962C8B-B14F-4D97-AF65-F5344CB8AC3E}">
        <p14:creationId xmlns:p14="http://schemas.microsoft.com/office/powerpoint/2010/main" val="808322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10" grpId="0" animBg="1"/>
      <p:bldP spid="12" grpId="0" animBg="1"/>
      <p:bldP spid="13" grpId="0" animBg="1"/>
      <p:bldP spid="14" grpId="0" animBg="1"/>
      <p:bldP spid="15" grpId="0"/>
      <p:bldP spid="16" grpId="0"/>
      <p:bldP spid="17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felt 6">
            <a:extLst>
              <a:ext uri="{FF2B5EF4-FFF2-40B4-BE49-F238E27FC236}">
                <a16:creationId xmlns:a16="http://schemas.microsoft.com/office/drawing/2014/main" id="{F4A33D6F-AF6A-7645-8D1C-289467F3420E}"/>
              </a:ext>
            </a:extLst>
          </p:cNvPr>
          <p:cNvSpPr txBox="1"/>
          <p:nvPr/>
        </p:nvSpPr>
        <p:spPr>
          <a:xfrm>
            <a:off x="847493" y="1159727"/>
            <a:ext cx="10459844" cy="10370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13D3AAA-131C-5347-88DD-30891FBF7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502" y="358471"/>
            <a:ext cx="10553049" cy="1049235"/>
          </a:xfrm>
        </p:spPr>
        <p:txBody>
          <a:bodyPr/>
          <a:lstStyle/>
          <a:p>
            <a:br>
              <a:rPr lang="da-DK" dirty="0"/>
            </a:br>
            <a:endParaRPr lang="da-DK" dirty="0"/>
          </a:p>
        </p:txBody>
      </p:sp>
      <p:graphicFrame>
        <p:nvGraphicFramePr>
          <p:cNvPr id="5" name="Pladsholder til indhold 3">
            <a:extLst>
              <a:ext uri="{FF2B5EF4-FFF2-40B4-BE49-F238E27FC236}">
                <a16:creationId xmlns:a16="http://schemas.microsoft.com/office/drawing/2014/main" id="{EA2AC96E-A0AF-AE45-AD51-9E1625F325C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89692650"/>
              </p:ext>
            </p:extLst>
          </p:nvPr>
        </p:nvGraphicFramePr>
        <p:xfrm>
          <a:off x="2286000" y="314655"/>
          <a:ext cx="7326351" cy="6553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52546">
                  <a:extLst>
                    <a:ext uri="{9D8B030D-6E8A-4147-A177-3AD203B41FA5}">
                      <a16:colId xmlns:a16="http://schemas.microsoft.com/office/drawing/2014/main" val="152968680"/>
                    </a:ext>
                  </a:extLst>
                </a:gridCol>
                <a:gridCol w="2347753">
                  <a:extLst>
                    <a:ext uri="{9D8B030D-6E8A-4147-A177-3AD203B41FA5}">
                      <a16:colId xmlns:a16="http://schemas.microsoft.com/office/drawing/2014/main" val="385366811"/>
                    </a:ext>
                  </a:extLst>
                </a:gridCol>
                <a:gridCol w="2726052">
                  <a:extLst>
                    <a:ext uri="{9D8B030D-6E8A-4147-A177-3AD203B41FA5}">
                      <a16:colId xmlns:a16="http://schemas.microsoft.com/office/drawing/2014/main" val="4146855904"/>
                    </a:ext>
                  </a:extLst>
                </a:gridCol>
              </a:tblGrid>
              <a:tr h="1785710">
                <a:tc>
                  <a:txBody>
                    <a:bodyPr/>
                    <a:lstStyle/>
                    <a:p>
                      <a:endParaRPr lang="da-DK" sz="2800" dirty="0">
                        <a:solidFill>
                          <a:srgbClr val="FFC000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E 9 8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K 5 2</a:t>
                      </a:r>
                    </a:p>
                    <a:p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</a:t>
                      </a:r>
                      <a:r>
                        <a:rPr lang="da-DK" sz="2800" dirty="0">
                          <a:solidFill>
                            <a:srgbClr val="FFC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B 7 4 3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7 4 3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800" dirty="0">
                        <a:latin typeface="+mn-lt"/>
                      </a:endParaRPr>
                    </a:p>
                    <a:p>
                      <a:endParaRPr lang="da-DK" sz="2800" dirty="0">
                        <a:latin typeface="+mn-lt"/>
                      </a:endParaRPr>
                    </a:p>
                    <a:p>
                      <a:endParaRPr lang="da-DK" sz="2800" dirty="0"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0271257"/>
                  </a:ext>
                </a:extLst>
              </a:tr>
              <a:tr h="2209438">
                <a:tc>
                  <a:txBody>
                    <a:bodyPr/>
                    <a:lstStyle/>
                    <a:p>
                      <a:pPr algn="l"/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7 3 </a:t>
                      </a:r>
                    </a:p>
                    <a:p>
                      <a:pPr algn="l"/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B 9 4 3</a:t>
                      </a:r>
                    </a:p>
                    <a:p>
                      <a:pPr algn="l"/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K 8 2</a:t>
                      </a:r>
                    </a:p>
                    <a:p>
                      <a:pPr algn="l"/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K D B 8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200" b="1" dirty="0">
                          <a:latin typeface="+mn-lt"/>
                        </a:rPr>
                        <a:t>N</a:t>
                      </a:r>
                    </a:p>
                    <a:p>
                      <a:pPr algn="ctr"/>
                      <a:endParaRPr lang="da-DK" sz="3200" b="1" dirty="0">
                        <a:latin typeface="+mn-lt"/>
                      </a:endParaRPr>
                    </a:p>
                    <a:p>
                      <a:pPr algn="l"/>
                      <a:r>
                        <a:rPr lang="da-DK" sz="3200" b="1" dirty="0">
                          <a:latin typeface="+mn-lt"/>
                        </a:rPr>
                        <a:t>V             Ø</a:t>
                      </a:r>
                    </a:p>
                    <a:p>
                      <a:pPr algn="ctr"/>
                      <a:endParaRPr lang="da-DK" sz="3200" b="1" dirty="0">
                        <a:latin typeface="+mn-lt"/>
                      </a:endParaRPr>
                    </a:p>
                    <a:p>
                      <a:pPr algn="ctr"/>
                      <a:r>
                        <a:rPr lang="da-DK" sz="3200" b="1" dirty="0">
                          <a:latin typeface="+mn-lt"/>
                        </a:rPr>
                        <a:t>S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6 5 4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D T 8 6</a:t>
                      </a:r>
                    </a:p>
                    <a:p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D 9 5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9 6 5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2315062"/>
                  </a:ext>
                </a:extLst>
              </a:tr>
              <a:tr h="2209438">
                <a:tc>
                  <a:txBody>
                    <a:bodyPr/>
                    <a:lstStyle/>
                    <a:p>
                      <a:endParaRPr lang="da-DK" sz="28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K D B T 2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E 7</a:t>
                      </a:r>
                    </a:p>
                    <a:p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</a:t>
                      </a:r>
                      <a:r>
                        <a:rPr lang="da-DK" sz="2800" dirty="0">
                          <a:solidFill>
                            <a:srgbClr val="FFC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T 6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T 2</a:t>
                      </a:r>
                    </a:p>
                    <a:p>
                      <a:endParaRPr lang="da-DK" sz="28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8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2121503"/>
                  </a:ext>
                </a:extLst>
              </a:tr>
            </a:tbl>
          </a:graphicData>
        </a:graphic>
      </p:graphicFrame>
      <p:sp>
        <p:nvSpPr>
          <p:cNvPr id="3" name="Tekstfelt 2">
            <a:extLst>
              <a:ext uri="{FF2B5EF4-FFF2-40B4-BE49-F238E27FC236}">
                <a16:creationId xmlns:a16="http://schemas.microsoft.com/office/drawing/2014/main" id="{F76E7FC8-8186-134F-B85A-0C506336A844}"/>
              </a:ext>
            </a:extLst>
          </p:cNvPr>
          <p:cNvSpPr txBox="1"/>
          <p:nvPr/>
        </p:nvSpPr>
        <p:spPr>
          <a:xfrm>
            <a:off x="9749766" y="1242683"/>
            <a:ext cx="2332581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Kontrakt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4 ♠︎ i syd 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Udspil af </a:t>
            </a:r>
            <a:r>
              <a:rPr lang="da-DK" sz="24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 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K  </a:t>
            </a:r>
            <a:r>
              <a:rPr lang="da-DK" dirty="0"/>
              <a:t> </a:t>
            </a:r>
          </a:p>
          <a:p>
            <a:endParaRPr lang="da-DK" b="1" dirty="0"/>
          </a:p>
          <a:p>
            <a:r>
              <a:rPr lang="da-DK" b="1" dirty="0"/>
              <a:t>Udfordringer</a:t>
            </a:r>
          </a:p>
          <a:p>
            <a:pPr marL="285750" indent="-285750">
              <a:buFontTx/>
              <a:buChar char="-"/>
            </a:pPr>
            <a:r>
              <a:rPr lang="da-DK" dirty="0"/>
              <a:t>Kan vi eliminere os til sejren? </a:t>
            </a:r>
          </a:p>
          <a:p>
            <a:pPr marL="285750" indent="-285750">
              <a:buFontTx/>
              <a:buChar char="-"/>
            </a:pPr>
            <a:r>
              <a:rPr lang="da-DK" dirty="0"/>
              <a:t>Er der knibninger der skal undgås?</a:t>
            </a:r>
          </a:p>
          <a:p>
            <a:endParaRPr lang="da-DK" dirty="0"/>
          </a:p>
          <a:p>
            <a:r>
              <a:rPr lang="da-DK" dirty="0"/>
              <a:t> 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EA499E6C-F9DD-9349-BA47-C5CE40EEAD8B}"/>
              </a:ext>
            </a:extLst>
          </p:cNvPr>
          <p:cNvSpPr txBox="1"/>
          <p:nvPr/>
        </p:nvSpPr>
        <p:spPr>
          <a:xfrm>
            <a:off x="54769" y="2196790"/>
            <a:ext cx="2321429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Spilnummer</a:t>
            </a:r>
          </a:p>
          <a:p>
            <a:r>
              <a:rPr lang="da-DK" sz="2800" dirty="0"/>
              <a:t>12</a:t>
            </a:r>
          </a:p>
          <a:p>
            <a:endParaRPr lang="da-DK" sz="2800" dirty="0"/>
          </a:p>
          <a:p>
            <a:endParaRPr lang="da-DK" sz="2800" dirty="0"/>
          </a:p>
          <a:p>
            <a:r>
              <a:rPr lang="da-DK" sz="2800" dirty="0"/>
              <a:t>Sværhedsgrad </a:t>
            </a:r>
          </a:p>
          <a:p>
            <a:endParaRPr lang="da-DK" sz="2800" dirty="0"/>
          </a:p>
          <a:p>
            <a:r>
              <a:rPr lang="da-DK" sz="2800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558067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felt 6">
            <a:extLst>
              <a:ext uri="{FF2B5EF4-FFF2-40B4-BE49-F238E27FC236}">
                <a16:creationId xmlns:a16="http://schemas.microsoft.com/office/drawing/2014/main" id="{F4A33D6F-AF6A-7645-8D1C-289467F3420E}"/>
              </a:ext>
            </a:extLst>
          </p:cNvPr>
          <p:cNvSpPr txBox="1"/>
          <p:nvPr/>
        </p:nvSpPr>
        <p:spPr>
          <a:xfrm>
            <a:off x="847493" y="1159727"/>
            <a:ext cx="10459844" cy="10370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13D3AAA-131C-5347-88DD-30891FBF7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502" y="358471"/>
            <a:ext cx="10553049" cy="1049235"/>
          </a:xfrm>
        </p:spPr>
        <p:txBody>
          <a:bodyPr/>
          <a:lstStyle/>
          <a:p>
            <a:br>
              <a:rPr lang="da-DK" dirty="0"/>
            </a:br>
            <a:endParaRPr lang="da-DK" dirty="0"/>
          </a:p>
        </p:txBody>
      </p:sp>
      <p:graphicFrame>
        <p:nvGraphicFramePr>
          <p:cNvPr id="5" name="Pladsholder til indhold 3">
            <a:extLst>
              <a:ext uri="{FF2B5EF4-FFF2-40B4-BE49-F238E27FC236}">
                <a16:creationId xmlns:a16="http://schemas.microsoft.com/office/drawing/2014/main" id="{EA2AC96E-A0AF-AE45-AD51-9E1625F325C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59108326"/>
              </p:ext>
            </p:extLst>
          </p:nvPr>
        </p:nvGraphicFramePr>
        <p:xfrm>
          <a:off x="2286000" y="314655"/>
          <a:ext cx="7326351" cy="6553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52546">
                  <a:extLst>
                    <a:ext uri="{9D8B030D-6E8A-4147-A177-3AD203B41FA5}">
                      <a16:colId xmlns:a16="http://schemas.microsoft.com/office/drawing/2014/main" val="152968680"/>
                    </a:ext>
                  </a:extLst>
                </a:gridCol>
                <a:gridCol w="2347753">
                  <a:extLst>
                    <a:ext uri="{9D8B030D-6E8A-4147-A177-3AD203B41FA5}">
                      <a16:colId xmlns:a16="http://schemas.microsoft.com/office/drawing/2014/main" val="385366811"/>
                    </a:ext>
                  </a:extLst>
                </a:gridCol>
                <a:gridCol w="2726052">
                  <a:extLst>
                    <a:ext uri="{9D8B030D-6E8A-4147-A177-3AD203B41FA5}">
                      <a16:colId xmlns:a16="http://schemas.microsoft.com/office/drawing/2014/main" val="4146855904"/>
                    </a:ext>
                  </a:extLst>
                </a:gridCol>
              </a:tblGrid>
              <a:tr h="1785710">
                <a:tc>
                  <a:txBody>
                    <a:bodyPr/>
                    <a:lstStyle/>
                    <a:p>
                      <a:endParaRPr lang="da-DK" sz="2800" dirty="0">
                        <a:solidFill>
                          <a:srgbClr val="FFC000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6 5 2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B T 8 4</a:t>
                      </a:r>
                    </a:p>
                    <a:p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</a:t>
                      </a:r>
                      <a:r>
                        <a:rPr lang="da-DK" sz="2800" dirty="0">
                          <a:solidFill>
                            <a:srgbClr val="FFC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6 3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8 5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800" dirty="0">
                        <a:latin typeface="+mn-lt"/>
                      </a:endParaRPr>
                    </a:p>
                    <a:p>
                      <a:endParaRPr lang="da-DK" sz="2800" dirty="0">
                        <a:latin typeface="+mn-lt"/>
                      </a:endParaRPr>
                    </a:p>
                    <a:p>
                      <a:endParaRPr lang="da-DK" sz="2800" dirty="0"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0271257"/>
                  </a:ext>
                </a:extLst>
              </a:tr>
              <a:tr h="2209438">
                <a:tc>
                  <a:txBody>
                    <a:bodyPr/>
                    <a:lstStyle/>
                    <a:p>
                      <a:pPr algn="l"/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D 9 4 3 </a:t>
                      </a:r>
                    </a:p>
                    <a:p>
                      <a:pPr algn="l"/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7</a:t>
                      </a:r>
                    </a:p>
                    <a:p>
                      <a:pPr algn="l"/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D B 9 5 4</a:t>
                      </a:r>
                    </a:p>
                    <a:p>
                      <a:pPr algn="l"/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K 9 2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200" b="1" dirty="0">
                          <a:latin typeface="+mn-lt"/>
                        </a:rPr>
                        <a:t>N</a:t>
                      </a:r>
                    </a:p>
                    <a:p>
                      <a:pPr algn="ctr"/>
                      <a:endParaRPr lang="da-DK" sz="3200" b="1" dirty="0">
                        <a:latin typeface="+mn-lt"/>
                      </a:endParaRPr>
                    </a:p>
                    <a:p>
                      <a:pPr algn="l"/>
                      <a:r>
                        <a:rPr lang="da-DK" sz="3200" b="1" dirty="0">
                          <a:latin typeface="+mn-lt"/>
                        </a:rPr>
                        <a:t>V             Ø</a:t>
                      </a:r>
                    </a:p>
                    <a:p>
                      <a:pPr algn="ctr"/>
                      <a:endParaRPr lang="da-DK" sz="3200" b="1" dirty="0">
                        <a:latin typeface="+mn-lt"/>
                      </a:endParaRPr>
                    </a:p>
                    <a:p>
                      <a:pPr algn="ctr"/>
                      <a:r>
                        <a:rPr lang="da-DK" sz="3200" b="1" dirty="0">
                          <a:latin typeface="+mn-lt"/>
                        </a:rPr>
                        <a:t>S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T 8 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3</a:t>
                      </a:r>
                    </a:p>
                    <a:p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K T 7 2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B T 7 6 4 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2315062"/>
                  </a:ext>
                </a:extLst>
              </a:tr>
              <a:tr h="2209438">
                <a:tc>
                  <a:txBody>
                    <a:bodyPr/>
                    <a:lstStyle/>
                    <a:p>
                      <a:endParaRPr lang="da-DK" sz="28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E K B 7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K D 9 6 5 2</a:t>
                      </a:r>
                    </a:p>
                    <a:p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</a:t>
                      </a:r>
                      <a:r>
                        <a:rPr lang="da-DK" sz="2800" dirty="0">
                          <a:solidFill>
                            <a:srgbClr val="FFC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8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D</a:t>
                      </a:r>
                    </a:p>
                    <a:p>
                      <a:endParaRPr lang="da-DK" sz="28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8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2121503"/>
                  </a:ext>
                </a:extLst>
              </a:tr>
            </a:tbl>
          </a:graphicData>
        </a:graphic>
      </p:graphicFrame>
      <p:sp>
        <p:nvSpPr>
          <p:cNvPr id="3" name="Tekstfelt 2">
            <a:extLst>
              <a:ext uri="{FF2B5EF4-FFF2-40B4-BE49-F238E27FC236}">
                <a16:creationId xmlns:a16="http://schemas.microsoft.com/office/drawing/2014/main" id="{F76E7FC8-8186-134F-B85A-0C506336A844}"/>
              </a:ext>
            </a:extLst>
          </p:cNvPr>
          <p:cNvSpPr txBox="1"/>
          <p:nvPr/>
        </p:nvSpPr>
        <p:spPr>
          <a:xfrm>
            <a:off x="9749766" y="1242683"/>
            <a:ext cx="2332581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Kontrakt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6</a:t>
            </a:r>
            <a:r>
              <a:rPr lang="da-DK" sz="24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︎ </a:t>
            </a:r>
            <a:r>
              <a:rPr lang="da-DK" sz="24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</a:t>
            </a:r>
            <a:r>
              <a:rPr lang="da-DK" sz="2400" dirty="0">
                <a:solidFill>
                  <a:srgbClr val="FF0000"/>
                </a:solidFill>
                <a:highlight>
                  <a:srgbClr val="FF0000"/>
                </a:highlight>
                <a:ea typeface="Apple Symbols" panose="02000000000000000000" pitchFamily="2" charset="-79"/>
                <a:cs typeface="Apple Symbols" panose="02000000000000000000" pitchFamily="2" charset="-79"/>
              </a:rPr>
              <a:t>︎</a:t>
            </a:r>
            <a:r>
              <a:rPr lang="da-DK" sz="24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i syd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Udspil af </a:t>
            </a:r>
            <a:r>
              <a:rPr lang="da-DK" sz="24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D</a:t>
            </a:r>
            <a:endParaRPr lang="da-DK" dirty="0"/>
          </a:p>
          <a:p>
            <a:endParaRPr lang="da-DK" b="1" dirty="0"/>
          </a:p>
          <a:p>
            <a:r>
              <a:rPr lang="da-DK" b="1" dirty="0"/>
              <a:t>Udfordringer</a:t>
            </a:r>
          </a:p>
          <a:p>
            <a:pPr marL="285750" indent="-285750">
              <a:buFontTx/>
              <a:buChar char="-"/>
            </a:pPr>
            <a:r>
              <a:rPr lang="da-DK" dirty="0"/>
              <a:t> Der er mange veje til sejren!</a:t>
            </a:r>
          </a:p>
          <a:p>
            <a:pPr marL="285750" indent="-285750">
              <a:buFontTx/>
              <a:buChar char="-"/>
            </a:pPr>
            <a:r>
              <a:rPr lang="da-DK" dirty="0"/>
              <a:t>Hold øje med sparerne!</a:t>
            </a:r>
          </a:p>
          <a:p>
            <a:endParaRPr lang="da-DK" dirty="0"/>
          </a:p>
          <a:p>
            <a:r>
              <a:rPr lang="da-DK" dirty="0"/>
              <a:t> 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EA499E6C-F9DD-9349-BA47-C5CE40EEAD8B}"/>
              </a:ext>
            </a:extLst>
          </p:cNvPr>
          <p:cNvSpPr txBox="1"/>
          <p:nvPr/>
        </p:nvSpPr>
        <p:spPr>
          <a:xfrm>
            <a:off x="54769" y="2196790"/>
            <a:ext cx="2321429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Spilnummer</a:t>
            </a:r>
          </a:p>
          <a:p>
            <a:endParaRPr lang="da-DK" sz="2800" dirty="0"/>
          </a:p>
          <a:p>
            <a:r>
              <a:rPr lang="da-DK" sz="2800" dirty="0"/>
              <a:t>13</a:t>
            </a:r>
          </a:p>
          <a:p>
            <a:endParaRPr lang="da-DK" sz="2800" dirty="0"/>
          </a:p>
          <a:p>
            <a:endParaRPr lang="da-DK" sz="2800" dirty="0"/>
          </a:p>
          <a:p>
            <a:r>
              <a:rPr lang="da-DK" sz="2800" dirty="0"/>
              <a:t>Sværhedsgrad</a:t>
            </a:r>
          </a:p>
          <a:p>
            <a:endParaRPr lang="da-DK" sz="2800" dirty="0"/>
          </a:p>
          <a:p>
            <a:r>
              <a:rPr lang="da-DK" sz="2800" dirty="0"/>
              <a:t>4 </a:t>
            </a:r>
          </a:p>
        </p:txBody>
      </p:sp>
    </p:spTree>
    <p:extLst>
      <p:ext uri="{BB962C8B-B14F-4D97-AF65-F5344CB8AC3E}">
        <p14:creationId xmlns:p14="http://schemas.microsoft.com/office/powerpoint/2010/main" val="616405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felt 6">
            <a:extLst>
              <a:ext uri="{FF2B5EF4-FFF2-40B4-BE49-F238E27FC236}">
                <a16:creationId xmlns:a16="http://schemas.microsoft.com/office/drawing/2014/main" id="{F4A33D6F-AF6A-7645-8D1C-289467F3420E}"/>
              </a:ext>
            </a:extLst>
          </p:cNvPr>
          <p:cNvSpPr txBox="1"/>
          <p:nvPr/>
        </p:nvSpPr>
        <p:spPr>
          <a:xfrm>
            <a:off x="847493" y="1159727"/>
            <a:ext cx="10459844" cy="10370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13D3AAA-131C-5347-88DD-30891FBF7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502" y="358471"/>
            <a:ext cx="10553049" cy="1049235"/>
          </a:xfrm>
        </p:spPr>
        <p:txBody>
          <a:bodyPr/>
          <a:lstStyle/>
          <a:p>
            <a:br>
              <a:rPr lang="da-DK" dirty="0"/>
            </a:br>
            <a:endParaRPr lang="da-DK" dirty="0"/>
          </a:p>
        </p:txBody>
      </p:sp>
      <p:graphicFrame>
        <p:nvGraphicFramePr>
          <p:cNvPr id="5" name="Pladsholder til indhold 3">
            <a:extLst>
              <a:ext uri="{FF2B5EF4-FFF2-40B4-BE49-F238E27FC236}">
                <a16:creationId xmlns:a16="http://schemas.microsoft.com/office/drawing/2014/main" id="{EA2AC96E-A0AF-AE45-AD51-9E1625F325C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65952590"/>
              </p:ext>
            </p:extLst>
          </p:nvPr>
        </p:nvGraphicFramePr>
        <p:xfrm>
          <a:off x="2286000" y="314655"/>
          <a:ext cx="7326351" cy="6553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52546">
                  <a:extLst>
                    <a:ext uri="{9D8B030D-6E8A-4147-A177-3AD203B41FA5}">
                      <a16:colId xmlns:a16="http://schemas.microsoft.com/office/drawing/2014/main" val="152968680"/>
                    </a:ext>
                  </a:extLst>
                </a:gridCol>
                <a:gridCol w="2347753">
                  <a:extLst>
                    <a:ext uri="{9D8B030D-6E8A-4147-A177-3AD203B41FA5}">
                      <a16:colId xmlns:a16="http://schemas.microsoft.com/office/drawing/2014/main" val="385366811"/>
                    </a:ext>
                  </a:extLst>
                </a:gridCol>
                <a:gridCol w="2726052">
                  <a:extLst>
                    <a:ext uri="{9D8B030D-6E8A-4147-A177-3AD203B41FA5}">
                      <a16:colId xmlns:a16="http://schemas.microsoft.com/office/drawing/2014/main" val="4146855904"/>
                    </a:ext>
                  </a:extLst>
                </a:gridCol>
              </a:tblGrid>
              <a:tr h="1785710">
                <a:tc>
                  <a:txBody>
                    <a:bodyPr/>
                    <a:lstStyle/>
                    <a:p>
                      <a:endParaRPr lang="da-DK" sz="2800" dirty="0">
                        <a:solidFill>
                          <a:srgbClr val="FFC000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D 7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 B 8 3 2</a:t>
                      </a:r>
                    </a:p>
                    <a:p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</a:t>
                      </a:r>
                      <a:r>
                        <a:rPr lang="da-DK" sz="2800" dirty="0">
                          <a:solidFill>
                            <a:srgbClr val="FFC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D 5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7 4 2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800" dirty="0">
                        <a:latin typeface="+mn-lt"/>
                      </a:endParaRPr>
                    </a:p>
                    <a:p>
                      <a:endParaRPr lang="da-DK" sz="2800" dirty="0">
                        <a:latin typeface="+mn-lt"/>
                      </a:endParaRPr>
                    </a:p>
                    <a:p>
                      <a:endParaRPr lang="da-DK" sz="2800" dirty="0"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0271257"/>
                  </a:ext>
                </a:extLst>
              </a:tr>
              <a:tr h="2209438">
                <a:tc>
                  <a:txBody>
                    <a:bodyPr/>
                    <a:lstStyle/>
                    <a:p>
                      <a:pPr algn="l"/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K 9 4 3 </a:t>
                      </a:r>
                    </a:p>
                    <a:p>
                      <a:pPr algn="l"/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D 7 5</a:t>
                      </a:r>
                    </a:p>
                    <a:p>
                      <a:pPr algn="l"/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 8 3</a:t>
                      </a:r>
                    </a:p>
                    <a:p>
                      <a:pPr algn="l"/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D B T 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200" b="1" dirty="0">
                          <a:latin typeface="+mn-lt"/>
                        </a:rPr>
                        <a:t>N</a:t>
                      </a:r>
                    </a:p>
                    <a:p>
                      <a:pPr algn="ctr"/>
                      <a:endParaRPr lang="da-DK" sz="3200" b="1" dirty="0">
                        <a:latin typeface="+mn-lt"/>
                      </a:endParaRPr>
                    </a:p>
                    <a:p>
                      <a:pPr algn="l"/>
                      <a:r>
                        <a:rPr lang="da-DK" sz="3200" b="1" dirty="0">
                          <a:latin typeface="+mn-lt"/>
                        </a:rPr>
                        <a:t>V             Ø</a:t>
                      </a:r>
                    </a:p>
                    <a:p>
                      <a:pPr algn="ctr"/>
                      <a:endParaRPr lang="da-DK" sz="3200" b="1" dirty="0">
                        <a:latin typeface="+mn-lt"/>
                      </a:endParaRPr>
                    </a:p>
                    <a:p>
                      <a:pPr algn="ctr"/>
                      <a:r>
                        <a:rPr lang="da-DK" sz="3200" b="1" dirty="0">
                          <a:latin typeface="+mn-lt"/>
                        </a:rPr>
                        <a:t>S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T 8 6 2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-</a:t>
                      </a:r>
                    </a:p>
                    <a:p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B T 9 6 2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K 9 6 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2315062"/>
                  </a:ext>
                </a:extLst>
              </a:tr>
              <a:tr h="2209438">
                <a:tc>
                  <a:txBody>
                    <a:bodyPr/>
                    <a:lstStyle/>
                    <a:p>
                      <a:endParaRPr lang="da-DK" sz="28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E B 5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E K T 9 6 4 </a:t>
                      </a:r>
                    </a:p>
                    <a:p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</a:t>
                      </a:r>
                      <a:r>
                        <a:rPr lang="da-DK" sz="2800" dirty="0">
                          <a:solidFill>
                            <a:srgbClr val="FFC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K 7 4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8</a:t>
                      </a:r>
                    </a:p>
                    <a:p>
                      <a:endParaRPr lang="da-DK" sz="28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8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2121503"/>
                  </a:ext>
                </a:extLst>
              </a:tr>
            </a:tbl>
          </a:graphicData>
        </a:graphic>
      </p:graphicFrame>
      <p:sp>
        <p:nvSpPr>
          <p:cNvPr id="3" name="Tekstfelt 2">
            <a:extLst>
              <a:ext uri="{FF2B5EF4-FFF2-40B4-BE49-F238E27FC236}">
                <a16:creationId xmlns:a16="http://schemas.microsoft.com/office/drawing/2014/main" id="{F76E7FC8-8186-134F-B85A-0C506336A844}"/>
              </a:ext>
            </a:extLst>
          </p:cNvPr>
          <p:cNvSpPr txBox="1"/>
          <p:nvPr/>
        </p:nvSpPr>
        <p:spPr>
          <a:xfrm>
            <a:off x="9749766" y="1242683"/>
            <a:ext cx="2332581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Kontrakt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6</a:t>
            </a:r>
            <a:r>
              <a:rPr lang="da-DK" sz="24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︎ </a:t>
            </a:r>
            <a:r>
              <a:rPr lang="da-DK" sz="24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</a:t>
            </a:r>
            <a:r>
              <a:rPr lang="da-DK" sz="2400" dirty="0">
                <a:solidFill>
                  <a:srgbClr val="FF0000"/>
                </a:solidFill>
                <a:highlight>
                  <a:srgbClr val="FF0000"/>
                </a:highlight>
                <a:ea typeface="Apple Symbols" panose="02000000000000000000" pitchFamily="2" charset="-79"/>
                <a:cs typeface="Apple Symbols" panose="02000000000000000000" pitchFamily="2" charset="-79"/>
              </a:rPr>
              <a:t>︎</a:t>
            </a:r>
            <a:r>
              <a:rPr lang="da-DK" sz="24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i syd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Udspil af </a:t>
            </a:r>
            <a:r>
              <a:rPr lang="da-DK" sz="24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  <a:r>
              <a:rPr lang="da-DK" sz="24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D</a:t>
            </a:r>
            <a:endParaRPr lang="da-DK" dirty="0"/>
          </a:p>
          <a:p>
            <a:endParaRPr lang="da-DK" b="1" dirty="0"/>
          </a:p>
          <a:p>
            <a:r>
              <a:rPr lang="da-DK" b="1" dirty="0"/>
              <a:t>Udfordringer</a:t>
            </a:r>
          </a:p>
          <a:p>
            <a:pPr marL="285750" indent="-285750">
              <a:buFontTx/>
              <a:buChar char="-"/>
            </a:pPr>
            <a:r>
              <a:rPr lang="da-DK" dirty="0"/>
              <a:t> sidder det mon skævt?  </a:t>
            </a:r>
          </a:p>
          <a:p>
            <a:pPr marL="285750" indent="-285750">
              <a:buFontTx/>
              <a:buChar char="-"/>
            </a:pPr>
            <a:r>
              <a:rPr lang="da-DK" dirty="0"/>
              <a:t>Kan vi gardere os mod en skæv </a:t>
            </a:r>
            <a:r>
              <a:rPr lang="da-DK" dirty="0" err="1"/>
              <a:t>sits</a:t>
            </a:r>
            <a:r>
              <a:rPr lang="da-DK" dirty="0"/>
              <a:t>?</a:t>
            </a:r>
          </a:p>
          <a:p>
            <a:pPr marL="285750" indent="-285750">
              <a:buFontTx/>
              <a:buChar char="-"/>
            </a:pPr>
            <a:r>
              <a:rPr lang="da-DK" dirty="0"/>
              <a:t>Fik jeg tænkt det igennem før stik 2?</a:t>
            </a:r>
          </a:p>
          <a:p>
            <a:endParaRPr lang="da-DK" dirty="0"/>
          </a:p>
          <a:p>
            <a:r>
              <a:rPr lang="da-DK" dirty="0"/>
              <a:t> 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EA499E6C-F9DD-9349-BA47-C5CE40EEAD8B}"/>
              </a:ext>
            </a:extLst>
          </p:cNvPr>
          <p:cNvSpPr txBox="1"/>
          <p:nvPr/>
        </p:nvSpPr>
        <p:spPr>
          <a:xfrm>
            <a:off x="54769" y="2196790"/>
            <a:ext cx="232142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Spilnummer</a:t>
            </a:r>
          </a:p>
          <a:p>
            <a:endParaRPr lang="da-DK" sz="2800" dirty="0"/>
          </a:p>
          <a:p>
            <a:r>
              <a:rPr lang="da-DK" sz="2800" dirty="0"/>
              <a:t>14</a:t>
            </a:r>
          </a:p>
          <a:p>
            <a:endParaRPr lang="da-DK" sz="2800" dirty="0"/>
          </a:p>
          <a:p>
            <a:endParaRPr lang="da-DK" sz="2800" dirty="0"/>
          </a:p>
          <a:p>
            <a:r>
              <a:rPr lang="da-DK" sz="2800" dirty="0"/>
              <a:t>Sværhedsgrad</a:t>
            </a:r>
          </a:p>
          <a:p>
            <a:endParaRPr lang="da-DK" sz="2800" dirty="0"/>
          </a:p>
          <a:p>
            <a:r>
              <a:rPr lang="da-DK" sz="2800" dirty="0"/>
              <a:t>2</a:t>
            </a:r>
          </a:p>
          <a:p>
            <a:r>
              <a:rPr lang="da-DK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37110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felt 6">
            <a:extLst>
              <a:ext uri="{FF2B5EF4-FFF2-40B4-BE49-F238E27FC236}">
                <a16:creationId xmlns:a16="http://schemas.microsoft.com/office/drawing/2014/main" id="{F4A33D6F-AF6A-7645-8D1C-289467F3420E}"/>
              </a:ext>
            </a:extLst>
          </p:cNvPr>
          <p:cNvSpPr txBox="1"/>
          <p:nvPr/>
        </p:nvSpPr>
        <p:spPr>
          <a:xfrm>
            <a:off x="847493" y="1159727"/>
            <a:ext cx="10459844" cy="10370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13D3AAA-131C-5347-88DD-30891FBF7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502" y="358471"/>
            <a:ext cx="10553049" cy="1049235"/>
          </a:xfrm>
        </p:spPr>
        <p:txBody>
          <a:bodyPr/>
          <a:lstStyle/>
          <a:p>
            <a:br>
              <a:rPr lang="da-DK" dirty="0"/>
            </a:br>
            <a:endParaRPr lang="da-DK" dirty="0"/>
          </a:p>
        </p:txBody>
      </p:sp>
      <p:graphicFrame>
        <p:nvGraphicFramePr>
          <p:cNvPr id="5" name="Pladsholder til indhold 3">
            <a:extLst>
              <a:ext uri="{FF2B5EF4-FFF2-40B4-BE49-F238E27FC236}">
                <a16:creationId xmlns:a16="http://schemas.microsoft.com/office/drawing/2014/main" id="{EA2AC96E-A0AF-AE45-AD51-9E1625F325C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77577555"/>
              </p:ext>
            </p:extLst>
          </p:nvPr>
        </p:nvGraphicFramePr>
        <p:xfrm>
          <a:off x="2286000" y="314655"/>
          <a:ext cx="7326351" cy="6553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52546">
                  <a:extLst>
                    <a:ext uri="{9D8B030D-6E8A-4147-A177-3AD203B41FA5}">
                      <a16:colId xmlns:a16="http://schemas.microsoft.com/office/drawing/2014/main" val="152968680"/>
                    </a:ext>
                  </a:extLst>
                </a:gridCol>
                <a:gridCol w="2347753">
                  <a:extLst>
                    <a:ext uri="{9D8B030D-6E8A-4147-A177-3AD203B41FA5}">
                      <a16:colId xmlns:a16="http://schemas.microsoft.com/office/drawing/2014/main" val="385366811"/>
                    </a:ext>
                  </a:extLst>
                </a:gridCol>
                <a:gridCol w="2726052">
                  <a:extLst>
                    <a:ext uri="{9D8B030D-6E8A-4147-A177-3AD203B41FA5}">
                      <a16:colId xmlns:a16="http://schemas.microsoft.com/office/drawing/2014/main" val="4146855904"/>
                    </a:ext>
                  </a:extLst>
                </a:gridCol>
              </a:tblGrid>
              <a:tr h="1785710">
                <a:tc>
                  <a:txBody>
                    <a:bodyPr/>
                    <a:lstStyle/>
                    <a:p>
                      <a:endParaRPr lang="da-DK" sz="2800" dirty="0">
                        <a:solidFill>
                          <a:srgbClr val="FFC000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E 8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 E D 6 3</a:t>
                      </a:r>
                    </a:p>
                    <a:p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</a:t>
                      </a:r>
                      <a:r>
                        <a:rPr lang="da-DK" sz="2800" dirty="0">
                          <a:solidFill>
                            <a:srgbClr val="FFC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B 7 2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K 4 3 2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800" dirty="0">
                        <a:latin typeface="+mn-lt"/>
                      </a:endParaRPr>
                    </a:p>
                    <a:p>
                      <a:endParaRPr lang="da-DK" sz="2800" dirty="0">
                        <a:latin typeface="+mn-lt"/>
                      </a:endParaRPr>
                    </a:p>
                    <a:p>
                      <a:endParaRPr lang="da-DK" sz="2800" dirty="0"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0271257"/>
                  </a:ext>
                </a:extLst>
              </a:tr>
              <a:tr h="2209438">
                <a:tc>
                  <a:txBody>
                    <a:bodyPr/>
                    <a:lstStyle/>
                    <a:p>
                      <a:pPr algn="l"/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D T 7 6 4 </a:t>
                      </a:r>
                    </a:p>
                    <a:p>
                      <a:pPr algn="l"/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9 5 4</a:t>
                      </a:r>
                    </a:p>
                    <a:p>
                      <a:pPr algn="l"/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K 8 6 3</a:t>
                      </a:r>
                    </a:p>
                    <a:p>
                      <a:pPr algn="l"/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200" b="1" dirty="0">
                          <a:latin typeface="+mn-lt"/>
                        </a:rPr>
                        <a:t>N</a:t>
                      </a:r>
                    </a:p>
                    <a:p>
                      <a:pPr algn="ctr"/>
                      <a:endParaRPr lang="da-DK" sz="3200" b="1" dirty="0">
                        <a:latin typeface="+mn-lt"/>
                      </a:endParaRPr>
                    </a:p>
                    <a:p>
                      <a:pPr algn="l"/>
                      <a:r>
                        <a:rPr lang="da-DK" sz="3200" b="1" dirty="0">
                          <a:latin typeface="+mn-lt"/>
                        </a:rPr>
                        <a:t>V             Ø</a:t>
                      </a:r>
                    </a:p>
                    <a:p>
                      <a:pPr algn="ctr"/>
                      <a:endParaRPr lang="da-DK" sz="3200" b="1" dirty="0">
                        <a:latin typeface="+mn-lt"/>
                      </a:endParaRPr>
                    </a:p>
                    <a:p>
                      <a:pPr algn="ctr"/>
                      <a:r>
                        <a:rPr lang="da-DK" sz="3200" b="1" dirty="0">
                          <a:latin typeface="+mn-lt"/>
                        </a:rPr>
                        <a:t>S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B 9 5 2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K 8</a:t>
                      </a:r>
                    </a:p>
                    <a:p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D 9 4</a:t>
                      </a:r>
                    </a:p>
                    <a:p>
                      <a:r>
                        <a:rPr lang="da-DK" sz="280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B 9 8 6</a:t>
                      </a:r>
                      <a:endParaRPr lang="da-DK" sz="28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2315062"/>
                  </a:ext>
                </a:extLst>
              </a:tr>
              <a:tr h="2209438">
                <a:tc>
                  <a:txBody>
                    <a:bodyPr/>
                    <a:lstStyle/>
                    <a:p>
                      <a:endParaRPr lang="da-DK" sz="28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K 3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B T 7 2 </a:t>
                      </a:r>
                    </a:p>
                    <a:p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</a:t>
                      </a:r>
                      <a:r>
                        <a:rPr lang="da-DK" sz="2800" dirty="0">
                          <a:solidFill>
                            <a:srgbClr val="FFC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A T 5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D T 7</a:t>
                      </a:r>
                    </a:p>
                    <a:p>
                      <a:endParaRPr lang="da-DK" sz="28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8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2121503"/>
                  </a:ext>
                </a:extLst>
              </a:tr>
            </a:tbl>
          </a:graphicData>
        </a:graphic>
      </p:graphicFrame>
      <p:sp>
        <p:nvSpPr>
          <p:cNvPr id="3" name="Tekstfelt 2">
            <a:extLst>
              <a:ext uri="{FF2B5EF4-FFF2-40B4-BE49-F238E27FC236}">
                <a16:creationId xmlns:a16="http://schemas.microsoft.com/office/drawing/2014/main" id="{F76E7FC8-8186-134F-B85A-0C506336A844}"/>
              </a:ext>
            </a:extLst>
          </p:cNvPr>
          <p:cNvSpPr txBox="1"/>
          <p:nvPr/>
        </p:nvSpPr>
        <p:spPr>
          <a:xfrm>
            <a:off x="9749766" y="1242683"/>
            <a:ext cx="2332581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Kontrakt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4</a:t>
            </a:r>
            <a:r>
              <a:rPr lang="da-DK" sz="24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︎ </a:t>
            </a:r>
            <a:r>
              <a:rPr lang="da-DK" sz="24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</a:t>
            </a:r>
            <a:r>
              <a:rPr lang="da-DK" sz="2400" dirty="0">
                <a:solidFill>
                  <a:srgbClr val="FF0000"/>
                </a:solidFill>
                <a:highlight>
                  <a:srgbClr val="FF0000"/>
                </a:highlight>
                <a:ea typeface="Apple Symbols" panose="02000000000000000000" pitchFamily="2" charset="-79"/>
                <a:cs typeface="Apple Symbols" panose="02000000000000000000" pitchFamily="2" charset="-79"/>
              </a:rPr>
              <a:t>︎</a:t>
            </a:r>
            <a:r>
              <a:rPr lang="da-DK" sz="24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i syd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Udspil af </a:t>
            </a:r>
            <a:r>
              <a:rPr lang="da-DK" sz="24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  <a:r>
              <a:rPr lang="da-DK" sz="24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5</a:t>
            </a:r>
            <a:endParaRPr lang="da-DK" dirty="0"/>
          </a:p>
          <a:p>
            <a:endParaRPr lang="da-DK" b="1" dirty="0"/>
          </a:p>
          <a:p>
            <a:r>
              <a:rPr lang="da-DK" b="1" dirty="0"/>
              <a:t>Udfordringer</a:t>
            </a:r>
          </a:p>
          <a:p>
            <a:pPr marL="285750" indent="-285750">
              <a:buFontTx/>
              <a:buChar char="-"/>
            </a:pPr>
            <a:r>
              <a:rPr lang="da-DK" dirty="0"/>
              <a:t>Hvordan løser vi ruderfarven?  </a:t>
            </a:r>
          </a:p>
          <a:p>
            <a:pPr marL="285750" indent="-285750">
              <a:buFontTx/>
              <a:buChar char="-"/>
            </a:pPr>
            <a:r>
              <a:rPr lang="da-DK" dirty="0"/>
              <a:t>Fik jeg talt op hvilke stik jeg kan tåle at afgive?</a:t>
            </a:r>
          </a:p>
          <a:p>
            <a:endParaRPr lang="da-DK" dirty="0"/>
          </a:p>
          <a:p>
            <a:r>
              <a:rPr lang="da-DK" dirty="0"/>
              <a:t> 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EA499E6C-F9DD-9349-BA47-C5CE40EEAD8B}"/>
              </a:ext>
            </a:extLst>
          </p:cNvPr>
          <p:cNvSpPr txBox="1"/>
          <p:nvPr/>
        </p:nvSpPr>
        <p:spPr>
          <a:xfrm>
            <a:off x="54769" y="2196790"/>
            <a:ext cx="2321429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Spilnummer</a:t>
            </a:r>
          </a:p>
          <a:p>
            <a:endParaRPr lang="da-DK" sz="2800" dirty="0"/>
          </a:p>
          <a:p>
            <a:r>
              <a:rPr lang="da-DK" sz="2800" dirty="0"/>
              <a:t>15</a:t>
            </a:r>
          </a:p>
          <a:p>
            <a:endParaRPr lang="da-DK" sz="2800" dirty="0"/>
          </a:p>
          <a:p>
            <a:r>
              <a:rPr lang="da-DK" sz="2800" dirty="0"/>
              <a:t>Sværhedsgrad</a:t>
            </a:r>
          </a:p>
          <a:p>
            <a:endParaRPr lang="da-DK" sz="2800" dirty="0"/>
          </a:p>
          <a:p>
            <a:r>
              <a:rPr lang="da-DK" sz="2800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024686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felt 6">
            <a:extLst>
              <a:ext uri="{FF2B5EF4-FFF2-40B4-BE49-F238E27FC236}">
                <a16:creationId xmlns:a16="http://schemas.microsoft.com/office/drawing/2014/main" id="{F4A33D6F-AF6A-7645-8D1C-289467F3420E}"/>
              </a:ext>
            </a:extLst>
          </p:cNvPr>
          <p:cNvSpPr txBox="1"/>
          <p:nvPr/>
        </p:nvSpPr>
        <p:spPr>
          <a:xfrm>
            <a:off x="847493" y="1159727"/>
            <a:ext cx="10459844" cy="10370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13D3AAA-131C-5347-88DD-30891FBF7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502" y="358471"/>
            <a:ext cx="10553049" cy="1049235"/>
          </a:xfrm>
        </p:spPr>
        <p:txBody>
          <a:bodyPr/>
          <a:lstStyle/>
          <a:p>
            <a:br>
              <a:rPr lang="da-DK" dirty="0"/>
            </a:br>
            <a:endParaRPr lang="da-DK" dirty="0"/>
          </a:p>
        </p:txBody>
      </p:sp>
      <p:graphicFrame>
        <p:nvGraphicFramePr>
          <p:cNvPr id="5" name="Pladsholder til indhold 3">
            <a:extLst>
              <a:ext uri="{FF2B5EF4-FFF2-40B4-BE49-F238E27FC236}">
                <a16:creationId xmlns:a16="http://schemas.microsoft.com/office/drawing/2014/main" id="{EA2AC96E-A0AF-AE45-AD51-9E1625F325C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98948537"/>
              </p:ext>
            </p:extLst>
          </p:nvPr>
        </p:nvGraphicFramePr>
        <p:xfrm>
          <a:off x="2286000" y="314655"/>
          <a:ext cx="7326351" cy="6553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52546">
                  <a:extLst>
                    <a:ext uri="{9D8B030D-6E8A-4147-A177-3AD203B41FA5}">
                      <a16:colId xmlns:a16="http://schemas.microsoft.com/office/drawing/2014/main" val="152968680"/>
                    </a:ext>
                  </a:extLst>
                </a:gridCol>
                <a:gridCol w="2347753">
                  <a:extLst>
                    <a:ext uri="{9D8B030D-6E8A-4147-A177-3AD203B41FA5}">
                      <a16:colId xmlns:a16="http://schemas.microsoft.com/office/drawing/2014/main" val="385366811"/>
                    </a:ext>
                  </a:extLst>
                </a:gridCol>
                <a:gridCol w="2726052">
                  <a:extLst>
                    <a:ext uri="{9D8B030D-6E8A-4147-A177-3AD203B41FA5}">
                      <a16:colId xmlns:a16="http://schemas.microsoft.com/office/drawing/2014/main" val="4146855904"/>
                    </a:ext>
                  </a:extLst>
                </a:gridCol>
              </a:tblGrid>
              <a:tr h="1785710">
                <a:tc>
                  <a:txBody>
                    <a:bodyPr/>
                    <a:lstStyle/>
                    <a:p>
                      <a:endParaRPr lang="da-DK" sz="2800" dirty="0">
                        <a:solidFill>
                          <a:srgbClr val="FFC000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K 7 4 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K D 5 2</a:t>
                      </a:r>
                    </a:p>
                    <a:p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</a:t>
                      </a:r>
                      <a:r>
                        <a:rPr lang="da-DK" sz="2800" dirty="0">
                          <a:solidFill>
                            <a:srgbClr val="FFC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9 4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K 8 7 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800" dirty="0">
                        <a:latin typeface="+mn-lt"/>
                      </a:endParaRPr>
                    </a:p>
                    <a:p>
                      <a:endParaRPr lang="da-DK" sz="2800" dirty="0">
                        <a:latin typeface="+mn-lt"/>
                      </a:endParaRPr>
                    </a:p>
                    <a:p>
                      <a:endParaRPr lang="da-DK" sz="2800" dirty="0"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0271257"/>
                  </a:ext>
                </a:extLst>
              </a:tr>
              <a:tr h="2209438">
                <a:tc>
                  <a:txBody>
                    <a:bodyPr/>
                    <a:lstStyle/>
                    <a:p>
                      <a:pPr algn="l"/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D T 6</a:t>
                      </a:r>
                    </a:p>
                    <a:p>
                      <a:pPr algn="l"/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T 4 3</a:t>
                      </a:r>
                    </a:p>
                    <a:p>
                      <a:pPr algn="l"/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K B 8 7 3</a:t>
                      </a:r>
                    </a:p>
                    <a:p>
                      <a:pPr algn="l"/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B 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200" b="1" dirty="0">
                          <a:latin typeface="+mn-lt"/>
                        </a:rPr>
                        <a:t>N</a:t>
                      </a:r>
                    </a:p>
                    <a:p>
                      <a:pPr algn="ctr"/>
                      <a:endParaRPr lang="da-DK" sz="3200" b="1" dirty="0">
                        <a:latin typeface="+mn-lt"/>
                      </a:endParaRPr>
                    </a:p>
                    <a:p>
                      <a:pPr algn="l"/>
                      <a:r>
                        <a:rPr lang="da-DK" sz="3200" b="1" dirty="0">
                          <a:latin typeface="+mn-lt"/>
                        </a:rPr>
                        <a:t>V             Ø</a:t>
                      </a:r>
                    </a:p>
                    <a:p>
                      <a:pPr algn="ctr"/>
                      <a:endParaRPr lang="da-DK" sz="3200" b="1" dirty="0">
                        <a:latin typeface="+mn-lt"/>
                      </a:endParaRPr>
                    </a:p>
                    <a:p>
                      <a:pPr algn="ctr"/>
                      <a:r>
                        <a:rPr lang="da-DK" sz="3200" b="1" dirty="0">
                          <a:latin typeface="+mn-lt"/>
                        </a:rPr>
                        <a:t>S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E B 9 2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8 </a:t>
                      </a:r>
                    </a:p>
                    <a:p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D T 6 2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T 9 6 4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2315062"/>
                  </a:ext>
                </a:extLst>
              </a:tr>
              <a:tr h="2209438">
                <a:tc>
                  <a:txBody>
                    <a:bodyPr/>
                    <a:lstStyle/>
                    <a:p>
                      <a:endParaRPr lang="da-DK" sz="28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8 5 3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E B 9 7 6</a:t>
                      </a:r>
                    </a:p>
                    <a:p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</a:t>
                      </a:r>
                      <a:r>
                        <a:rPr lang="da-DK" sz="2800" dirty="0">
                          <a:solidFill>
                            <a:srgbClr val="FFC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5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D 2</a:t>
                      </a:r>
                    </a:p>
                    <a:p>
                      <a:endParaRPr lang="da-DK" sz="28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8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2121503"/>
                  </a:ext>
                </a:extLst>
              </a:tr>
            </a:tbl>
          </a:graphicData>
        </a:graphic>
      </p:graphicFrame>
      <p:sp>
        <p:nvSpPr>
          <p:cNvPr id="3" name="Tekstfelt 2">
            <a:extLst>
              <a:ext uri="{FF2B5EF4-FFF2-40B4-BE49-F238E27FC236}">
                <a16:creationId xmlns:a16="http://schemas.microsoft.com/office/drawing/2014/main" id="{F76E7FC8-8186-134F-B85A-0C506336A844}"/>
              </a:ext>
            </a:extLst>
          </p:cNvPr>
          <p:cNvSpPr txBox="1"/>
          <p:nvPr/>
        </p:nvSpPr>
        <p:spPr>
          <a:xfrm>
            <a:off x="9699585" y="2314936"/>
            <a:ext cx="2332581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Kontrakt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4</a:t>
            </a:r>
            <a:r>
              <a:rPr lang="da-DK" sz="24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sz="24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︎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 i syd 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Udspil af </a:t>
            </a:r>
            <a:r>
              <a:rPr lang="da-DK" sz="2400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7</a:t>
            </a:r>
          </a:p>
          <a:p>
            <a:endParaRPr lang="da-DK" dirty="0"/>
          </a:p>
          <a:p>
            <a:r>
              <a:rPr lang="da-DK" b="1" dirty="0"/>
              <a:t>Udfordringer</a:t>
            </a:r>
          </a:p>
          <a:p>
            <a:r>
              <a:rPr lang="da-DK" dirty="0"/>
              <a:t>- Hvordan håndterer vi udspillet? </a:t>
            </a:r>
          </a:p>
          <a:p>
            <a:r>
              <a:rPr lang="da-DK" dirty="0"/>
              <a:t>- Hvordan spiller vi sparfarven?</a:t>
            </a:r>
          </a:p>
          <a:p>
            <a:r>
              <a:rPr lang="da-DK" dirty="0"/>
              <a:t> - kan klørfarven hjælpe til?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EA499E6C-F9DD-9349-BA47-C5CE40EEAD8B}"/>
              </a:ext>
            </a:extLst>
          </p:cNvPr>
          <p:cNvSpPr txBox="1"/>
          <p:nvPr/>
        </p:nvSpPr>
        <p:spPr>
          <a:xfrm>
            <a:off x="54769" y="2196790"/>
            <a:ext cx="2321429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Spilnummer</a:t>
            </a:r>
          </a:p>
          <a:p>
            <a:endParaRPr lang="da-DK" sz="2800" dirty="0"/>
          </a:p>
          <a:p>
            <a:r>
              <a:rPr lang="da-DK" sz="2800" dirty="0"/>
              <a:t>16</a:t>
            </a:r>
          </a:p>
          <a:p>
            <a:endParaRPr lang="da-DK" sz="2800" dirty="0"/>
          </a:p>
          <a:p>
            <a:endParaRPr lang="da-DK" sz="2800" dirty="0"/>
          </a:p>
          <a:p>
            <a:r>
              <a:rPr lang="da-DK" sz="2800" dirty="0"/>
              <a:t>Sværhedsgrad</a:t>
            </a:r>
          </a:p>
          <a:p>
            <a:endParaRPr lang="da-DK" sz="2800" dirty="0"/>
          </a:p>
          <a:p>
            <a:r>
              <a:rPr lang="da-DK" sz="2800" dirty="0"/>
              <a:t>1 </a:t>
            </a:r>
          </a:p>
        </p:txBody>
      </p:sp>
    </p:spTree>
    <p:extLst>
      <p:ext uri="{BB962C8B-B14F-4D97-AF65-F5344CB8AC3E}">
        <p14:creationId xmlns:p14="http://schemas.microsoft.com/office/powerpoint/2010/main" val="1934419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felt 6">
            <a:extLst>
              <a:ext uri="{FF2B5EF4-FFF2-40B4-BE49-F238E27FC236}">
                <a16:creationId xmlns:a16="http://schemas.microsoft.com/office/drawing/2014/main" id="{F4A33D6F-AF6A-7645-8D1C-289467F3420E}"/>
              </a:ext>
            </a:extLst>
          </p:cNvPr>
          <p:cNvSpPr txBox="1"/>
          <p:nvPr/>
        </p:nvSpPr>
        <p:spPr>
          <a:xfrm>
            <a:off x="847493" y="1159727"/>
            <a:ext cx="10459844" cy="10370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13D3AAA-131C-5347-88DD-30891FBF7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502" y="358471"/>
            <a:ext cx="10553049" cy="1049235"/>
          </a:xfrm>
        </p:spPr>
        <p:txBody>
          <a:bodyPr/>
          <a:lstStyle/>
          <a:p>
            <a:br>
              <a:rPr lang="da-DK" dirty="0"/>
            </a:br>
            <a:endParaRPr lang="da-DK" dirty="0"/>
          </a:p>
        </p:txBody>
      </p:sp>
      <p:graphicFrame>
        <p:nvGraphicFramePr>
          <p:cNvPr id="5" name="Pladsholder til indhold 3">
            <a:extLst>
              <a:ext uri="{FF2B5EF4-FFF2-40B4-BE49-F238E27FC236}">
                <a16:creationId xmlns:a16="http://schemas.microsoft.com/office/drawing/2014/main" id="{EA2AC96E-A0AF-AE45-AD51-9E1625F325C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9077397"/>
              </p:ext>
            </p:extLst>
          </p:nvPr>
        </p:nvGraphicFramePr>
        <p:xfrm>
          <a:off x="2286000" y="314655"/>
          <a:ext cx="7326351" cy="6553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52546">
                  <a:extLst>
                    <a:ext uri="{9D8B030D-6E8A-4147-A177-3AD203B41FA5}">
                      <a16:colId xmlns:a16="http://schemas.microsoft.com/office/drawing/2014/main" val="152968680"/>
                    </a:ext>
                  </a:extLst>
                </a:gridCol>
                <a:gridCol w="2347753">
                  <a:extLst>
                    <a:ext uri="{9D8B030D-6E8A-4147-A177-3AD203B41FA5}">
                      <a16:colId xmlns:a16="http://schemas.microsoft.com/office/drawing/2014/main" val="385366811"/>
                    </a:ext>
                  </a:extLst>
                </a:gridCol>
                <a:gridCol w="2726052">
                  <a:extLst>
                    <a:ext uri="{9D8B030D-6E8A-4147-A177-3AD203B41FA5}">
                      <a16:colId xmlns:a16="http://schemas.microsoft.com/office/drawing/2014/main" val="4146855904"/>
                    </a:ext>
                  </a:extLst>
                </a:gridCol>
              </a:tblGrid>
              <a:tr h="1785710">
                <a:tc>
                  <a:txBody>
                    <a:bodyPr/>
                    <a:lstStyle/>
                    <a:p>
                      <a:endParaRPr lang="da-DK" sz="2800" dirty="0">
                        <a:solidFill>
                          <a:srgbClr val="FFC000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D 6 3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K D 7 5 2</a:t>
                      </a:r>
                    </a:p>
                    <a:p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</a:t>
                      </a:r>
                      <a:r>
                        <a:rPr lang="da-DK" sz="2800" dirty="0">
                          <a:solidFill>
                            <a:srgbClr val="FFC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K 3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D 6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800" dirty="0">
                        <a:latin typeface="+mn-lt"/>
                      </a:endParaRPr>
                    </a:p>
                    <a:p>
                      <a:endParaRPr lang="da-DK" sz="2800" dirty="0">
                        <a:latin typeface="+mn-lt"/>
                      </a:endParaRPr>
                    </a:p>
                    <a:p>
                      <a:endParaRPr lang="da-DK" sz="2800" dirty="0"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0271257"/>
                  </a:ext>
                </a:extLst>
              </a:tr>
              <a:tr h="2209438">
                <a:tc>
                  <a:txBody>
                    <a:bodyPr/>
                    <a:lstStyle/>
                    <a:p>
                      <a:pPr algn="l"/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B T 9 7 </a:t>
                      </a:r>
                    </a:p>
                    <a:p>
                      <a:pPr algn="l"/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E</a:t>
                      </a:r>
                    </a:p>
                    <a:p>
                      <a:pPr algn="l"/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T 7 5 4 2</a:t>
                      </a:r>
                    </a:p>
                    <a:p>
                      <a:pPr algn="l"/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K 9 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200" b="1" dirty="0">
                          <a:latin typeface="+mn-lt"/>
                        </a:rPr>
                        <a:t>N</a:t>
                      </a:r>
                    </a:p>
                    <a:p>
                      <a:pPr algn="ctr"/>
                      <a:endParaRPr lang="da-DK" sz="3200" b="1" dirty="0">
                        <a:latin typeface="+mn-lt"/>
                      </a:endParaRPr>
                    </a:p>
                    <a:p>
                      <a:pPr algn="l"/>
                      <a:r>
                        <a:rPr lang="da-DK" sz="3200" b="1" dirty="0">
                          <a:latin typeface="+mn-lt"/>
                        </a:rPr>
                        <a:t>V             Ø</a:t>
                      </a:r>
                    </a:p>
                    <a:p>
                      <a:pPr algn="ctr"/>
                      <a:endParaRPr lang="da-DK" sz="3200" b="1" dirty="0">
                        <a:latin typeface="+mn-lt"/>
                      </a:endParaRPr>
                    </a:p>
                    <a:p>
                      <a:pPr algn="ctr"/>
                      <a:r>
                        <a:rPr lang="da-DK" sz="3200" b="1" dirty="0">
                          <a:latin typeface="+mn-lt"/>
                        </a:rPr>
                        <a:t>S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8 4 2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9 3</a:t>
                      </a:r>
                    </a:p>
                    <a:p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D B 9 6 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B T 8 2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2315062"/>
                  </a:ext>
                </a:extLst>
              </a:tr>
              <a:tr h="2209438">
                <a:tc>
                  <a:txBody>
                    <a:bodyPr/>
                    <a:lstStyle/>
                    <a:p>
                      <a:endParaRPr lang="da-DK" sz="28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E K 5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B T 8 6 4</a:t>
                      </a:r>
                    </a:p>
                    <a:p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</a:t>
                      </a:r>
                      <a:r>
                        <a:rPr lang="da-DK" sz="2800" dirty="0">
                          <a:solidFill>
                            <a:srgbClr val="FFC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8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7 4 3</a:t>
                      </a:r>
                    </a:p>
                    <a:p>
                      <a:endParaRPr lang="da-DK" sz="28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8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2121503"/>
                  </a:ext>
                </a:extLst>
              </a:tr>
            </a:tbl>
          </a:graphicData>
        </a:graphic>
      </p:graphicFrame>
      <p:sp>
        <p:nvSpPr>
          <p:cNvPr id="3" name="Tekstfelt 2">
            <a:extLst>
              <a:ext uri="{FF2B5EF4-FFF2-40B4-BE49-F238E27FC236}">
                <a16:creationId xmlns:a16="http://schemas.microsoft.com/office/drawing/2014/main" id="{F76E7FC8-8186-134F-B85A-0C506336A844}"/>
              </a:ext>
            </a:extLst>
          </p:cNvPr>
          <p:cNvSpPr txBox="1"/>
          <p:nvPr/>
        </p:nvSpPr>
        <p:spPr>
          <a:xfrm>
            <a:off x="9749766" y="1242683"/>
            <a:ext cx="233258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Kontrakt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6</a:t>
            </a:r>
            <a:r>
              <a:rPr lang="da-DK" sz="24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♥︎ 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i syd 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Udspil af ♠︎ B</a:t>
            </a:r>
          </a:p>
          <a:p>
            <a:endParaRPr lang="da-DK" dirty="0"/>
          </a:p>
          <a:p>
            <a:r>
              <a:rPr lang="da-DK" b="1" dirty="0"/>
              <a:t>Udfordringer</a:t>
            </a:r>
          </a:p>
          <a:p>
            <a:pPr marL="285750" indent="-285750">
              <a:buFontTx/>
              <a:buChar char="-"/>
            </a:pPr>
            <a:r>
              <a:rPr lang="da-DK" dirty="0"/>
              <a:t>Hvordan skal det sidde for at vi kan vinde?</a:t>
            </a:r>
          </a:p>
          <a:p>
            <a:endParaRPr lang="da-DK" dirty="0"/>
          </a:p>
          <a:p>
            <a:r>
              <a:rPr lang="da-DK" dirty="0"/>
              <a:t> 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EA499E6C-F9DD-9349-BA47-C5CE40EEAD8B}"/>
              </a:ext>
            </a:extLst>
          </p:cNvPr>
          <p:cNvSpPr txBox="1"/>
          <p:nvPr/>
        </p:nvSpPr>
        <p:spPr>
          <a:xfrm>
            <a:off x="54769" y="2196790"/>
            <a:ext cx="2321429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Spilnummer</a:t>
            </a:r>
          </a:p>
          <a:p>
            <a:endParaRPr lang="da-DK" sz="2800" dirty="0"/>
          </a:p>
          <a:p>
            <a:r>
              <a:rPr lang="da-DK" sz="2800" dirty="0"/>
              <a:t>17</a:t>
            </a:r>
          </a:p>
          <a:p>
            <a:endParaRPr lang="da-DK" sz="2800" dirty="0"/>
          </a:p>
          <a:p>
            <a:endParaRPr lang="da-DK" sz="2800" dirty="0"/>
          </a:p>
          <a:p>
            <a:r>
              <a:rPr lang="da-DK" sz="2800" dirty="0"/>
              <a:t>Sværhedsgrad</a:t>
            </a:r>
          </a:p>
          <a:p>
            <a:endParaRPr lang="da-DK" sz="2800" dirty="0"/>
          </a:p>
          <a:p>
            <a:r>
              <a:rPr lang="da-DK" sz="2800" dirty="0"/>
              <a:t>2 </a:t>
            </a:r>
          </a:p>
        </p:txBody>
      </p:sp>
    </p:spTree>
    <p:extLst>
      <p:ext uri="{BB962C8B-B14F-4D97-AF65-F5344CB8AC3E}">
        <p14:creationId xmlns:p14="http://schemas.microsoft.com/office/powerpoint/2010/main" val="282377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felt 6">
            <a:extLst>
              <a:ext uri="{FF2B5EF4-FFF2-40B4-BE49-F238E27FC236}">
                <a16:creationId xmlns:a16="http://schemas.microsoft.com/office/drawing/2014/main" id="{F4A33D6F-AF6A-7645-8D1C-289467F3420E}"/>
              </a:ext>
            </a:extLst>
          </p:cNvPr>
          <p:cNvSpPr txBox="1"/>
          <p:nvPr/>
        </p:nvSpPr>
        <p:spPr>
          <a:xfrm>
            <a:off x="847493" y="1159727"/>
            <a:ext cx="10459844" cy="10370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13D3AAA-131C-5347-88DD-30891FBF7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502" y="358471"/>
            <a:ext cx="10553049" cy="1049235"/>
          </a:xfrm>
        </p:spPr>
        <p:txBody>
          <a:bodyPr/>
          <a:lstStyle/>
          <a:p>
            <a:br>
              <a:rPr lang="da-DK" dirty="0"/>
            </a:br>
            <a:endParaRPr lang="da-DK" dirty="0"/>
          </a:p>
        </p:txBody>
      </p:sp>
      <p:graphicFrame>
        <p:nvGraphicFramePr>
          <p:cNvPr id="5" name="Pladsholder til indhold 3">
            <a:extLst>
              <a:ext uri="{FF2B5EF4-FFF2-40B4-BE49-F238E27FC236}">
                <a16:creationId xmlns:a16="http://schemas.microsoft.com/office/drawing/2014/main" id="{EA2AC96E-A0AF-AE45-AD51-9E1625F325C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18566368"/>
              </p:ext>
            </p:extLst>
          </p:nvPr>
        </p:nvGraphicFramePr>
        <p:xfrm>
          <a:off x="2286000" y="314655"/>
          <a:ext cx="7326351" cy="6553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52546">
                  <a:extLst>
                    <a:ext uri="{9D8B030D-6E8A-4147-A177-3AD203B41FA5}">
                      <a16:colId xmlns:a16="http://schemas.microsoft.com/office/drawing/2014/main" val="152968680"/>
                    </a:ext>
                  </a:extLst>
                </a:gridCol>
                <a:gridCol w="2347753">
                  <a:extLst>
                    <a:ext uri="{9D8B030D-6E8A-4147-A177-3AD203B41FA5}">
                      <a16:colId xmlns:a16="http://schemas.microsoft.com/office/drawing/2014/main" val="385366811"/>
                    </a:ext>
                  </a:extLst>
                </a:gridCol>
                <a:gridCol w="2726052">
                  <a:extLst>
                    <a:ext uri="{9D8B030D-6E8A-4147-A177-3AD203B41FA5}">
                      <a16:colId xmlns:a16="http://schemas.microsoft.com/office/drawing/2014/main" val="4146855904"/>
                    </a:ext>
                  </a:extLst>
                </a:gridCol>
              </a:tblGrid>
              <a:tr h="1785710">
                <a:tc>
                  <a:txBody>
                    <a:bodyPr/>
                    <a:lstStyle/>
                    <a:p>
                      <a:endParaRPr lang="da-DK" sz="2800" dirty="0">
                        <a:solidFill>
                          <a:srgbClr val="FFC000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7 5 3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6</a:t>
                      </a:r>
                    </a:p>
                    <a:p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</a:t>
                      </a:r>
                      <a:r>
                        <a:rPr lang="da-DK" sz="2800" dirty="0">
                          <a:solidFill>
                            <a:srgbClr val="FFC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D 5 4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9 7 6 2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800" dirty="0">
                        <a:latin typeface="+mn-lt"/>
                      </a:endParaRPr>
                    </a:p>
                    <a:p>
                      <a:endParaRPr lang="da-DK" sz="2800" dirty="0">
                        <a:latin typeface="+mn-lt"/>
                      </a:endParaRPr>
                    </a:p>
                    <a:p>
                      <a:endParaRPr lang="da-DK" sz="2800" dirty="0"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0271257"/>
                  </a:ext>
                </a:extLst>
              </a:tr>
              <a:tr h="2209438">
                <a:tc>
                  <a:txBody>
                    <a:bodyPr/>
                    <a:lstStyle/>
                    <a:p>
                      <a:pPr algn="l"/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K B 9 </a:t>
                      </a:r>
                    </a:p>
                    <a:p>
                      <a:pPr algn="l"/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B T 9 4 2</a:t>
                      </a:r>
                    </a:p>
                    <a:p>
                      <a:pPr algn="l"/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T 8 7</a:t>
                      </a:r>
                    </a:p>
                    <a:p>
                      <a:pPr algn="l"/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8 4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200" b="1" dirty="0">
                          <a:latin typeface="+mn-lt"/>
                        </a:rPr>
                        <a:t>N</a:t>
                      </a:r>
                    </a:p>
                    <a:p>
                      <a:pPr algn="ctr"/>
                      <a:endParaRPr lang="da-DK" sz="3200" b="1" dirty="0">
                        <a:latin typeface="+mn-lt"/>
                      </a:endParaRPr>
                    </a:p>
                    <a:p>
                      <a:pPr algn="l"/>
                      <a:r>
                        <a:rPr lang="da-DK" sz="3200" b="1" dirty="0">
                          <a:latin typeface="+mn-lt"/>
                        </a:rPr>
                        <a:t>V             Ø</a:t>
                      </a:r>
                    </a:p>
                    <a:p>
                      <a:pPr algn="ctr"/>
                      <a:endParaRPr lang="da-DK" sz="3200" b="1" dirty="0">
                        <a:latin typeface="+mn-lt"/>
                      </a:endParaRPr>
                    </a:p>
                    <a:p>
                      <a:pPr algn="ctr"/>
                      <a:r>
                        <a:rPr lang="da-DK" sz="3200" b="1" dirty="0">
                          <a:latin typeface="+mn-lt"/>
                        </a:rPr>
                        <a:t>S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8 6 2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K D 8 5 3</a:t>
                      </a:r>
                    </a:p>
                    <a:p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B 9 3 2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2315062"/>
                  </a:ext>
                </a:extLst>
              </a:tr>
              <a:tr h="2209438">
                <a:tc>
                  <a:txBody>
                    <a:bodyPr/>
                    <a:lstStyle/>
                    <a:p>
                      <a:endParaRPr lang="da-DK" sz="28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E D T 4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E 7</a:t>
                      </a:r>
                    </a:p>
                    <a:p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</a:t>
                      </a:r>
                      <a:r>
                        <a:rPr lang="da-DK" sz="2800" dirty="0">
                          <a:solidFill>
                            <a:srgbClr val="FFC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K 6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K D B T 3</a:t>
                      </a:r>
                    </a:p>
                    <a:p>
                      <a:endParaRPr lang="da-DK" sz="28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8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2121503"/>
                  </a:ext>
                </a:extLst>
              </a:tr>
            </a:tbl>
          </a:graphicData>
        </a:graphic>
      </p:graphicFrame>
      <p:sp>
        <p:nvSpPr>
          <p:cNvPr id="3" name="Tekstfelt 2">
            <a:extLst>
              <a:ext uri="{FF2B5EF4-FFF2-40B4-BE49-F238E27FC236}">
                <a16:creationId xmlns:a16="http://schemas.microsoft.com/office/drawing/2014/main" id="{F76E7FC8-8186-134F-B85A-0C506336A844}"/>
              </a:ext>
            </a:extLst>
          </p:cNvPr>
          <p:cNvSpPr txBox="1"/>
          <p:nvPr/>
        </p:nvSpPr>
        <p:spPr>
          <a:xfrm>
            <a:off x="9749766" y="1242683"/>
            <a:ext cx="233258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Kontrakt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6</a:t>
            </a:r>
            <a:r>
              <a:rPr lang="da-DK" sz="24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︎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sz="24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 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i syd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Udspil af </a:t>
            </a:r>
            <a:r>
              <a:rPr lang="da-DK" sz="24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400" dirty="0">
                <a:ea typeface="Apple Color Emoji" pitchFamily="2" charset="0"/>
                <a:cs typeface="Apple Symbols" panose="02000000000000000000" pitchFamily="2" charset="-79"/>
              </a:rPr>
              <a:t>B </a:t>
            </a:r>
            <a:endParaRPr lang="da-DK" dirty="0"/>
          </a:p>
          <a:p>
            <a:endParaRPr lang="da-DK" b="1" dirty="0"/>
          </a:p>
          <a:p>
            <a:r>
              <a:rPr lang="da-DK" b="1" dirty="0"/>
              <a:t>Udfordringer</a:t>
            </a:r>
          </a:p>
          <a:p>
            <a:pPr marL="285750" indent="-285750">
              <a:buFontTx/>
              <a:buChar char="-"/>
            </a:pPr>
            <a:r>
              <a:rPr lang="da-DK" dirty="0"/>
              <a:t>Kan vi eliminere os til sejren? </a:t>
            </a:r>
          </a:p>
          <a:p>
            <a:pPr marL="285750" indent="-285750">
              <a:buFontTx/>
              <a:buChar char="-"/>
            </a:pPr>
            <a:r>
              <a:rPr lang="da-DK" dirty="0"/>
              <a:t>ED9 = EDT ?</a:t>
            </a:r>
          </a:p>
          <a:p>
            <a:endParaRPr lang="da-DK" dirty="0"/>
          </a:p>
          <a:p>
            <a:r>
              <a:rPr lang="da-DK" dirty="0"/>
              <a:t> 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EA499E6C-F9DD-9349-BA47-C5CE40EEAD8B}"/>
              </a:ext>
            </a:extLst>
          </p:cNvPr>
          <p:cNvSpPr txBox="1"/>
          <p:nvPr/>
        </p:nvSpPr>
        <p:spPr>
          <a:xfrm>
            <a:off x="54769" y="2196790"/>
            <a:ext cx="2321429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Spilnummer</a:t>
            </a:r>
          </a:p>
          <a:p>
            <a:endParaRPr lang="da-DK" sz="2800" dirty="0"/>
          </a:p>
          <a:p>
            <a:r>
              <a:rPr lang="da-DK" sz="2800" dirty="0"/>
              <a:t>18</a:t>
            </a:r>
          </a:p>
          <a:p>
            <a:endParaRPr lang="da-DK" sz="2800" dirty="0"/>
          </a:p>
          <a:p>
            <a:endParaRPr lang="da-DK" sz="2800" dirty="0"/>
          </a:p>
          <a:p>
            <a:r>
              <a:rPr lang="da-DK" sz="2800" dirty="0"/>
              <a:t>Sværhedsgrad</a:t>
            </a:r>
          </a:p>
          <a:p>
            <a:endParaRPr lang="da-DK" sz="2800" dirty="0"/>
          </a:p>
          <a:p>
            <a:r>
              <a:rPr lang="da-DK" sz="2800" dirty="0"/>
              <a:t>1 </a:t>
            </a:r>
          </a:p>
        </p:txBody>
      </p:sp>
    </p:spTree>
    <p:extLst>
      <p:ext uri="{BB962C8B-B14F-4D97-AF65-F5344CB8AC3E}">
        <p14:creationId xmlns:p14="http://schemas.microsoft.com/office/powerpoint/2010/main" val="2575571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felt 6">
            <a:extLst>
              <a:ext uri="{FF2B5EF4-FFF2-40B4-BE49-F238E27FC236}">
                <a16:creationId xmlns:a16="http://schemas.microsoft.com/office/drawing/2014/main" id="{F4A33D6F-AF6A-7645-8D1C-289467F3420E}"/>
              </a:ext>
            </a:extLst>
          </p:cNvPr>
          <p:cNvSpPr txBox="1"/>
          <p:nvPr/>
        </p:nvSpPr>
        <p:spPr>
          <a:xfrm>
            <a:off x="847493" y="1159727"/>
            <a:ext cx="10459844" cy="10370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13D3AAA-131C-5347-88DD-30891FBF7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502" y="358471"/>
            <a:ext cx="10553049" cy="1049235"/>
          </a:xfrm>
        </p:spPr>
        <p:txBody>
          <a:bodyPr/>
          <a:lstStyle/>
          <a:p>
            <a:br>
              <a:rPr lang="da-DK" dirty="0"/>
            </a:br>
            <a:endParaRPr lang="da-DK" dirty="0"/>
          </a:p>
        </p:txBody>
      </p:sp>
      <p:graphicFrame>
        <p:nvGraphicFramePr>
          <p:cNvPr id="5" name="Pladsholder til indhold 3">
            <a:extLst>
              <a:ext uri="{FF2B5EF4-FFF2-40B4-BE49-F238E27FC236}">
                <a16:creationId xmlns:a16="http://schemas.microsoft.com/office/drawing/2014/main" id="{EA2AC96E-A0AF-AE45-AD51-9E1625F325C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84706126"/>
              </p:ext>
            </p:extLst>
          </p:nvPr>
        </p:nvGraphicFramePr>
        <p:xfrm>
          <a:off x="2286000" y="314655"/>
          <a:ext cx="7326351" cy="6553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52546">
                  <a:extLst>
                    <a:ext uri="{9D8B030D-6E8A-4147-A177-3AD203B41FA5}">
                      <a16:colId xmlns:a16="http://schemas.microsoft.com/office/drawing/2014/main" val="152968680"/>
                    </a:ext>
                  </a:extLst>
                </a:gridCol>
                <a:gridCol w="2347753">
                  <a:extLst>
                    <a:ext uri="{9D8B030D-6E8A-4147-A177-3AD203B41FA5}">
                      <a16:colId xmlns:a16="http://schemas.microsoft.com/office/drawing/2014/main" val="385366811"/>
                    </a:ext>
                  </a:extLst>
                </a:gridCol>
                <a:gridCol w="2726052">
                  <a:extLst>
                    <a:ext uri="{9D8B030D-6E8A-4147-A177-3AD203B41FA5}">
                      <a16:colId xmlns:a16="http://schemas.microsoft.com/office/drawing/2014/main" val="4146855904"/>
                    </a:ext>
                  </a:extLst>
                </a:gridCol>
              </a:tblGrid>
              <a:tr h="1785710">
                <a:tc>
                  <a:txBody>
                    <a:bodyPr/>
                    <a:lstStyle/>
                    <a:p>
                      <a:endParaRPr lang="da-DK" sz="2800" dirty="0">
                        <a:solidFill>
                          <a:srgbClr val="FFC000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D B 9 3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5</a:t>
                      </a:r>
                    </a:p>
                    <a:p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</a:t>
                      </a:r>
                      <a:r>
                        <a:rPr lang="da-DK" sz="2800" dirty="0">
                          <a:solidFill>
                            <a:srgbClr val="FFC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6 4 3 2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7 6 2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800" dirty="0">
                        <a:latin typeface="+mn-lt"/>
                      </a:endParaRPr>
                    </a:p>
                    <a:p>
                      <a:endParaRPr lang="da-DK" sz="2800" dirty="0">
                        <a:latin typeface="+mn-lt"/>
                      </a:endParaRPr>
                    </a:p>
                    <a:p>
                      <a:endParaRPr lang="da-DK" sz="2800" dirty="0"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0271257"/>
                  </a:ext>
                </a:extLst>
              </a:tr>
              <a:tr h="2209438">
                <a:tc>
                  <a:txBody>
                    <a:bodyPr/>
                    <a:lstStyle/>
                    <a:p>
                      <a:pPr algn="l"/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7 2</a:t>
                      </a:r>
                    </a:p>
                    <a:p>
                      <a:pPr algn="l"/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B 9 4</a:t>
                      </a:r>
                    </a:p>
                    <a:p>
                      <a:pPr algn="l"/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K D T 7</a:t>
                      </a:r>
                    </a:p>
                    <a:p>
                      <a:pPr algn="l"/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K B 8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200" b="1" dirty="0">
                          <a:latin typeface="+mn-lt"/>
                        </a:rPr>
                        <a:t>N</a:t>
                      </a:r>
                    </a:p>
                    <a:p>
                      <a:pPr algn="ctr"/>
                      <a:endParaRPr lang="da-DK" sz="3200" b="1" dirty="0">
                        <a:latin typeface="+mn-lt"/>
                      </a:endParaRPr>
                    </a:p>
                    <a:p>
                      <a:pPr algn="l"/>
                      <a:r>
                        <a:rPr lang="da-DK" sz="3200" b="1" dirty="0">
                          <a:latin typeface="+mn-lt"/>
                        </a:rPr>
                        <a:t>V             Ø</a:t>
                      </a:r>
                    </a:p>
                    <a:p>
                      <a:pPr algn="ctr"/>
                      <a:endParaRPr lang="da-DK" sz="3200" b="1" dirty="0">
                        <a:latin typeface="+mn-lt"/>
                      </a:endParaRPr>
                    </a:p>
                    <a:p>
                      <a:pPr algn="ctr"/>
                      <a:r>
                        <a:rPr lang="da-DK" sz="3200" b="1" dirty="0">
                          <a:latin typeface="+mn-lt"/>
                        </a:rPr>
                        <a:t>S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6 4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D T 8 7 2</a:t>
                      </a:r>
                    </a:p>
                    <a:p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9 8 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T 9 5 4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2315062"/>
                  </a:ext>
                </a:extLst>
              </a:tr>
              <a:tr h="2209438">
                <a:tc>
                  <a:txBody>
                    <a:bodyPr/>
                    <a:lstStyle/>
                    <a:p>
                      <a:endParaRPr lang="da-DK" sz="28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E K T 8 5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K 6 3</a:t>
                      </a:r>
                    </a:p>
                    <a:p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</a:t>
                      </a:r>
                      <a:r>
                        <a:rPr lang="da-DK" sz="2800" dirty="0">
                          <a:solidFill>
                            <a:srgbClr val="FFC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B 5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D 3</a:t>
                      </a:r>
                    </a:p>
                    <a:p>
                      <a:endParaRPr lang="da-DK" sz="28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8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2121503"/>
                  </a:ext>
                </a:extLst>
              </a:tr>
            </a:tbl>
          </a:graphicData>
        </a:graphic>
      </p:graphicFrame>
      <p:sp>
        <p:nvSpPr>
          <p:cNvPr id="3" name="Tekstfelt 2">
            <a:extLst>
              <a:ext uri="{FF2B5EF4-FFF2-40B4-BE49-F238E27FC236}">
                <a16:creationId xmlns:a16="http://schemas.microsoft.com/office/drawing/2014/main" id="{F76E7FC8-8186-134F-B85A-0C506336A844}"/>
              </a:ext>
            </a:extLst>
          </p:cNvPr>
          <p:cNvSpPr txBox="1"/>
          <p:nvPr/>
        </p:nvSpPr>
        <p:spPr>
          <a:xfrm>
            <a:off x="9749766" y="1242683"/>
            <a:ext cx="233258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Kontrakt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4♠︎ ︎</a:t>
            </a:r>
            <a:r>
              <a:rPr lang="da-DK" sz="24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i syd 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Udspil af </a:t>
            </a:r>
            <a:r>
              <a:rPr lang="da-DK" sz="24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E, K og ruder igen</a:t>
            </a:r>
          </a:p>
          <a:p>
            <a:endParaRPr lang="da-DK" dirty="0"/>
          </a:p>
          <a:p>
            <a:r>
              <a:rPr lang="da-DK" b="1" dirty="0"/>
              <a:t>Udfordringer</a:t>
            </a:r>
          </a:p>
          <a:p>
            <a:pPr marL="285750" indent="-285750">
              <a:buFontTx/>
              <a:buChar char="-"/>
            </a:pPr>
            <a:r>
              <a:rPr lang="da-DK" dirty="0"/>
              <a:t>Hvad skal vi kigge efter?</a:t>
            </a:r>
          </a:p>
          <a:p>
            <a:pPr marL="285750" indent="-285750">
              <a:buFontTx/>
              <a:buChar char="-"/>
            </a:pPr>
            <a:r>
              <a:rPr lang="da-DK" dirty="0"/>
              <a:t>Kan vests ruderlængde hjælpe os?</a:t>
            </a:r>
          </a:p>
          <a:p>
            <a:endParaRPr lang="da-DK" dirty="0"/>
          </a:p>
          <a:p>
            <a:r>
              <a:rPr lang="da-DK" dirty="0"/>
              <a:t> 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EA499E6C-F9DD-9349-BA47-C5CE40EEAD8B}"/>
              </a:ext>
            </a:extLst>
          </p:cNvPr>
          <p:cNvSpPr txBox="1"/>
          <p:nvPr/>
        </p:nvSpPr>
        <p:spPr>
          <a:xfrm>
            <a:off x="54769" y="2196790"/>
            <a:ext cx="2321429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Spilnummer</a:t>
            </a:r>
          </a:p>
          <a:p>
            <a:r>
              <a:rPr lang="da-DK" sz="2800" dirty="0"/>
              <a:t>19</a:t>
            </a:r>
          </a:p>
          <a:p>
            <a:endParaRPr lang="da-DK" sz="2800" dirty="0"/>
          </a:p>
          <a:p>
            <a:endParaRPr lang="da-DK" sz="2800" dirty="0"/>
          </a:p>
          <a:p>
            <a:r>
              <a:rPr lang="da-DK" sz="2800" dirty="0"/>
              <a:t>Sværhedsgrad</a:t>
            </a:r>
          </a:p>
          <a:p>
            <a:endParaRPr lang="da-DK" sz="2800" dirty="0"/>
          </a:p>
          <a:p>
            <a:r>
              <a:rPr lang="da-DK" sz="2800" dirty="0"/>
              <a:t>3 </a:t>
            </a:r>
          </a:p>
        </p:txBody>
      </p:sp>
    </p:spTree>
    <p:extLst>
      <p:ext uri="{BB962C8B-B14F-4D97-AF65-F5344CB8AC3E}">
        <p14:creationId xmlns:p14="http://schemas.microsoft.com/office/powerpoint/2010/main" val="1339011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felt 6">
            <a:extLst>
              <a:ext uri="{FF2B5EF4-FFF2-40B4-BE49-F238E27FC236}">
                <a16:creationId xmlns:a16="http://schemas.microsoft.com/office/drawing/2014/main" id="{F4A33D6F-AF6A-7645-8D1C-289467F3420E}"/>
              </a:ext>
            </a:extLst>
          </p:cNvPr>
          <p:cNvSpPr txBox="1"/>
          <p:nvPr/>
        </p:nvSpPr>
        <p:spPr>
          <a:xfrm>
            <a:off x="847493" y="1159727"/>
            <a:ext cx="10459844" cy="10370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13D3AAA-131C-5347-88DD-30891FBF7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502" y="358471"/>
            <a:ext cx="10553049" cy="1049235"/>
          </a:xfrm>
        </p:spPr>
        <p:txBody>
          <a:bodyPr/>
          <a:lstStyle/>
          <a:p>
            <a:br>
              <a:rPr lang="da-DK" dirty="0"/>
            </a:br>
            <a:endParaRPr lang="da-DK" dirty="0"/>
          </a:p>
        </p:txBody>
      </p:sp>
      <p:graphicFrame>
        <p:nvGraphicFramePr>
          <p:cNvPr id="5" name="Pladsholder til indhold 3">
            <a:extLst>
              <a:ext uri="{FF2B5EF4-FFF2-40B4-BE49-F238E27FC236}">
                <a16:creationId xmlns:a16="http://schemas.microsoft.com/office/drawing/2014/main" id="{EA2AC96E-A0AF-AE45-AD51-9E1625F325C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09688348"/>
              </p:ext>
            </p:extLst>
          </p:nvPr>
        </p:nvGraphicFramePr>
        <p:xfrm>
          <a:off x="2286000" y="314655"/>
          <a:ext cx="7326351" cy="6553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52546">
                  <a:extLst>
                    <a:ext uri="{9D8B030D-6E8A-4147-A177-3AD203B41FA5}">
                      <a16:colId xmlns:a16="http://schemas.microsoft.com/office/drawing/2014/main" val="152968680"/>
                    </a:ext>
                  </a:extLst>
                </a:gridCol>
                <a:gridCol w="2347753">
                  <a:extLst>
                    <a:ext uri="{9D8B030D-6E8A-4147-A177-3AD203B41FA5}">
                      <a16:colId xmlns:a16="http://schemas.microsoft.com/office/drawing/2014/main" val="385366811"/>
                    </a:ext>
                  </a:extLst>
                </a:gridCol>
                <a:gridCol w="2726052">
                  <a:extLst>
                    <a:ext uri="{9D8B030D-6E8A-4147-A177-3AD203B41FA5}">
                      <a16:colId xmlns:a16="http://schemas.microsoft.com/office/drawing/2014/main" val="4146855904"/>
                    </a:ext>
                  </a:extLst>
                </a:gridCol>
              </a:tblGrid>
              <a:tr h="1785710">
                <a:tc>
                  <a:txBody>
                    <a:bodyPr/>
                    <a:lstStyle/>
                    <a:p>
                      <a:endParaRPr lang="da-DK" sz="2800" dirty="0">
                        <a:solidFill>
                          <a:srgbClr val="FFC000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D 6 5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T 9 5 2</a:t>
                      </a:r>
                    </a:p>
                    <a:p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</a:t>
                      </a:r>
                      <a:r>
                        <a:rPr lang="da-DK" sz="2800" dirty="0">
                          <a:solidFill>
                            <a:srgbClr val="FFC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D 7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K 9 4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800" dirty="0">
                        <a:latin typeface="+mn-lt"/>
                      </a:endParaRPr>
                    </a:p>
                    <a:p>
                      <a:endParaRPr lang="da-DK" sz="2800" dirty="0">
                        <a:latin typeface="+mn-lt"/>
                      </a:endParaRPr>
                    </a:p>
                    <a:p>
                      <a:endParaRPr lang="da-DK" sz="2800" dirty="0"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0271257"/>
                  </a:ext>
                </a:extLst>
              </a:tr>
              <a:tr h="2209438">
                <a:tc>
                  <a:txBody>
                    <a:bodyPr/>
                    <a:lstStyle/>
                    <a:p>
                      <a:pPr algn="l"/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B T 8</a:t>
                      </a:r>
                    </a:p>
                    <a:p>
                      <a:pPr algn="l"/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B 6 3</a:t>
                      </a:r>
                    </a:p>
                    <a:p>
                      <a:pPr algn="l"/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B 9 5</a:t>
                      </a:r>
                    </a:p>
                    <a:p>
                      <a:pPr algn="l"/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D T 8 3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200" b="1" dirty="0">
                          <a:latin typeface="+mn-lt"/>
                        </a:rPr>
                        <a:t>N</a:t>
                      </a:r>
                    </a:p>
                    <a:p>
                      <a:pPr algn="ctr"/>
                      <a:endParaRPr lang="da-DK" sz="3200" b="1" dirty="0">
                        <a:latin typeface="+mn-lt"/>
                      </a:endParaRPr>
                    </a:p>
                    <a:p>
                      <a:pPr algn="l"/>
                      <a:r>
                        <a:rPr lang="da-DK" sz="3200" b="1" dirty="0">
                          <a:latin typeface="+mn-lt"/>
                        </a:rPr>
                        <a:t>V             Ø</a:t>
                      </a:r>
                    </a:p>
                    <a:p>
                      <a:pPr algn="ctr"/>
                      <a:endParaRPr lang="da-DK" sz="3200" b="1" dirty="0">
                        <a:latin typeface="+mn-lt"/>
                      </a:endParaRPr>
                    </a:p>
                    <a:p>
                      <a:pPr algn="ctr"/>
                      <a:r>
                        <a:rPr lang="da-DK" sz="3200" b="1" dirty="0">
                          <a:latin typeface="+mn-lt"/>
                        </a:rPr>
                        <a:t>S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E 9 7 3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8</a:t>
                      </a:r>
                    </a:p>
                    <a:p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K T 6 2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B 7 5 2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2315062"/>
                  </a:ext>
                </a:extLst>
              </a:tr>
              <a:tr h="2209438">
                <a:tc>
                  <a:txBody>
                    <a:bodyPr/>
                    <a:lstStyle/>
                    <a:p>
                      <a:endParaRPr lang="da-DK" sz="2800" dirty="0">
                        <a:latin typeface="+mn-lt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K 4 2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E K D 7 4</a:t>
                      </a:r>
                    </a:p>
                    <a:p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</a:t>
                      </a:r>
                      <a:r>
                        <a:rPr lang="da-DK" sz="2800" dirty="0">
                          <a:solidFill>
                            <a:srgbClr val="FFC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8 4 3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6</a:t>
                      </a:r>
                    </a:p>
                    <a:p>
                      <a:endParaRPr lang="da-DK" sz="28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800" dirty="0">
                        <a:latin typeface="+mn-lt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2121503"/>
                  </a:ext>
                </a:extLst>
              </a:tr>
            </a:tbl>
          </a:graphicData>
        </a:graphic>
      </p:graphicFrame>
      <p:sp>
        <p:nvSpPr>
          <p:cNvPr id="3" name="Tekstfelt 2">
            <a:extLst>
              <a:ext uri="{FF2B5EF4-FFF2-40B4-BE49-F238E27FC236}">
                <a16:creationId xmlns:a16="http://schemas.microsoft.com/office/drawing/2014/main" id="{F76E7FC8-8186-134F-B85A-0C506336A844}"/>
              </a:ext>
            </a:extLst>
          </p:cNvPr>
          <p:cNvSpPr txBox="1"/>
          <p:nvPr/>
        </p:nvSpPr>
        <p:spPr>
          <a:xfrm>
            <a:off x="9749766" y="1242683"/>
            <a:ext cx="2332581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Kontrakt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4 </a:t>
            </a:r>
            <a:r>
              <a:rPr lang="da-DK" sz="24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︎ 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i syd 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Udspil af ♠︎B og Øst falder fra!</a:t>
            </a:r>
          </a:p>
          <a:p>
            <a:endParaRPr lang="da-DK" dirty="0"/>
          </a:p>
          <a:p>
            <a:r>
              <a:rPr lang="da-DK" b="1" dirty="0"/>
              <a:t>Udfordringer</a:t>
            </a:r>
          </a:p>
          <a:p>
            <a:r>
              <a:rPr lang="da-DK" dirty="0"/>
              <a:t>- Hvad gør vi på udspillet?</a:t>
            </a:r>
          </a:p>
          <a:p>
            <a:r>
              <a:rPr lang="da-DK" dirty="0"/>
              <a:t>- Hvor er problemerne?</a:t>
            </a:r>
          </a:p>
          <a:p>
            <a:endParaRPr lang="da-DK" dirty="0"/>
          </a:p>
          <a:p>
            <a:r>
              <a:rPr lang="da-DK" dirty="0"/>
              <a:t> 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EA499E6C-F9DD-9349-BA47-C5CE40EEAD8B}"/>
              </a:ext>
            </a:extLst>
          </p:cNvPr>
          <p:cNvSpPr txBox="1"/>
          <p:nvPr/>
        </p:nvSpPr>
        <p:spPr>
          <a:xfrm>
            <a:off x="54769" y="2196790"/>
            <a:ext cx="2321429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Spilnummer</a:t>
            </a:r>
          </a:p>
          <a:p>
            <a:endParaRPr lang="da-DK" sz="2800" dirty="0"/>
          </a:p>
          <a:p>
            <a:r>
              <a:rPr lang="da-DK" sz="2800" dirty="0"/>
              <a:t>20</a:t>
            </a:r>
          </a:p>
          <a:p>
            <a:endParaRPr lang="da-DK" sz="2800" dirty="0"/>
          </a:p>
          <a:p>
            <a:r>
              <a:rPr lang="da-DK" sz="2800" dirty="0"/>
              <a:t>Sværhedsgrad</a:t>
            </a:r>
          </a:p>
          <a:p>
            <a:endParaRPr lang="da-DK" sz="2800" dirty="0"/>
          </a:p>
          <a:p>
            <a:r>
              <a:rPr lang="da-DK" sz="2800" dirty="0"/>
              <a:t>4 </a:t>
            </a:r>
          </a:p>
        </p:txBody>
      </p:sp>
    </p:spTree>
    <p:extLst>
      <p:ext uri="{BB962C8B-B14F-4D97-AF65-F5344CB8AC3E}">
        <p14:creationId xmlns:p14="http://schemas.microsoft.com/office/powerpoint/2010/main" val="3495619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3D3AAA-131C-5347-88DD-30891FBF7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3600" dirty="0"/>
              <a:t>Bedste chance</a:t>
            </a:r>
          </a:p>
        </p:txBody>
      </p:sp>
      <p:graphicFrame>
        <p:nvGraphicFramePr>
          <p:cNvPr id="5" name="Pladsholder til indhold 3">
            <a:extLst>
              <a:ext uri="{FF2B5EF4-FFF2-40B4-BE49-F238E27FC236}">
                <a16:creationId xmlns:a16="http://schemas.microsoft.com/office/drawing/2014/main" id="{EA2AC96E-A0AF-AE45-AD51-9E1625F325CC}"/>
              </a:ext>
            </a:extLst>
          </p:cNvPr>
          <p:cNvGraphicFramePr>
            <a:graphicFrameLocks/>
          </p:cNvGraphicFramePr>
          <p:nvPr/>
        </p:nvGraphicFramePr>
        <p:xfrm>
          <a:off x="318053" y="1951825"/>
          <a:ext cx="6102625" cy="43833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15215">
                  <a:extLst>
                    <a:ext uri="{9D8B030D-6E8A-4147-A177-3AD203B41FA5}">
                      <a16:colId xmlns:a16="http://schemas.microsoft.com/office/drawing/2014/main" val="152968680"/>
                    </a:ext>
                  </a:extLst>
                </a:gridCol>
                <a:gridCol w="1893889">
                  <a:extLst>
                    <a:ext uri="{9D8B030D-6E8A-4147-A177-3AD203B41FA5}">
                      <a16:colId xmlns:a16="http://schemas.microsoft.com/office/drawing/2014/main" val="385366811"/>
                    </a:ext>
                  </a:extLst>
                </a:gridCol>
                <a:gridCol w="2293521">
                  <a:extLst>
                    <a:ext uri="{9D8B030D-6E8A-4147-A177-3AD203B41FA5}">
                      <a16:colId xmlns:a16="http://schemas.microsoft.com/office/drawing/2014/main" val="4146855904"/>
                    </a:ext>
                  </a:extLst>
                </a:gridCol>
              </a:tblGrid>
              <a:tr h="885524">
                <a:tc>
                  <a:txBody>
                    <a:bodyPr/>
                    <a:lstStyle/>
                    <a:p>
                      <a:endParaRPr lang="da-DK" sz="1600" dirty="0">
                        <a:solidFill>
                          <a:srgbClr val="FFC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3200" dirty="0"/>
                        <a:t>♠ T 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3200" dirty="0"/>
                    </a:p>
                    <a:p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>
                        <a:latin typeface="+mn-lt"/>
                      </a:endParaRPr>
                    </a:p>
                    <a:p>
                      <a:endParaRPr lang="da-DK" dirty="0">
                        <a:latin typeface="+mn-lt"/>
                      </a:endParaRPr>
                    </a:p>
                    <a:p>
                      <a:endParaRPr lang="da-DK" dirty="0"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0271257"/>
                  </a:ext>
                </a:extLst>
              </a:tr>
              <a:tr h="1379451">
                <a:tc>
                  <a:txBody>
                    <a:bodyPr/>
                    <a:lstStyle/>
                    <a:p>
                      <a:pPr algn="l"/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4000" b="1" dirty="0">
                          <a:latin typeface="+mn-lt"/>
                        </a:rPr>
                        <a:t>N</a:t>
                      </a:r>
                    </a:p>
                    <a:p>
                      <a:pPr algn="l"/>
                      <a:r>
                        <a:rPr lang="da-DK" sz="4000" b="1" dirty="0">
                          <a:latin typeface="+mn-lt"/>
                        </a:rPr>
                        <a:t>V      Ø</a:t>
                      </a:r>
                    </a:p>
                    <a:p>
                      <a:pPr algn="ctr"/>
                      <a:r>
                        <a:rPr lang="da-DK" sz="4000" b="1" dirty="0">
                          <a:latin typeface="+mn-lt"/>
                        </a:rPr>
                        <a:t>S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8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2315062"/>
                  </a:ext>
                </a:extLst>
              </a:tr>
              <a:tr h="1091460">
                <a:tc>
                  <a:txBody>
                    <a:bodyPr/>
                    <a:lstStyle/>
                    <a:p>
                      <a:endParaRPr lang="da-DK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3200" dirty="0"/>
                        <a:t>♠ K 2</a:t>
                      </a:r>
                    </a:p>
                    <a:p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20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2121503"/>
                  </a:ext>
                </a:extLst>
              </a:tr>
            </a:tbl>
          </a:graphicData>
        </a:graphic>
      </p:graphicFrame>
      <p:sp>
        <p:nvSpPr>
          <p:cNvPr id="3" name="Tekstfelt 2">
            <a:extLst>
              <a:ext uri="{FF2B5EF4-FFF2-40B4-BE49-F238E27FC236}">
                <a16:creationId xmlns:a16="http://schemas.microsoft.com/office/drawing/2014/main" id="{F76E7FC8-8186-134F-B85A-0C506336A844}"/>
              </a:ext>
            </a:extLst>
          </p:cNvPr>
          <p:cNvSpPr txBox="1"/>
          <p:nvPr/>
        </p:nvSpPr>
        <p:spPr>
          <a:xfrm>
            <a:off x="6582937" y="2116680"/>
            <a:ext cx="48371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Hvad er chancen for et stik når: </a:t>
            </a:r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A9A9EC1E-4143-0045-A9F4-B0A5D238E077}"/>
              </a:ext>
            </a:extLst>
          </p:cNvPr>
          <p:cNvSpPr txBox="1"/>
          <p:nvPr/>
        </p:nvSpPr>
        <p:spPr>
          <a:xfrm>
            <a:off x="6582937" y="2905780"/>
            <a:ext cx="5152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Du spiller ud fra hånden (Syd)?</a:t>
            </a:r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0AAA5880-83E9-2F40-87D7-A957918CFCD1}"/>
              </a:ext>
            </a:extLst>
          </p:cNvPr>
          <p:cNvSpPr txBox="1"/>
          <p:nvPr/>
        </p:nvSpPr>
        <p:spPr>
          <a:xfrm>
            <a:off x="2655627" y="6171586"/>
            <a:ext cx="993914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2800" dirty="0"/>
              <a:t>0,1%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6AB4E23A-C4C0-2B43-85B0-8B62BEB2E36C}"/>
              </a:ext>
            </a:extLst>
          </p:cNvPr>
          <p:cNvSpPr txBox="1"/>
          <p:nvPr/>
        </p:nvSpPr>
        <p:spPr>
          <a:xfrm>
            <a:off x="954622" y="3919841"/>
            <a:ext cx="993914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2800" dirty="0"/>
              <a:t>100%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FEF92E00-34C9-A244-9E34-A83FB716283D}"/>
              </a:ext>
            </a:extLst>
          </p:cNvPr>
          <p:cNvSpPr txBox="1"/>
          <p:nvPr/>
        </p:nvSpPr>
        <p:spPr>
          <a:xfrm>
            <a:off x="2655627" y="2644170"/>
            <a:ext cx="1260390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2800" dirty="0"/>
              <a:t>50,01%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25F04A07-6FBE-3B4E-B018-B88ED100BB84}"/>
              </a:ext>
            </a:extLst>
          </p:cNvPr>
          <p:cNvSpPr txBox="1"/>
          <p:nvPr/>
        </p:nvSpPr>
        <p:spPr>
          <a:xfrm>
            <a:off x="4353071" y="3919841"/>
            <a:ext cx="993914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2800" dirty="0"/>
              <a:t>50%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0E36283A-9B98-A84A-8C14-71CF4EAB10A4}"/>
              </a:ext>
            </a:extLst>
          </p:cNvPr>
          <p:cNvSpPr txBox="1"/>
          <p:nvPr/>
        </p:nvSpPr>
        <p:spPr>
          <a:xfrm>
            <a:off x="6582937" y="3658329"/>
            <a:ext cx="5152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Du spiller ud fra bordet (Nord)?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0278E2DC-069E-D844-B5CD-C7A5B2471837}"/>
              </a:ext>
            </a:extLst>
          </p:cNvPr>
          <p:cNvSpPr txBox="1"/>
          <p:nvPr/>
        </p:nvSpPr>
        <p:spPr>
          <a:xfrm>
            <a:off x="6582937" y="4443061"/>
            <a:ext cx="5152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Øst spiller ud i spar?</a:t>
            </a:r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6486383E-917C-6140-AD1F-C7DCF3CB88E4}"/>
              </a:ext>
            </a:extLst>
          </p:cNvPr>
          <p:cNvSpPr txBox="1"/>
          <p:nvPr/>
        </p:nvSpPr>
        <p:spPr>
          <a:xfrm>
            <a:off x="6582937" y="5227793"/>
            <a:ext cx="5152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Vest spiller ud i spar?</a:t>
            </a:r>
          </a:p>
        </p:txBody>
      </p:sp>
    </p:spTree>
    <p:extLst>
      <p:ext uri="{BB962C8B-B14F-4D97-AF65-F5344CB8AC3E}">
        <p14:creationId xmlns:p14="http://schemas.microsoft.com/office/powerpoint/2010/main" val="2729039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10" grpId="0" animBg="1"/>
      <p:bldP spid="12" grpId="0" animBg="1"/>
      <p:bldP spid="13" grpId="0" animBg="1"/>
      <p:bldP spid="14" grpId="0" animBg="1"/>
      <p:bldP spid="15" grpId="0"/>
      <p:bldP spid="16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DEE454-917B-E346-A3CC-1E3BCFFF1B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Bedste chance 3</a:t>
            </a:r>
            <a:br>
              <a:rPr lang="da-DK" dirty="0"/>
            </a:br>
            <a:endParaRPr lang="da-DK" dirty="0"/>
          </a:p>
        </p:txBody>
      </p:sp>
      <p:graphicFrame>
        <p:nvGraphicFramePr>
          <p:cNvPr id="4" name="Pladsholder til indhold 3">
            <a:extLst>
              <a:ext uri="{FF2B5EF4-FFF2-40B4-BE49-F238E27FC236}">
                <a16:creationId xmlns:a16="http://schemas.microsoft.com/office/drawing/2014/main" id="{A3972FA6-2347-B14F-A1FC-3CC0E9AB5838}"/>
              </a:ext>
            </a:extLst>
          </p:cNvPr>
          <p:cNvGraphicFramePr>
            <a:graphicFrameLocks/>
          </p:cNvGraphicFramePr>
          <p:nvPr/>
        </p:nvGraphicFramePr>
        <p:xfrm>
          <a:off x="4611742" y="2019784"/>
          <a:ext cx="6443112" cy="502960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94705">
                  <a:extLst>
                    <a:ext uri="{9D8B030D-6E8A-4147-A177-3AD203B41FA5}">
                      <a16:colId xmlns:a16="http://schemas.microsoft.com/office/drawing/2014/main" val="152968680"/>
                    </a:ext>
                  </a:extLst>
                </a:gridCol>
                <a:gridCol w="1822007">
                  <a:extLst>
                    <a:ext uri="{9D8B030D-6E8A-4147-A177-3AD203B41FA5}">
                      <a16:colId xmlns:a16="http://schemas.microsoft.com/office/drawing/2014/main" val="385366811"/>
                    </a:ext>
                  </a:extLst>
                </a:gridCol>
                <a:gridCol w="2726400">
                  <a:extLst>
                    <a:ext uri="{9D8B030D-6E8A-4147-A177-3AD203B41FA5}">
                      <a16:colId xmlns:a16="http://schemas.microsoft.com/office/drawing/2014/main" val="4146855904"/>
                    </a:ext>
                  </a:extLst>
                </a:gridCol>
              </a:tblGrid>
              <a:tr h="1164286">
                <a:tc>
                  <a:txBody>
                    <a:bodyPr/>
                    <a:lstStyle/>
                    <a:p>
                      <a:endParaRPr lang="da-DK" sz="1600" dirty="0">
                        <a:solidFill>
                          <a:srgbClr val="FFC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 </a:t>
                      </a:r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K 8 4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D 2</a:t>
                      </a:r>
                    </a:p>
                    <a:p>
                      <a:r>
                        <a:rPr lang="da-DK" sz="2800" dirty="0">
                          <a:solidFill>
                            <a:srgbClr val="FFC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D 2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D 9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0271257"/>
                  </a:ext>
                </a:extLst>
              </a:tr>
              <a:tr h="1164286">
                <a:tc>
                  <a:txBody>
                    <a:bodyPr/>
                    <a:lstStyle/>
                    <a:p>
                      <a:pPr algn="r"/>
                      <a:endParaRPr lang="da-DK" sz="18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200" b="1" dirty="0"/>
                        <a:t>N</a:t>
                      </a:r>
                    </a:p>
                    <a:p>
                      <a:pPr algn="l"/>
                      <a:r>
                        <a:rPr lang="da-DK" sz="3200" b="1" dirty="0"/>
                        <a:t>V        Ø</a:t>
                      </a:r>
                    </a:p>
                    <a:p>
                      <a:pPr algn="ctr"/>
                      <a:r>
                        <a:rPr lang="da-DK" sz="3200" b="1" dirty="0"/>
                        <a:t>S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 </a:t>
                      </a:r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D B T 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K B T</a:t>
                      </a:r>
                    </a:p>
                    <a:p>
                      <a:r>
                        <a:rPr lang="da-DK" sz="2800" dirty="0">
                          <a:solidFill>
                            <a:srgbClr val="FFC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K B T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K B 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2315062"/>
                  </a:ext>
                </a:extLst>
              </a:tr>
              <a:tr h="1432967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2121503"/>
                  </a:ext>
                </a:extLst>
              </a:tr>
            </a:tbl>
          </a:graphicData>
        </a:graphic>
      </p:graphicFrame>
      <p:sp>
        <p:nvSpPr>
          <p:cNvPr id="5" name="Tekstfelt 4">
            <a:extLst>
              <a:ext uri="{FF2B5EF4-FFF2-40B4-BE49-F238E27FC236}">
                <a16:creationId xmlns:a16="http://schemas.microsoft.com/office/drawing/2014/main" id="{76497E8E-20FE-F244-A70B-9BA5A52C6F60}"/>
              </a:ext>
            </a:extLst>
          </p:cNvPr>
          <p:cNvSpPr txBox="1"/>
          <p:nvPr/>
        </p:nvSpPr>
        <p:spPr>
          <a:xfrm>
            <a:off x="1" y="2150076"/>
            <a:ext cx="533811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Du er i en sans i NORD med udspil af spar Dame og alt sidder skrækkeligt !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48DB8C8A-240E-6D49-80A8-0A17295D1356}"/>
              </a:ext>
            </a:extLst>
          </p:cNvPr>
          <p:cNvSpPr txBox="1"/>
          <p:nvPr/>
        </p:nvSpPr>
        <p:spPr>
          <a:xfrm>
            <a:off x="427645" y="3831393"/>
            <a:ext cx="37564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Hvor mange stik får du</a:t>
            </a:r>
            <a:r>
              <a:rPr lang="da-DK" dirty="0"/>
              <a:t>?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7DE4CAB2-601D-264B-A398-DA8946CBEFBA}"/>
              </a:ext>
            </a:extLst>
          </p:cNvPr>
          <p:cNvSpPr txBox="1"/>
          <p:nvPr/>
        </p:nvSpPr>
        <p:spPr>
          <a:xfrm>
            <a:off x="8950411" y="790889"/>
            <a:ext cx="1025611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FBBC838E-70FA-084B-A29C-A333CA8FDE87}"/>
              </a:ext>
            </a:extLst>
          </p:cNvPr>
          <p:cNvSpPr txBox="1"/>
          <p:nvPr/>
        </p:nvSpPr>
        <p:spPr>
          <a:xfrm>
            <a:off x="9165928" y="3908337"/>
            <a:ext cx="234779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F9633E8D-188E-394E-913A-90BF25B466B2}"/>
              </a:ext>
            </a:extLst>
          </p:cNvPr>
          <p:cNvSpPr txBox="1"/>
          <p:nvPr/>
        </p:nvSpPr>
        <p:spPr>
          <a:xfrm>
            <a:off x="9517010" y="3908337"/>
            <a:ext cx="234779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DE065BD8-0746-7A47-90DB-2B52B0B16507}"/>
              </a:ext>
            </a:extLst>
          </p:cNvPr>
          <p:cNvSpPr txBox="1"/>
          <p:nvPr/>
        </p:nvSpPr>
        <p:spPr>
          <a:xfrm>
            <a:off x="9292280" y="3142825"/>
            <a:ext cx="234779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18AB2B70-7E4C-AA41-A5C0-387F1B919675}"/>
              </a:ext>
            </a:extLst>
          </p:cNvPr>
          <p:cNvSpPr txBox="1"/>
          <p:nvPr/>
        </p:nvSpPr>
        <p:spPr>
          <a:xfrm>
            <a:off x="0" y="4797897"/>
            <a:ext cx="461174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Hvad kalder vi </a:t>
            </a:r>
            <a:r>
              <a:rPr lang="da-DK" sz="2800" dirty="0" err="1"/>
              <a:t>Østs</a:t>
            </a:r>
            <a:r>
              <a:rPr lang="da-DK" sz="2800" dirty="0"/>
              <a:t> gentagne situation?</a:t>
            </a:r>
            <a:endParaRPr lang="da-DK" dirty="0"/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07E6E281-E98E-0D47-8265-5DA86E2171AE}"/>
              </a:ext>
            </a:extLst>
          </p:cNvPr>
          <p:cNvSpPr txBox="1"/>
          <p:nvPr/>
        </p:nvSpPr>
        <p:spPr>
          <a:xfrm>
            <a:off x="9803636" y="3833304"/>
            <a:ext cx="234779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21" name="Tekstfelt 20">
            <a:extLst>
              <a:ext uri="{FF2B5EF4-FFF2-40B4-BE49-F238E27FC236}">
                <a16:creationId xmlns:a16="http://schemas.microsoft.com/office/drawing/2014/main" id="{C50F0E86-A854-AB49-A5D9-B8DC450CD6F9}"/>
              </a:ext>
            </a:extLst>
          </p:cNvPr>
          <p:cNvSpPr txBox="1"/>
          <p:nvPr/>
        </p:nvSpPr>
        <p:spPr>
          <a:xfrm>
            <a:off x="8872997" y="3894250"/>
            <a:ext cx="234779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22" name="Tekstfelt 21">
            <a:extLst>
              <a:ext uri="{FF2B5EF4-FFF2-40B4-BE49-F238E27FC236}">
                <a16:creationId xmlns:a16="http://schemas.microsoft.com/office/drawing/2014/main" id="{6C59ABEF-BF67-6B43-924F-F2561610CD7B}"/>
              </a:ext>
            </a:extLst>
          </p:cNvPr>
          <p:cNvSpPr txBox="1"/>
          <p:nvPr/>
        </p:nvSpPr>
        <p:spPr>
          <a:xfrm>
            <a:off x="9527793" y="4259033"/>
            <a:ext cx="234779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B4D9DBC8-9D18-5942-A25D-D3208430390C}"/>
              </a:ext>
            </a:extLst>
          </p:cNvPr>
          <p:cNvSpPr txBox="1"/>
          <p:nvPr/>
        </p:nvSpPr>
        <p:spPr>
          <a:xfrm>
            <a:off x="7080420" y="2504430"/>
            <a:ext cx="234779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16106BAB-3C0D-9C47-AD14-9B54CDA902CD}"/>
              </a:ext>
            </a:extLst>
          </p:cNvPr>
          <p:cNvSpPr txBox="1"/>
          <p:nvPr/>
        </p:nvSpPr>
        <p:spPr>
          <a:xfrm>
            <a:off x="7668477" y="2926698"/>
            <a:ext cx="234779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25" name="Tekstfelt 24">
            <a:extLst>
              <a:ext uri="{FF2B5EF4-FFF2-40B4-BE49-F238E27FC236}">
                <a16:creationId xmlns:a16="http://schemas.microsoft.com/office/drawing/2014/main" id="{11292962-3CF7-FA46-B201-0396DC5C9304}"/>
              </a:ext>
            </a:extLst>
          </p:cNvPr>
          <p:cNvSpPr txBox="1"/>
          <p:nvPr/>
        </p:nvSpPr>
        <p:spPr>
          <a:xfrm>
            <a:off x="8901354" y="4349921"/>
            <a:ext cx="234779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26" name="Tekstfelt 25">
            <a:extLst>
              <a:ext uri="{FF2B5EF4-FFF2-40B4-BE49-F238E27FC236}">
                <a16:creationId xmlns:a16="http://schemas.microsoft.com/office/drawing/2014/main" id="{DC1A4A62-C536-F348-84BA-94BBC9D100CC}"/>
              </a:ext>
            </a:extLst>
          </p:cNvPr>
          <p:cNvSpPr txBox="1"/>
          <p:nvPr/>
        </p:nvSpPr>
        <p:spPr>
          <a:xfrm>
            <a:off x="9198399" y="4727038"/>
            <a:ext cx="234779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27" name="Tekstfelt 26">
            <a:extLst>
              <a:ext uri="{FF2B5EF4-FFF2-40B4-BE49-F238E27FC236}">
                <a16:creationId xmlns:a16="http://schemas.microsoft.com/office/drawing/2014/main" id="{C95E3A3D-E74B-934B-82B6-8E59BB93DEF8}"/>
              </a:ext>
            </a:extLst>
          </p:cNvPr>
          <p:cNvSpPr txBox="1"/>
          <p:nvPr/>
        </p:nvSpPr>
        <p:spPr>
          <a:xfrm>
            <a:off x="7041064" y="2981073"/>
            <a:ext cx="234779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28" name="Tekstfelt 27">
            <a:extLst>
              <a:ext uri="{FF2B5EF4-FFF2-40B4-BE49-F238E27FC236}">
                <a16:creationId xmlns:a16="http://schemas.microsoft.com/office/drawing/2014/main" id="{5D3B5BA8-0E8D-BD4A-854E-0EE714F91D8E}"/>
              </a:ext>
            </a:extLst>
          </p:cNvPr>
          <p:cNvSpPr txBox="1"/>
          <p:nvPr/>
        </p:nvSpPr>
        <p:spPr>
          <a:xfrm>
            <a:off x="7668476" y="3380155"/>
            <a:ext cx="234779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29" name="Tekstfelt 28">
            <a:extLst>
              <a:ext uri="{FF2B5EF4-FFF2-40B4-BE49-F238E27FC236}">
                <a16:creationId xmlns:a16="http://schemas.microsoft.com/office/drawing/2014/main" id="{2866C40E-8661-1342-8B43-C5B19073E708}"/>
              </a:ext>
            </a:extLst>
          </p:cNvPr>
          <p:cNvSpPr txBox="1"/>
          <p:nvPr/>
        </p:nvSpPr>
        <p:spPr>
          <a:xfrm>
            <a:off x="7065894" y="2089798"/>
            <a:ext cx="234779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30" name="Tekstfelt 29">
            <a:extLst>
              <a:ext uri="{FF2B5EF4-FFF2-40B4-BE49-F238E27FC236}">
                <a16:creationId xmlns:a16="http://schemas.microsoft.com/office/drawing/2014/main" id="{7B38802B-A8AA-CC47-85BF-BD93197C859B}"/>
              </a:ext>
            </a:extLst>
          </p:cNvPr>
          <p:cNvSpPr txBox="1"/>
          <p:nvPr/>
        </p:nvSpPr>
        <p:spPr>
          <a:xfrm>
            <a:off x="7647272" y="2079216"/>
            <a:ext cx="234779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31" name="Tekstfelt 30">
            <a:extLst>
              <a:ext uri="{FF2B5EF4-FFF2-40B4-BE49-F238E27FC236}">
                <a16:creationId xmlns:a16="http://schemas.microsoft.com/office/drawing/2014/main" id="{3419B678-2944-164F-93C6-42598F4BF8CA}"/>
              </a:ext>
            </a:extLst>
          </p:cNvPr>
          <p:cNvSpPr txBox="1"/>
          <p:nvPr/>
        </p:nvSpPr>
        <p:spPr>
          <a:xfrm>
            <a:off x="7356583" y="2079216"/>
            <a:ext cx="234779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32" name="Tekstfelt 31">
            <a:extLst>
              <a:ext uri="{FF2B5EF4-FFF2-40B4-BE49-F238E27FC236}">
                <a16:creationId xmlns:a16="http://schemas.microsoft.com/office/drawing/2014/main" id="{F6114F28-047D-BD4C-9AC7-F383AD7B9308}"/>
              </a:ext>
            </a:extLst>
          </p:cNvPr>
          <p:cNvSpPr txBox="1"/>
          <p:nvPr/>
        </p:nvSpPr>
        <p:spPr>
          <a:xfrm>
            <a:off x="7671986" y="2473241"/>
            <a:ext cx="234779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33" name="Tekstfelt 32">
            <a:extLst>
              <a:ext uri="{FF2B5EF4-FFF2-40B4-BE49-F238E27FC236}">
                <a16:creationId xmlns:a16="http://schemas.microsoft.com/office/drawing/2014/main" id="{186ABB0C-A88F-FA44-9D21-AAC89578C7C9}"/>
              </a:ext>
            </a:extLst>
          </p:cNvPr>
          <p:cNvSpPr txBox="1"/>
          <p:nvPr/>
        </p:nvSpPr>
        <p:spPr>
          <a:xfrm>
            <a:off x="7380876" y="2480641"/>
            <a:ext cx="234779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34" name="Tekstfelt 33">
            <a:extLst>
              <a:ext uri="{FF2B5EF4-FFF2-40B4-BE49-F238E27FC236}">
                <a16:creationId xmlns:a16="http://schemas.microsoft.com/office/drawing/2014/main" id="{49B7CB28-B105-0348-A9FF-6CBB76508598}"/>
              </a:ext>
            </a:extLst>
          </p:cNvPr>
          <p:cNvSpPr txBox="1"/>
          <p:nvPr/>
        </p:nvSpPr>
        <p:spPr>
          <a:xfrm>
            <a:off x="9191851" y="4265866"/>
            <a:ext cx="234779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35" name="Tekstfelt 34">
            <a:extLst>
              <a:ext uri="{FF2B5EF4-FFF2-40B4-BE49-F238E27FC236}">
                <a16:creationId xmlns:a16="http://schemas.microsoft.com/office/drawing/2014/main" id="{B62BB671-5A1B-4141-8E21-34DBC6BF8BDC}"/>
              </a:ext>
            </a:extLst>
          </p:cNvPr>
          <p:cNvSpPr txBox="1"/>
          <p:nvPr/>
        </p:nvSpPr>
        <p:spPr>
          <a:xfrm>
            <a:off x="9495443" y="4719417"/>
            <a:ext cx="234779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36" name="Tekstfelt 35">
            <a:extLst>
              <a:ext uri="{FF2B5EF4-FFF2-40B4-BE49-F238E27FC236}">
                <a16:creationId xmlns:a16="http://schemas.microsoft.com/office/drawing/2014/main" id="{1F844C79-BFCA-2342-9F58-6AD7EE2E2DE9}"/>
              </a:ext>
            </a:extLst>
          </p:cNvPr>
          <p:cNvSpPr txBox="1"/>
          <p:nvPr/>
        </p:nvSpPr>
        <p:spPr>
          <a:xfrm>
            <a:off x="7961707" y="3350405"/>
            <a:ext cx="234779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37" name="Tekstfelt 36">
            <a:extLst>
              <a:ext uri="{FF2B5EF4-FFF2-40B4-BE49-F238E27FC236}">
                <a16:creationId xmlns:a16="http://schemas.microsoft.com/office/drawing/2014/main" id="{CCF088AF-F0A1-884E-859C-8CE0698221E6}"/>
              </a:ext>
            </a:extLst>
          </p:cNvPr>
          <p:cNvSpPr txBox="1"/>
          <p:nvPr/>
        </p:nvSpPr>
        <p:spPr>
          <a:xfrm>
            <a:off x="7347925" y="2926698"/>
            <a:ext cx="234779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38" name="Tekstfelt 37">
            <a:extLst>
              <a:ext uri="{FF2B5EF4-FFF2-40B4-BE49-F238E27FC236}">
                <a16:creationId xmlns:a16="http://schemas.microsoft.com/office/drawing/2014/main" id="{C464656D-4A4A-E642-96DB-0B306A109C9C}"/>
              </a:ext>
            </a:extLst>
          </p:cNvPr>
          <p:cNvSpPr txBox="1"/>
          <p:nvPr/>
        </p:nvSpPr>
        <p:spPr>
          <a:xfrm>
            <a:off x="8899665" y="4797897"/>
            <a:ext cx="234779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39" name="Tekstfelt 38">
            <a:extLst>
              <a:ext uri="{FF2B5EF4-FFF2-40B4-BE49-F238E27FC236}">
                <a16:creationId xmlns:a16="http://schemas.microsoft.com/office/drawing/2014/main" id="{07E95491-48AD-D344-8B2A-27C318DAFEE3}"/>
              </a:ext>
            </a:extLst>
          </p:cNvPr>
          <p:cNvSpPr txBox="1"/>
          <p:nvPr/>
        </p:nvSpPr>
        <p:spPr>
          <a:xfrm>
            <a:off x="9503044" y="5202283"/>
            <a:ext cx="234779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40" name="Tekstfelt 39">
            <a:extLst>
              <a:ext uri="{FF2B5EF4-FFF2-40B4-BE49-F238E27FC236}">
                <a16:creationId xmlns:a16="http://schemas.microsoft.com/office/drawing/2014/main" id="{8FFF8241-97E5-AF42-96ED-ABCF09B7BFB9}"/>
              </a:ext>
            </a:extLst>
          </p:cNvPr>
          <p:cNvSpPr txBox="1"/>
          <p:nvPr/>
        </p:nvSpPr>
        <p:spPr>
          <a:xfrm>
            <a:off x="9028448" y="2274464"/>
            <a:ext cx="23374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4000" dirty="0"/>
              <a:t>SLUTSPIL</a:t>
            </a:r>
          </a:p>
        </p:txBody>
      </p:sp>
      <p:sp>
        <p:nvSpPr>
          <p:cNvPr id="41" name="Tekstfelt 40">
            <a:extLst>
              <a:ext uri="{FF2B5EF4-FFF2-40B4-BE49-F238E27FC236}">
                <a16:creationId xmlns:a16="http://schemas.microsoft.com/office/drawing/2014/main" id="{3E50FA3E-7792-974E-9A7F-E209D2E6C213}"/>
              </a:ext>
            </a:extLst>
          </p:cNvPr>
          <p:cNvSpPr txBox="1"/>
          <p:nvPr/>
        </p:nvSpPr>
        <p:spPr>
          <a:xfrm>
            <a:off x="1260049" y="4340402"/>
            <a:ext cx="3830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1</a:t>
            </a:r>
          </a:p>
        </p:txBody>
      </p:sp>
      <p:sp>
        <p:nvSpPr>
          <p:cNvPr id="42" name="Tekstfelt 41">
            <a:extLst>
              <a:ext uri="{FF2B5EF4-FFF2-40B4-BE49-F238E27FC236}">
                <a16:creationId xmlns:a16="http://schemas.microsoft.com/office/drawing/2014/main" id="{2227BF5D-9D1F-CA4F-91F0-B9582CC83BF7}"/>
              </a:ext>
            </a:extLst>
          </p:cNvPr>
          <p:cNvSpPr txBox="1"/>
          <p:nvPr/>
        </p:nvSpPr>
        <p:spPr>
          <a:xfrm>
            <a:off x="1486589" y="4357706"/>
            <a:ext cx="3830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1</a:t>
            </a:r>
          </a:p>
        </p:txBody>
      </p:sp>
      <p:sp>
        <p:nvSpPr>
          <p:cNvPr id="43" name="Tekstfelt 42">
            <a:extLst>
              <a:ext uri="{FF2B5EF4-FFF2-40B4-BE49-F238E27FC236}">
                <a16:creationId xmlns:a16="http://schemas.microsoft.com/office/drawing/2014/main" id="{B38531C9-C4F2-4D44-B9E6-ABC888FF7FF4}"/>
              </a:ext>
            </a:extLst>
          </p:cNvPr>
          <p:cNvSpPr txBox="1"/>
          <p:nvPr/>
        </p:nvSpPr>
        <p:spPr>
          <a:xfrm>
            <a:off x="1723858" y="4364932"/>
            <a:ext cx="3830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1</a:t>
            </a:r>
          </a:p>
        </p:txBody>
      </p:sp>
      <p:sp>
        <p:nvSpPr>
          <p:cNvPr id="44" name="Tekstfelt 43">
            <a:extLst>
              <a:ext uri="{FF2B5EF4-FFF2-40B4-BE49-F238E27FC236}">
                <a16:creationId xmlns:a16="http://schemas.microsoft.com/office/drawing/2014/main" id="{2BD936AB-C756-7A41-BC68-676393E711A8}"/>
              </a:ext>
            </a:extLst>
          </p:cNvPr>
          <p:cNvSpPr txBox="1"/>
          <p:nvPr/>
        </p:nvSpPr>
        <p:spPr>
          <a:xfrm>
            <a:off x="1977653" y="4364932"/>
            <a:ext cx="3830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1</a:t>
            </a:r>
          </a:p>
        </p:txBody>
      </p:sp>
      <p:sp>
        <p:nvSpPr>
          <p:cNvPr id="45" name="Tekstfelt 44">
            <a:extLst>
              <a:ext uri="{FF2B5EF4-FFF2-40B4-BE49-F238E27FC236}">
                <a16:creationId xmlns:a16="http://schemas.microsoft.com/office/drawing/2014/main" id="{0B3E9FB1-E4A2-C94B-93A6-F59DD5222DD9}"/>
              </a:ext>
            </a:extLst>
          </p:cNvPr>
          <p:cNvSpPr txBox="1"/>
          <p:nvPr/>
        </p:nvSpPr>
        <p:spPr>
          <a:xfrm>
            <a:off x="2237898" y="4372231"/>
            <a:ext cx="3830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1</a:t>
            </a:r>
          </a:p>
        </p:txBody>
      </p:sp>
      <p:sp>
        <p:nvSpPr>
          <p:cNvPr id="47" name="Tekstfelt 46">
            <a:extLst>
              <a:ext uri="{FF2B5EF4-FFF2-40B4-BE49-F238E27FC236}">
                <a16:creationId xmlns:a16="http://schemas.microsoft.com/office/drawing/2014/main" id="{64EC3533-F00F-7540-8CDE-27683B2E26A3}"/>
              </a:ext>
            </a:extLst>
          </p:cNvPr>
          <p:cNvSpPr txBox="1"/>
          <p:nvPr/>
        </p:nvSpPr>
        <p:spPr>
          <a:xfrm>
            <a:off x="2508828" y="4377272"/>
            <a:ext cx="3830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609625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9" grpId="0" animBg="1"/>
      <p:bldP spid="16" grpId="0" animBg="1"/>
      <p:bldP spid="19" grpId="0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39" grpId="1" animBg="1"/>
      <p:bldP spid="40" grpId="0"/>
      <p:bldP spid="41" grpId="0"/>
      <p:bldP spid="42" grpId="0"/>
      <p:bldP spid="43" grpId="0"/>
      <p:bldP spid="44" grpId="0"/>
      <p:bldP spid="45" grpId="0"/>
      <p:bldP spid="4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36D281F-D584-2E41-9AEF-6510CE0DAC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forbedr dine odds</a:t>
            </a:r>
            <a:br>
              <a:rPr lang="da-DK" dirty="0"/>
            </a:br>
            <a:r>
              <a:rPr lang="da-DK" dirty="0"/>
              <a:t> </a:t>
            </a:r>
            <a:r>
              <a:rPr lang="da-DK" sz="2000" dirty="0"/>
              <a:t>- Brug dine trumfer med omtanke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B38436E2-69BF-754D-8A7B-F01558AF9A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0502" y="2007985"/>
            <a:ext cx="5200013" cy="375108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dirty="0"/>
              <a:t>Spar er trumf og der er ikke flere trumfer ude</a:t>
            </a:r>
          </a:p>
          <a:p>
            <a:pPr marL="0" indent="0">
              <a:buNone/>
            </a:pPr>
            <a:r>
              <a:rPr lang="da-DK" dirty="0"/>
              <a:t>Du er på bordet (N)</a:t>
            </a:r>
          </a:p>
          <a:p>
            <a:pPr marL="0" indent="0">
              <a:buNone/>
            </a:pPr>
            <a:r>
              <a:rPr lang="da-DK" dirty="0"/>
              <a:t>– dine tanker – samt en spilleplan for 7 stik!</a:t>
            </a:r>
          </a:p>
          <a:p>
            <a:pPr marL="457200" indent="-457200">
              <a:buAutoNum type="arabicPeriod"/>
            </a:pPr>
            <a:r>
              <a:rPr lang="da-DK" dirty="0"/>
              <a:t>Den nemme </a:t>
            </a:r>
            <a:r>
              <a:rPr lang="da-DK" dirty="0" err="1"/>
              <a:t>sits</a:t>
            </a:r>
            <a:endParaRPr lang="da-DK" dirty="0"/>
          </a:p>
          <a:p>
            <a:pPr marL="457200" indent="-457200">
              <a:buAutoNum type="arabicPeriod"/>
            </a:pPr>
            <a:r>
              <a:rPr lang="da-DK" dirty="0"/>
              <a:t>De svære </a:t>
            </a:r>
            <a:r>
              <a:rPr lang="da-DK" dirty="0" err="1"/>
              <a:t>sitser</a:t>
            </a:r>
            <a:r>
              <a:rPr lang="da-DK" dirty="0"/>
              <a:t> </a:t>
            </a:r>
          </a:p>
          <a:p>
            <a:pPr marL="457200" indent="-457200">
              <a:buAutoNum type="arabicPeriod"/>
            </a:pPr>
            <a:r>
              <a:rPr lang="da-DK" dirty="0"/>
              <a:t>Den meget svære </a:t>
            </a:r>
            <a:r>
              <a:rPr lang="da-DK" dirty="0" err="1"/>
              <a:t>sits</a:t>
            </a:r>
            <a:endParaRPr lang="da-DK" dirty="0"/>
          </a:p>
          <a:p>
            <a:pPr marL="457200" indent="-457200">
              <a:buAutoNum type="arabicPeriod"/>
            </a:pPr>
            <a:endParaRPr lang="da-DK" dirty="0"/>
          </a:p>
          <a:p>
            <a:pPr marL="0" indent="0">
              <a:buNone/>
            </a:pPr>
            <a:r>
              <a:rPr lang="da-DK" dirty="0"/>
              <a:t>Spilleplan nu hvor du har tænkt det igennem!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/>
          </a:p>
        </p:txBody>
      </p:sp>
      <p:graphicFrame>
        <p:nvGraphicFramePr>
          <p:cNvPr id="4" name="Tabel 3">
            <a:extLst>
              <a:ext uri="{FF2B5EF4-FFF2-40B4-BE49-F238E27FC236}">
                <a16:creationId xmlns:a16="http://schemas.microsoft.com/office/drawing/2014/main" id="{A46D7962-3158-7646-BF38-8EC2D66586A5}"/>
              </a:ext>
            </a:extLst>
          </p:cNvPr>
          <p:cNvGraphicFramePr>
            <a:graphicFrameLocks noGrp="1"/>
          </p:cNvGraphicFramePr>
          <p:nvPr/>
        </p:nvGraphicFramePr>
        <p:xfrm>
          <a:off x="6363228" y="762181"/>
          <a:ext cx="4937228" cy="51511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38688">
                  <a:extLst>
                    <a:ext uri="{9D8B030D-6E8A-4147-A177-3AD203B41FA5}">
                      <a16:colId xmlns:a16="http://schemas.microsoft.com/office/drawing/2014/main" val="3921070709"/>
                    </a:ext>
                  </a:extLst>
                </a:gridCol>
                <a:gridCol w="1742735">
                  <a:extLst>
                    <a:ext uri="{9D8B030D-6E8A-4147-A177-3AD203B41FA5}">
                      <a16:colId xmlns:a16="http://schemas.microsoft.com/office/drawing/2014/main" val="4271562257"/>
                    </a:ext>
                  </a:extLst>
                </a:gridCol>
                <a:gridCol w="1655805">
                  <a:extLst>
                    <a:ext uri="{9D8B030D-6E8A-4147-A177-3AD203B41FA5}">
                      <a16:colId xmlns:a16="http://schemas.microsoft.com/office/drawing/2014/main" val="1506524153"/>
                    </a:ext>
                  </a:extLst>
                </a:gridCol>
              </a:tblGrid>
              <a:tr h="1227897">
                <a:tc>
                  <a:txBody>
                    <a:bodyPr/>
                    <a:lstStyle/>
                    <a:p>
                      <a:endParaRPr lang="da-DK" sz="20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B 6 4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800" dirty="0">
                          <a:solidFill>
                            <a:srgbClr val="FFC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6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0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3498501"/>
                  </a:ext>
                </a:extLst>
              </a:tr>
              <a:tr h="151345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2000" dirty="0">
                        <a:solidFill>
                          <a:srgbClr val="00B050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200" b="1" dirty="0"/>
                        <a:t>N</a:t>
                      </a:r>
                    </a:p>
                    <a:p>
                      <a:pPr algn="l"/>
                      <a:r>
                        <a:rPr lang="da-DK" sz="3200" b="1" dirty="0"/>
                        <a:t>V        Ø</a:t>
                      </a:r>
                    </a:p>
                    <a:p>
                      <a:pPr algn="ctr"/>
                      <a:r>
                        <a:rPr lang="da-DK" sz="3200" b="1" dirty="0"/>
                        <a:t>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9331696"/>
                  </a:ext>
                </a:extLst>
              </a:tr>
              <a:tr h="1513454">
                <a:tc>
                  <a:txBody>
                    <a:bodyPr/>
                    <a:lstStyle/>
                    <a:p>
                      <a:endParaRPr lang="da-DK" sz="20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K 8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K 8 7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800" dirty="0">
                          <a:solidFill>
                            <a:srgbClr val="FFC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5 2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-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0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6415644"/>
                  </a:ext>
                </a:extLst>
              </a:tr>
            </a:tbl>
          </a:graphicData>
        </a:graphic>
      </p:graphicFrame>
      <p:sp>
        <p:nvSpPr>
          <p:cNvPr id="7" name="Tekstfelt 6">
            <a:extLst>
              <a:ext uri="{FF2B5EF4-FFF2-40B4-BE49-F238E27FC236}">
                <a16:creationId xmlns:a16="http://schemas.microsoft.com/office/drawing/2014/main" id="{0B5B6A14-A7DC-A743-B0C4-6205D52A0AC2}"/>
              </a:ext>
            </a:extLst>
          </p:cNvPr>
          <p:cNvSpPr txBox="1"/>
          <p:nvPr/>
        </p:nvSpPr>
        <p:spPr>
          <a:xfrm>
            <a:off x="8563618" y="538864"/>
            <a:ext cx="536448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3C88B14A-5E9F-BE44-9ABA-3B4651E02245}"/>
              </a:ext>
            </a:extLst>
          </p:cNvPr>
          <p:cNvSpPr txBox="1"/>
          <p:nvPr/>
        </p:nvSpPr>
        <p:spPr>
          <a:xfrm>
            <a:off x="6397055" y="2578597"/>
            <a:ext cx="1401415" cy="181588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lvl="0" defTabSz="914400">
              <a:defRPr/>
            </a:pP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-</a:t>
            </a:r>
          </a:p>
          <a:p>
            <a:pPr lvl="0" defTabSz="914400">
              <a:defRPr/>
            </a:pPr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D T 2</a:t>
            </a:r>
          </a:p>
          <a:p>
            <a:pPr lvl="0" defTabSz="914400">
              <a:defRPr/>
            </a:pPr>
            <a:r>
              <a:rPr lang="da-DK" sz="2800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K 5</a:t>
            </a:r>
          </a:p>
          <a:p>
            <a:pPr lvl="0" defTabSz="914400">
              <a:defRPr/>
            </a:pPr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B 6</a:t>
            </a:r>
            <a:endParaRPr lang="da-DK" sz="2800" dirty="0">
              <a:solidFill>
                <a:srgbClr val="00B05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E4750EE9-DAAE-D84B-8957-13F13729BE62}"/>
              </a:ext>
            </a:extLst>
          </p:cNvPr>
          <p:cNvSpPr txBox="1"/>
          <p:nvPr/>
        </p:nvSpPr>
        <p:spPr>
          <a:xfrm>
            <a:off x="9918394" y="2521059"/>
            <a:ext cx="1619665" cy="181588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lvl="0" defTabSz="914400">
              <a:defRPr/>
            </a:pP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-</a:t>
            </a:r>
          </a:p>
          <a:p>
            <a:pPr lvl="0" defTabSz="914400">
              <a:defRPr/>
            </a:pPr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9 5 3</a:t>
            </a:r>
          </a:p>
          <a:p>
            <a:pPr lvl="0" defTabSz="914400">
              <a:defRPr/>
            </a:pPr>
            <a:r>
              <a:rPr lang="da-DK" sz="2800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D B</a:t>
            </a:r>
          </a:p>
          <a:p>
            <a:pPr lvl="0" defTabSz="914400">
              <a:defRPr/>
            </a:pPr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D 5</a:t>
            </a:r>
            <a:endParaRPr lang="da-DK" sz="2800" dirty="0">
              <a:solidFill>
                <a:srgbClr val="00B05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DA95EFC3-8D19-414B-9E23-73B35EBD5C25}"/>
              </a:ext>
            </a:extLst>
          </p:cNvPr>
          <p:cNvSpPr txBox="1"/>
          <p:nvPr/>
        </p:nvSpPr>
        <p:spPr>
          <a:xfrm>
            <a:off x="9918394" y="2550889"/>
            <a:ext cx="1561383" cy="181588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lvl="0" defTabSz="914400">
              <a:defRPr/>
            </a:pP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-</a:t>
            </a:r>
          </a:p>
          <a:p>
            <a:pPr lvl="0" defTabSz="914400">
              <a:defRPr/>
            </a:pPr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D T 2</a:t>
            </a:r>
          </a:p>
          <a:p>
            <a:pPr lvl="0" defTabSz="914400">
              <a:defRPr/>
            </a:pPr>
            <a:r>
              <a:rPr lang="da-DK" sz="2800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K 5</a:t>
            </a:r>
          </a:p>
          <a:p>
            <a:pPr lvl="0" defTabSz="914400">
              <a:defRPr/>
            </a:pPr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B 6</a:t>
            </a:r>
            <a:endParaRPr lang="da-DK" sz="2800" dirty="0">
              <a:solidFill>
                <a:srgbClr val="00B05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F456F887-4B66-4F44-B9EC-26CD9AB03CF5}"/>
              </a:ext>
            </a:extLst>
          </p:cNvPr>
          <p:cNvSpPr txBox="1"/>
          <p:nvPr/>
        </p:nvSpPr>
        <p:spPr>
          <a:xfrm>
            <a:off x="6456698" y="2597881"/>
            <a:ext cx="1377994" cy="181588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lvl="0" defTabSz="914400">
              <a:defRPr/>
            </a:pPr>
            <a:r>
              <a:rPr lang="da-DK" sz="20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-</a:t>
            </a:r>
          </a:p>
          <a:p>
            <a:pPr lvl="0" defTabSz="914400">
              <a:defRPr/>
            </a:pPr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9 5 3</a:t>
            </a:r>
          </a:p>
          <a:p>
            <a:pPr lvl="0" defTabSz="914400">
              <a:defRPr/>
            </a:pPr>
            <a:r>
              <a:rPr lang="da-DK" sz="2800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D B</a:t>
            </a:r>
          </a:p>
          <a:p>
            <a:pPr lvl="0" defTabSz="914400">
              <a:defRPr/>
            </a:pPr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D 5</a:t>
            </a:r>
            <a:endParaRPr lang="da-DK" sz="2800" dirty="0">
              <a:solidFill>
                <a:srgbClr val="00B05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22C32715-7A4A-DC4B-A04D-7B6B719389D9}"/>
              </a:ext>
            </a:extLst>
          </p:cNvPr>
          <p:cNvSpPr txBox="1"/>
          <p:nvPr/>
        </p:nvSpPr>
        <p:spPr>
          <a:xfrm>
            <a:off x="6215026" y="2570661"/>
            <a:ext cx="1619666" cy="181588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lvl="0" defTabSz="914400">
              <a:defRPr/>
            </a:pP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-</a:t>
            </a:r>
          </a:p>
          <a:p>
            <a:pPr lvl="0" defTabSz="914400">
              <a:defRPr/>
            </a:pPr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9 5 3 2</a:t>
            </a:r>
          </a:p>
          <a:p>
            <a:pPr lvl="0" defTabSz="914400">
              <a:defRPr/>
            </a:pPr>
            <a:r>
              <a:rPr lang="da-DK" sz="2800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D B</a:t>
            </a:r>
          </a:p>
          <a:p>
            <a:pPr lvl="0" defTabSz="914400">
              <a:defRPr/>
            </a:pPr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D</a:t>
            </a:r>
            <a:endParaRPr lang="da-DK" sz="2800" dirty="0">
              <a:solidFill>
                <a:srgbClr val="00B05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FB17E083-6A0A-2B44-B735-DEB7C5842F33}"/>
              </a:ext>
            </a:extLst>
          </p:cNvPr>
          <p:cNvSpPr txBox="1"/>
          <p:nvPr/>
        </p:nvSpPr>
        <p:spPr>
          <a:xfrm>
            <a:off x="9945348" y="2581913"/>
            <a:ext cx="1377994" cy="181588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lvl="0" defTabSz="914400">
              <a:defRPr/>
            </a:pP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-</a:t>
            </a:r>
          </a:p>
          <a:p>
            <a:pPr lvl="0" defTabSz="914400">
              <a:defRPr/>
            </a:pPr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D T </a:t>
            </a:r>
          </a:p>
          <a:p>
            <a:pPr lvl="0" defTabSz="914400">
              <a:defRPr/>
            </a:pPr>
            <a:r>
              <a:rPr lang="da-DK" sz="2800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K 5</a:t>
            </a:r>
          </a:p>
          <a:p>
            <a:pPr lvl="0" defTabSz="914400">
              <a:defRPr/>
            </a:pPr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B 6</a:t>
            </a:r>
            <a:endParaRPr lang="da-DK" sz="2800" dirty="0">
              <a:solidFill>
                <a:srgbClr val="00B05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21" name="Tekstfelt 20">
            <a:extLst>
              <a:ext uri="{FF2B5EF4-FFF2-40B4-BE49-F238E27FC236}">
                <a16:creationId xmlns:a16="http://schemas.microsoft.com/office/drawing/2014/main" id="{E5FFFA74-30C1-3F48-AAA7-D161518C03E4}"/>
              </a:ext>
            </a:extLst>
          </p:cNvPr>
          <p:cNvSpPr txBox="1"/>
          <p:nvPr/>
        </p:nvSpPr>
        <p:spPr>
          <a:xfrm>
            <a:off x="6253216" y="2559313"/>
            <a:ext cx="1446671" cy="181588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lvl="0" defTabSz="914400">
              <a:defRPr/>
            </a:pP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-</a:t>
            </a:r>
          </a:p>
          <a:p>
            <a:pPr lvl="0" defTabSz="914400">
              <a:defRPr/>
            </a:pPr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3 2</a:t>
            </a:r>
          </a:p>
          <a:p>
            <a:pPr lvl="0" defTabSz="914400">
              <a:defRPr/>
            </a:pPr>
            <a:r>
              <a:rPr lang="da-DK" sz="2800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D B</a:t>
            </a:r>
          </a:p>
          <a:p>
            <a:pPr lvl="0" defTabSz="914400">
              <a:defRPr/>
            </a:pPr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D B 2</a:t>
            </a:r>
            <a:endParaRPr lang="da-DK" sz="2800" dirty="0">
              <a:solidFill>
                <a:srgbClr val="00B05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30F33BFA-0891-5649-AC9B-CE32F4CBAB48}"/>
              </a:ext>
            </a:extLst>
          </p:cNvPr>
          <p:cNvSpPr txBox="1"/>
          <p:nvPr/>
        </p:nvSpPr>
        <p:spPr>
          <a:xfrm>
            <a:off x="9863280" y="2570661"/>
            <a:ext cx="1754282" cy="181588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lvl="0" defTabSz="914400">
              <a:defRPr/>
            </a:pP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-</a:t>
            </a:r>
          </a:p>
          <a:p>
            <a:pPr lvl="0" defTabSz="914400">
              <a:defRPr/>
            </a:pPr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D T 9 5 </a:t>
            </a:r>
          </a:p>
          <a:p>
            <a:pPr lvl="0" defTabSz="914400">
              <a:defRPr/>
            </a:pPr>
            <a:r>
              <a:rPr lang="da-DK" sz="2800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K </a:t>
            </a:r>
          </a:p>
          <a:p>
            <a:pPr lvl="0" defTabSz="914400">
              <a:defRPr/>
            </a:pPr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B 6</a:t>
            </a:r>
            <a:endParaRPr lang="da-DK" sz="2800" dirty="0">
              <a:solidFill>
                <a:srgbClr val="00B05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4F810CEB-5A99-2144-BF00-B44CA0332B09}"/>
              </a:ext>
            </a:extLst>
          </p:cNvPr>
          <p:cNvSpPr txBox="1"/>
          <p:nvPr/>
        </p:nvSpPr>
        <p:spPr>
          <a:xfrm>
            <a:off x="6230330" y="2335446"/>
            <a:ext cx="1297460" cy="203132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r>
              <a:rPr lang="da-DK" dirty="0"/>
              <a:t> 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87702A7D-600E-5F4A-98B9-3AA28E001784}"/>
              </a:ext>
            </a:extLst>
          </p:cNvPr>
          <p:cNvSpPr txBox="1"/>
          <p:nvPr/>
        </p:nvSpPr>
        <p:spPr>
          <a:xfrm>
            <a:off x="9827057" y="2305616"/>
            <a:ext cx="1711001" cy="203132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r>
              <a:rPr lang="da-DK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4817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5" grpId="0" animBg="1"/>
      <p:bldP spid="17" grpId="0" animBg="1"/>
      <p:bldP spid="18" grpId="0" animBg="1"/>
      <p:bldP spid="20" grpId="0" animBg="1"/>
      <p:bldP spid="21" grpId="0" animBg="1"/>
      <p:bldP spid="23" grpId="0" animBg="1"/>
      <p:bldP spid="5" grpId="0" animBg="1"/>
      <p:bldP spid="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36D281F-D584-2E41-9AEF-6510CE0DAC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Undgå knibningen</a:t>
            </a:r>
            <a:br>
              <a:rPr lang="da-DK" dirty="0"/>
            </a:br>
            <a:r>
              <a:rPr lang="da-DK" dirty="0"/>
              <a:t> </a:t>
            </a:r>
            <a:r>
              <a:rPr lang="da-DK" sz="2000" dirty="0"/>
              <a:t>- Brug dine trumfer med omtanke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B38436E2-69BF-754D-8A7B-F01558AF9A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082" y="2119409"/>
            <a:ext cx="3701827" cy="303335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dirty="0"/>
              <a:t>Spil klør es og kast en HJERTER!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dirty="0"/>
              <a:t>Det er kun hjerter dame fjerde hos Vest der forpurrer vores plan</a:t>
            </a:r>
          </a:p>
          <a:p>
            <a:pPr marL="0" indent="0">
              <a:buNone/>
            </a:pPr>
            <a:endParaRPr lang="da-DK" dirty="0"/>
          </a:p>
        </p:txBody>
      </p:sp>
      <p:graphicFrame>
        <p:nvGraphicFramePr>
          <p:cNvPr id="4" name="Tabel 3">
            <a:extLst>
              <a:ext uri="{FF2B5EF4-FFF2-40B4-BE49-F238E27FC236}">
                <a16:creationId xmlns:a16="http://schemas.microsoft.com/office/drawing/2014/main" id="{A46D7962-3158-7646-BF38-8EC2D66586A5}"/>
              </a:ext>
            </a:extLst>
          </p:cNvPr>
          <p:cNvGraphicFramePr>
            <a:graphicFrameLocks noGrp="1"/>
          </p:cNvGraphicFramePr>
          <p:nvPr/>
        </p:nvGraphicFramePr>
        <p:xfrm>
          <a:off x="6113420" y="1246319"/>
          <a:ext cx="5115698" cy="54559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47759">
                  <a:extLst>
                    <a:ext uri="{9D8B030D-6E8A-4147-A177-3AD203B41FA5}">
                      <a16:colId xmlns:a16="http://schemas.microsoft.com/office/drawing/2014/main" val="3921070709"/>
                    </a:ext>
                  </a:extLst>
                </a:gridCol>
                <a:gridCol w="1792758">
                  <a:extLst>
                    <a:ext uri="{9D8B030D-6E8A-4147-A177-3AD203B41FA5}">
                      <a16:colId xmlns:a16="http://schemas.microsoft.com/office/drawing/2014/main" val="4271562257"/>
                    </a:ext>
                  </a:extLst>
                </a:gridCol>
                <a:gridCol w="1475181">
                  <a:extLst>
                    <a:ext uri="{9D8B030D-6E8A-4147-A177-3AD203B41FA5}">
                      <a16:colId xmlns:a16="http://schemas.microsoft.com/office/drawing/2014/main" val="1506524153"/>
                    </a:ext>
                  </a:extLst>
                </a:gridCol>
              </a:tblGrid>
              <a:tr h="1737083">
                <a:tc>
                  <a:txBody>
                    <a:bodyPr/>
                    <a:lstStyle/>
                    <a:p>
                      <a:endParaRPr lang="da-DK" sz="20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0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︎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B 6 4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800" dirty="0">
                          <a:solidFill>
                            <a:srgbClr val="FFC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6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0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3498501"/>
                  </a:ext>
                </a:extLst>
              </a:tr>
              <a:tr h="151345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2000" dirty="0">
                        <a:solidFill>
                          <a:srgbClr val="00B050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200" b="1" dirty="0"/>
                        <a:t>N</a:t>
                      </a:r>
                    </a:p>
                    <a:p>
                      <a:pPr algn="l"/>
                      <a:r>
                        <a:rPr lang="da-DK" sz="3200" b="1" dirty="0"/>
                        <a:t>V        Ø</a:t>
                      </a:r>
                    </a:p>
                    <a:p>
                      <a:pPr algn="ctr"/>
                      <a:r>
                        <a:rPr lang="da-DK" sz="3200" b="1" dirty="0"/>
                        <a:t>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9331696"/>
                  </a:ext>
                </a:extLst>
              </a:tr>
              <a:tr h="1513454">
                <a:tc>
                  <a:txBody>
                    <a:bodyPr/>
                    <a:lstStyle/>
                    <a:p>
                      <a:endParaRPr lang="da-DK" sz="20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K 8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K 8 7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800" dirty="0">
                          <a:solidFill>
                            <a:srgbClr val="FFC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5 2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0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6415644"/>
                  </a:ext>
                </a:extLst>
              </a:tr>
            </a:tbl>
          </a:graphicData>
        </a:graphic>
      </p:graphicFrame>
      <p:sp>
        <p:nvSpPr>
          <p:cNvPr id="7" name="Tekstfelt 6">
            <a:extLst>
              <a:ext uri="{FF2B5EF4-FFF2-40B4-BE49-F238E27FC236}">
                <a16:creationId xmlns:a16="http://schemas.microsoft.com/office/drawing/2014/main" id="{0B5B6A14-A7DC-A743-B0C4-6205D52A0AC2}"/>
              </a:ext>
            </a:extLst>
          </p:cNvPr>
          <p:cNvSpPr txBox="1"/>
          <p:nvPr/>
        </p:nvSpPr>
        <p:spPr>
          <a:xfrm>
            <a:off x="8563618" y="538864"/>
            <a:ext cx="536448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E4750EE9-DAAE-D84B-8957-13F13729BE62}"/>
              </a:ext>
            </a:extLst>
          </p:cNvPr>
          <p:cNvSpPr txBox="1"/>
          <p:nvPr/>
        </p:nvSpPr>
        <p:spPr>
          <a:xfrm>
            <a:off x="6227806" y="3115701"/>
            <a:ext cx="1396577" cy="181588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lvl="0" defTabSz="914400">
              <a:defRPr/>
            </a:pPr>
            <a:r>
              <a:rPr lang="da-DK" sz="20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-</a:t>
            </a:r>
          </a:p>
          <a:p>
            <a:pPr lvl="0" defTabSz="914400">
              <a:defRPr/>
            </a:pPr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9 5 3</a:t>
            </a:r>
          </a:p>
          <a:p>
            <a:pPr lvl="0" defTabSz="914400">
              <a:defRPr/>
            </a:pPr>
            <a:r>
              <a:rPr lang="da-DK" sz="2800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D B</a:t>
            </a:r>
          </a:p>
          <a:p>
            <a:pPr lvl="0" defTabSz="914400">
              <a:defRPr/>
            </a:pPr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D</a:t>
            </a:r>
            <a:endParaRPr lang="da-DK" sz="2800" dirty="0">
              <a:solidFill>
                <a:srgbClr val="00B05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DA95EFC3-8D19-414B-9E23-73B35EBD5C25}"/>
              </a:ext>
            </a:extLst>
          </p:cNvPr>
          <p:cNvSpPr txBox="1"/>
          <p:nvPr/>
        </p:nvSpPr>
        <p:spPr>
          <a:xfrm>
            <a:off x="9833560" y="2969347"/>
            <a:ext cx="1395558" cy="181588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lvl="0" defTabSz="914400">
              <a:defRPr/>
            </a:pP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-</a:t>
            </a:r>
          </a:p>
          <a:p>
            <a:pPr lvl="0" defTabSz="914400">
              <a:defRPr/>
            </a:pPr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D T 2</a:t>
            </a:r>
          </a:p>
          <a:p>
            <a:pPr lvl="0" defTabSz="914400">
              <a:defRPr/>
            </a:pPr>
            <a:r>
              <a:rPr lang="da-DK" sz="2800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K 5</a:t>
            </a:r>
          </a:p>
          <a:p>
            <a:pPr lvl="0" defTabSz="914400">
              <a:defRPr/>
            </a:pPr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B </a:t>
            </a:r>
            <a:endParaRPr lang="da-DK" sz="2800" dirty="0">
              <a:solidFill>
                <a:srgbClr val="00B05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B1DE852C-E175-2A4F-9623-6FB43A98DAB9}"/>
              </a:ext>
            </a:extLst>
          </p:cNvPr>
          <p:cNvSpPr txBox="1"/>
          <p:nvPr/>
        </p:nvSpPr>
        <p:spPr>
          <a:xfrm>
            <a:off x="8412163" y="2632541"/>
            <a:ext cx="268224" cy="297873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25" name="Tekstfelt 24">
            <a:extLst>
              <a:ext uri="{FF2B5EF4-FFF2-40B4-BE49-F238E27FC236}">
                <a16:creationId xmlns:a16="http://schemas.microsoft.com/office/drawing/2014/main" id="{AF077A28-5081-9040-AACD-4615C539148B}"/>
              </a:ext>
            </a:extLst>
          </p:cNvPr>
          <p:cNvSpPr txBox="1"/>
          <p:nvPr/>
        </p:nvSpPr>
        <p:spPr>
          <a:xfrm>
            <a:off x="8965953" y="5103339"/>
            <a:ext cx="289257" cy="32127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538628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5" grpId="0" animBg="1"/>
      <p:bldP spid="24" grpId="0" animBg="1"/>
      <p:bldP spid="2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36D281F-D584-2E41-9AEF-6510CE0DAC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Elimination</a:t>
            </a:r>
            <a:br>
              <a:rPr lang="da-DK" dirty="0"/>
            </a:br>
            <a:r>
              <a:rPr lang="da-DK" dirty="0"/>
              <a:t> - </a:t>
            </a:r>
            <a:r>
              <a:rPr lang="da-DK" sz="2000" dirty="0"/>
              <a:t>en forberedelse til slutspillet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B38436E2-69BF-754D-8A7B-F01558AF9A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751084"/>
          </a:xfrm>
        </p:spPr>
        <p:txBody>
          <a:bodyPr/>
          <a:lstStyle/>
          <a:p>
            <a:pPr marL="0" indent="0">
              <a:buNone/>
            </a:pPr>
            <a:r>
              <a:rPr lang="da-DK" sz="2400" dirty="0"/>
              <a:t>Formål med en elimination er, at FJERNE mulige FRISPILSKORT så fjenden er TVUNGET til at spille ud i en farve der HJÆLPER dig – når hun sættes ind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sz="2400" dirty="0"/>
              <a:t>Fjern frispilskortet hos vest</a:t>
            </a:r>
          </a:p>
          <a:p>
            <a:pPr marL="0" indent="0">
              <a:buNone/>
            </a:pPr>
            <a:r>
              <a:rPr lang="da-DK" sz="2400" dirty="0"/>
              <a:t>Træk dine stik OG</a:t>
            </a:r>
          </a:p>
          <a:p>
            <a:pPr marL="0" indent="0">
              <a:buNone/>
            </a:pPr>
            <a:r>
              <a:rPr lang="da-DK" sz="2400" dirty="0"/>
              <a:t>Sæt fjenden ind &amp; se hvad der sker!</a:t>
            </a:r>
          </a:p>
          <a:p>
            <a:pPr marL="0" indent="0">
              <a:buNone/>
            </a:pPr>
            <a:endParaRPr lang="da-DK" dirty="0"/>
          </a:p>
        </p:txBody>
      </p:sp>
      <p:graphicFrame>
        <p:nvGraphicFramePr>
          <p:cNvPr id="4" name="Tabel 3">
            <a:extLst>
              <a:ext uri="{FF2B5EF4-FFF2-40B4-BE49-F238E27FC236}">
                <a16:creationId xmlns:a16="http://schemas.microsoft.com/office/drawing/2014/main" id="{A46D7962-3158-7646-BF38-8EC2D66586A5}"/>
              </a:ext>
            </a:extLst>
          </p:cNvPr>
          <p:cNvGraphicFramePr>
            <a:graphicFrameLocks noGrp="1"/>
          </p:cNvGraphicFramePr>
          <p:nvPr/>
        </p:nvGraphicFramePr>
        <p:xfrm>
          <a:off x="7447143" y="2952965"/>
          <a:ext cx="3764368" cy="3474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59667">
                  <a:extLst>
                    <a:ext uri="{9D8B030D-6E8A-4147-A177-3AD203B41FA5}">
                      <a16:colId xmlns:a16="http://schemas.microsoft.com/office/drawing/2014/main" val="3921070709"/>
                    </a:ext>
                  </a:extLst>
                </a:gridCol>
                <a:gridCol w="1227072">
                  <a:extLst>
                    <a:ext uri="{9D8B030D-6E8A-4147-A177-3AD203B41FA5}">
                      <a16:colId xmlns:a16="http://schemas.microsoft.com/office/drawing/2014/main" val="4271562257"/>
                    </a:ext>
                  </a:extLst>
                </a:gridCol>
                <a:gridCol w="1177629">
                  <a:extLst>
                    <a:ext uri="{9D8B030D-6E8A-4147-A177-3AD203B41FA5}">
                      <a16:colId xmlns:a16="http://schemas.microsoft.com/office/drawing/2014/main" val="150652415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da-D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4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5 4 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4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4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7 6 2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34985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4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E D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4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4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D B 9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400" dirty="0">
                          <a:solidFill>
                            <a:srgbClr val="FFC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</a:t>
                      </a:r>
                      <a:r>
                        <a:rPr lang="da-DK" sz="24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 8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000" b="1" dirty="0"/>
                        <a:t>N</a:t>
                      </a:r>
                    </a:p>
                    <a:p>
                      <a:pPr algn="l"/>
                      <a:r>
                        <a:rPr lang="da-DK" sz="2000" b="1" dirty="0"/>
                        <a:t>V         Ø</a:t>
                      </a:r>
                    </a:p>
                    <a:p>
                      <a:pPr algn="ctr"/>
                      <a:r>
                        <a:rPr lang="da-DK" sz="2000" b="1" dirty="0"/>
                        <a:t>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4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7 6 3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4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4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T 6 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1993316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4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K 8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4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4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K 8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400" dirty="0">
                          <a:solidFill>
                            <a:srgbClr val="FFC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</a:t>
                      </a:r>
                      <a:r>
                        <a:rPr lang="da-DK" sz="24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6415644"/>
                  </a:ext>
                </a:extLst>
              </a:tr>
            </a:tbl>
          </a:graphicData>
        </a:graphic>
      </p:graphicFrame>
      <p:sp>
        <p:nvSpPr>
          <p:cNvPr id="5" name="Tekstfelt 4">
            <a:extLst>
              <a:ext uri="{FF2B5EF4-FFF2-40B4-BE49-F238E27FC236}">
                <a16:creationId xmlns:a16="http://schemas.microsoft.com/office/drawing/2014/main" id="{BC35BDD2-FA41-6E47-9156-8FAA731E4D0C}"/>
              </a:ext>
            </a:extLst>
          </p:cNvPr>
          <p:cNvSpPr txBox="1"/>
          <p:nvPr/>
        </p:nvSpPr>
        <p:spPr>
          <a:xfrm>
            <a:off x="9174742" y="5756877"/>
            <a:ext cx="536448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4C82FBED-DB2A-9542-8C25-2D881A72C0DE}"/>
              </a:ext>
            </a:extLst>
          </p:cNvPr>
          <p:cNvSpPr txBox="1"/>
          <p:nvPr/>
        </p:nvSpPr>
        <p:spPr>
          <a:xfrm>
            <a:off x="10786630" y="3786121"/>
            <a:ext cx="536448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0B5B6A14-A7DC-A743-B0C4-6205D52A0AC2}"/>
              </a:ext>
            </a:extLst>
          </p:cNvPr>
          <p:cNvSpPr txBox="1"/>
          <p:nvPr/>
        </p:nvSpPr>
        <p:spPr>
          <a:xfrm>
            <a:off x="8563618" y="538864"/>
            <a:ext cx="536448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36D061F1-0764-8449-BE91-395FEB3C0C0F}"/>
              </a:ext>
            </a:extLst>
          </p:cNvPr>
          <p:cNvSpPr txBox="1"/>
          <p:nvPr/>
        </p:nvSpPr>
        <p:spPr>
          <a:xfrm>
            <a:off x="8488017" y="4505659"/>
            <a:ext cx="270220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EF9808AD-2832-D34D-95E7-90462A7BF978}"/>
              </a:ext>
            </a:extLst>
          </p:cNvPr>
          <p:cNvSpPr txBox="1"/>
          <p:nvPr/>
        </p:nvSpPr>
        <p:spPr>
          <a:xfrm>
            <a:off x="9675876" y="2952965"/>
            <a:ext cx="536448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298C7E23-CD49-7F40-A35B-AFE72FDD02DB}"/>
              </a:ext>
            </a:extLst>
          </p:cNvPr>
          <p:cNvSpPr txBox="1"/>
          <p:nvPr/>
        </p:nvSpPr>
        <p:spPr>
          <a:xfrm>
            <a:off x="8831842" y="538864"/>
            <a:ext cx="655058" cy="56127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93FD90A5-B803-7941-829D-BB649535DFA9}"/>
              </a:ext>
            </a:extLst>
          </p:cNvPr>
          <p:cNvSpPr txBox="1"/>
          <p:nvPr/>
        </p:nvSpPr>
        <p:spPr>
          <a:xfrm>
            <a:off x="8984242" y="691264"/>
            <a:ext cx="655058" cy="56127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EDE9D153-5C21-CD4D-83D9-34D557BB6410}"/>
              </a:ext>
            </a:extLst>
          </p:cNvPr>
          <p:cNvSpPr txBox="1"/>
          <p:nvPr/>
        </p:nvSpPr>
        <p:spPr>
          <a:xfrm>
            <a:off x="10311690" y="814395"/>
            <a:ext cx="655058" cy="56127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A2D96C67-F57D-034E-81C7-F93CB70A4A64}"/>
              </a:ext>
            </a:extLst>
          </p:cNvPr>
          <p:cNvSpPr txBox="1"/>
          <p:nvPr/>
        </p:nvSpPr>
        <p:spPr>
          <a:xfrm>
            <a:off x="9289042" y="996064"/>
            <a:ext cx="655058" cy="56127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406324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C102F44-70AF-924D-BC68-C7E88771BC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Et slutspil</a:t>
            </a:r>
          </a:p>
        </p:txBody>
      </p:sp>
      <p:graphicFrame>
        <p:nvGraphicFramePr>
          <p:cNvPr id="4" name="Tabel 3">
            <a:extLst>
              <a:ext uri="{FF2B5EF4-FFF2-40B4-BE49-F238E27FC236}">
                <a16:creationId xmlns:a16="http://schemas.microsoft.com/office/drawing/2014/main" id="{7D3C5E01-0919-1F49-A678-66EC9DAD41F0}"/>
              </a:ext>
            </a:extLst>
          </p:cNvPr>
          <p:cNvGraphicFramePr>
            <a:graphicFrameLocks noGrp="1"/>
          </p:cNvGraphicFramePr>
          <p:nvPr/>
        </p:nvGraphicFramePr>
        <p:xfrm>
          <a:off x="5629275" y="2015732"/>
          <a:ext cx="5111146" cy="4541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46115">
                  <a:extLst>
                    <a:ext uri="{9D8B030D-6E8A-4147-A177-3AD203B41FA5}">
                      <a16:colId xmlns:a16="http://schemas.microsoft.com/office/drawing/2014/main" val="3921070709"/>
                    </a:ext>
                  </a:extLst>
                </a:gridCol>
                <a:gridCol w="1530591">
                  <a:extLst>
                    <a:ext uri="{9D8B030D-6E8A-4147-A177-3AD203B41FA5}">
                      <a16:colId xmlns:a16="http://schemas.microsoft.com/office/drawing/2014/main" val="4271562257"/>
                    </a:ext>
                  </a:extLst>
                </a:gridCol>
                <a:gridCol w="1734440">
                  <a:extLst>
                    <a:ext uri="{9D8B030D-6E8A-4147-A177-3AD203B41FA5}">
                      <a16:colId xmlns:a16="http://schemas.microsoft.com/office/drawing/2014/main" val="1506524153"/>
                    </a:ext>
                  </a:extLst>
                </a:gridCol>
              </a:tblGrid>
              <a:tr h="805142">
                <a:tc>
                  <a:txBody>
                    <a:bodyPr/>
                    <a:lstStyle/>
                    <a:p>
                      <a:endParaRPr lang="da-DK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5 4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7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 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a-DK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3498501"/>
                  </a:ext>
                </a:extLst>
              </a:tr>
              <a:tr h="1150204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E D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D 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 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800" b="1" dirty="0"/>
                        <a:t>N</a:t>
                      </a:r>
                    </a:p>
                    <a:p>
                      <a:pPr algn="l"/>
                      <a:r>
                        <a:rPr lang="da-DK" sz="2800" b="1" dirty="0"/>
                        <a:t>V       Ø</a:t>
                      </a:r>
                    </a:p>
                    <a:p>
                      <a:pPr algn="ctr"/>
                      <a:r>
                        <a:rPr lang="da-DK" sz="2800" b="1" dirty="0"/>
                        <a:t>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7 6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T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199331696"/>
                  </a:ext>
                </a:extLst>
              </a:tr>
              <a:tr h="1495266">
                <a:tc>
                  <a:txBody>
                    <a:bodyPr/>
                    <a:lstStyle/>
                    <a:p>
                      <a:endParaRPr lang="da-DK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K 8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8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28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28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da-DK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6415644"/>
                  </a:ext>
                </a:extLst>
              </a:tr>
            </a:tbl>
          </a:graphicData>
        </a:graphic>
      </p:graphicFrame>
      <p:sp>
        <p:nvSpPr>
          <p:cNvPr id="3" name="Tekstfelt 2">
            <a:extLst>
              <a:ext uri="{FF2B5EF4-FFF2-40B4-BE49-F238E27FC236}">
                <a16:creationId xmlns:a16="http://schemas.microsoft.com/office/drawing/2014/main" id="{F85F50CE-539E-964B-8CB1-68782EABDA04}"/>
              </a:ext>
            </a:extLst>
          </p:cNvPr>
          <p:cNvSpPr txBox="1"/>
          <p:nvPr/>
        </p:nvSpPr>
        <p:spPr>
          <a:xfrm>
            <a:off x="1451579" y="2554357"/>
            <a:ext cx="388573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3600" dirty="0"/>
              <a:t>Hvad sker der når du spiller hjerter otte?</a:t>
            </a:r>
          </a:p>
        </p:txBody>
      </p:sp>
    </p:spTree>
    <p:extLst>
      <p:ext uri="{BB962C8B-B14F-4D97-AF65-F5344CB8AC3E}">
        <p14:creationId xmlns:p14="http://schemas.microsoft.com/office/powerpoint/2010/main" val="2098554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Galleri">
  <a:themeElements>
    <a:clrScheme name="Galleri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i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i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{514C83D8-D661-5241-9BCD-FE01753F8FBD}tf10001119</Template>
  <TotalTime>10009</TotalTime>
  <Words>3667</Words>
  <Application>Microsoft Macintosh PowerPoint</Application>
  <PresentationFormat>Widescreen</PresentationFormat>
  <Paragraphs>1186</Paragraphs>
  <Slides>38</Slides>
  <Notes>6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38</vt:i4>
      </vt:variant>
    </vt:vector>
  </HeadingPairs>
  <TitlesOfParts>
    <vt:vector size="43" baseType="lpstr">
      <vt:lpstr>Apple Symbols</vt:lpstr>
      <vt:lpstr>Arial</vt:lpstr>
      <vt:lpstr>Calibri</vt:lpstr>
      <vt:lpstr>Gill Sans MT</vt:lpstr>
      <vt:lpstr>Galleri</vt:lpstr>
      <vt:lpstr>Spilteknik – niveau 2</vt:lpstr>
      <vt:lpstr>Formål med dagens spiltekniske indslag</vt:lpstr>
      <vt:lpstr>Bedste chance 2</vt:lpstr>
      <vt:lpstr>Bedste chance</vt:lpstr>
      <vt:lpstr>Bedste chance 3 </vt:lpstr>
      <vt:lpstr>forbedr dine odds  - Brug dine trumfer med omtanke</vt:lpstr>
      <vt:lpstr>Undgå knibningen  - Brug dine trumfer med omtanke</vt:lpstr>
      <vt:lpstr>Elimination  - en forberedelse til slutspillet</vt:lpstr>
      <vt:lpstr>Et slutspil</vt:lpstr>
      <vt:lpstr>Elimination &amp; slutspil Et eksempel</vt:lpstr>
      <vt:lpstr>Fald dog fra!  - Et spil fra virkeligheden </vt:lpstr>
      <vt:lpstr>Fald dog fra i bridge </vt:lpstr>
      <vt:lpstr>Fald dog fra i bridge </vt:lpstr>
      <vt:lpstr>Viden fra udspillet </vt:lpstr>
      <vt:lpstr>Fald dog fra i bridge </vt:lpstr>
      <vt:lpstr>Taber på taber </vt:lpstr>
      <vt:lpstr>Videre til spiltræning </vt:lpstr>
      <vt:lpstr>Du skal vinde kontrakten - overstik bliver ikke belønnet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Michael Staub</dc:creator>
  <cp:lastModifiedBy>Michael Staub</cp:lastModifiedBy>
  <cp:revision>65</cp:revision>
  <dcterms:created xsi:type="dcterms:W3CDTF">2018-11-22T18:07:13Z</dcterms:created>
  <dcterms:modified xsi:type="dcterms:W3CDTF">2023-06-28T13:47:23Z</dcterms:modified>
</cp:coreProperties>
</file>